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858000" cy="9144000"/>
  <p:embeddedFontLst>
    <p:embeddedFont>
      <p:font typeface="Proxima Nova"/>
      <p:regular r:id="rId25"/>
      <p:bold r:id="rId26"/>
      <p:italic r:id="rId27"/>
      <p:boldItalic r:id="rId28"/>
    </p:embeddedFont>
    <p:embeddedFont>
      <p:font typeface="Lato"/>
      <p:regular r:id="rId29"/>
      <p:bold r:id="rId30"/>
      <p:italic r:id="rId31"/>
      <p:boldItalic r:id="rId32"/>
    </p:embeddedFont>
    <p:embeddedFont>
      <p:font typeface="Lato Black"/>
      <p:bold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gBntMFoyfzNDN7wqONM2V3JqBg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95770C1-7B47-4C7C-9538-7CA4A648FB84}">
  <a:tblStyle styleId="{195770C1-7B47-4C7C-9538-7CA4A648FB84}"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ProximaNova-bold.fntdata"/><Relationship Id="rId25" Type="http://schemas.openxmlformats.org/officeDocument/2006/relationships/font" Target="fonts/ProximaNova-regular.fntdata"/><Relationship Id="rId28" Type="http://schemas.openxmlformats.org/officeDocument/2006/relationships/font" Target="fonts/ProximaNova-boldItalic.fntdata"/><Relationship Id="rId27" Type="http://schemas.openxmlformats.org/officeDocument/2006/relationships/font" Target="fonts/ProximaNova-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La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5.xml"/><Relationship Id="rId33" Type="http://schemas.openxmlformats.org/officeDocument/2006/relationships/font" Target="fonts/LatoBlack-bold.fntdata"/><Relationship Id="rId10" Type="http://schemas.openxmlformats.org/officeDocument/2006/relationships/slide" Target="slides/slide4.xml"/><Relationship Id="rId32" Type="http://schemas.openxmlformats.org/officeDocument/2006/relationships/font" Target="fonts/Lato-boldItalic.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LatoBlack-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cc446f255d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cc446f255d_0_1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cc446f255d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cc446f255d_0_2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cc446f255d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cc446f255d_0_1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Calibri"/>
              <a:buChar char="-"/>
            </a:pPr>
            <a:r>
              <a:rPr lang="en-GB" sz="1800">
                <a:latin typeface="Calibri"/>
                <a:ea typeface="Calibri"/>
                <a:cs typeface="Calibri"/>
                <a:sym typeface="Calibri"/>
              </a:rPr>
              <a:t>Digital accessibility: Voorbeelden zoals digital literacy, breedband, reisinformatie, etcetera</a:t>
            </a:r>
            <a:endParaRPr sz="1800">
              <a:latin typeface="Calibri"/>
              <a:ea typeface="Calibri"/>
              <a:cs typeface="Calibri"/>
              <a:sym typeface="Calibri"/>
            </a:endParaRPr>
          </a:p>
          <a:p>
            <a:pPr indent="-342900" lvl="0" marL="342900" rtl="0" algn="l">
              <a:spcBef>
                <a:spcPts val="0"/>
              </a:spcBef>
              <a:spcAft>
                <a:spcPts val="0"/>
              </a:spcAft>
              <a:buClr>
                <a:schemeClr val="dk1"/>
              </a:buClr>
              <a:buSzPts val="1800"/>
              <a:buFont typeface="Calibri"/>
              <a:buChar char="-"/>
            </a:pPr>
            <a:r>
              <a:rPr lang="en-GB" sz="1800">
                <a:latin typeface="Calibri"/>
                <a:ea typeface="Calibri"/>
                <a:cs typeface="Calibri"/>
                <a:sym typeface="Calibri"/>
              </a:rPr>
              <a:t>TAP sluit aan bij bestaande concepten: 15 minuten stad, knooppuntontwikkeling/hubs, etc.</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208" name="Google Shape;20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5:notes"/>
          <p:cNvSpPr/>
          <p:nvPr>
            <p:ph idx="2" type="sldImg"/>
          </p:nvPr>
        </p:nvSpPr>
        <p:spPr>
          <a:xfrm>
            <a:off x="439738" y="1252538"/>
            <a:ext cx="6010275"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6:notes"/>
          <p:cNvSpPr/>
          <p:nvPr>
            <p:ph idx="2" type="sldImg"/>
          </p:nvPr>
        </p:nvSpPr>
        <p:spPr>
          <a:xfrm>
            <a:off x="439738" y="1252538"/>
            <a:ext cx="6010275"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7:notes"/>
          <p:cNvSpPr/>
          <p:nvPr>
            <p:ph idx="2" type="sldImg"/>
          </p:nvPr>
        </p:nvSpPr>
        <p:spPr>
          <a:xfrm>
            <a:off x="439738" y="1252538"/>
            <a:ext cx="6010275"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19" name="Google Shape;19;p17"/>
          <p:cNvPicPr preferRelativeResize="0"/>
          <p:nvPr/>
        </p:nvPicPr>
        <p:blipFill rotWithShape="1">
          <a:blip r:embed="rId2">
            <a:alphaModFix/>
          </a:blip>
          <a:srcRect b="0" l="0" r="0" t="0"/>
          <a:stretch/>
        </p:blipFill>
        <p:spPr>
          <a:xfrm>
            <a:off x="9552384" y="6070250"/>
            <a:ext cx="2487775" cy="61189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82" name="Google Shape;82;p26"/>
          <p:cNvPicPr preferRelativeResize="0"/>
          <p:nvPr/>
        </p:nvPicPr>
        <p:blipFill rotWithShape="1">
          <a:blip r:embed="rId2">
            <a:alphaModFix/>
          </a:blip>
          <a:srcRect b="0" l="0" r="0" t="0"/>
          <a:stretch/>
        </p:blipFill>
        <p:spPr>
          <a:xfrm>
            <a:off x="9552384" y="6070250"/>
            <a:ext cx="2487775" cy="61189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89" name="Google Shape;89;p27"/>
          <p:cNvPicPr preferRelativeResize="0"/>
          <p:nvPr/>
        </p:nvPicPr>
        <p:blipFill rotWithShape="1">
          <a:blip r:embed="rId2">
            <a:alphaModFix/>
          </a:blip>
          <a:srcRect b="0" l="0" r="0" t="0"/>
          <a:stretch/>
        </p:blipFill>
        <p:spPr>
          <a:xfrm>
            <a:off x="9552384" y="6070250"/>
            <a:ext cx="2487775" cy="61189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g2cc446f255d_0_187"/>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6900"/>
              <a:buNone/>
              <a:defRPr sz="69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96" name="Google Shape;96;g2cc446f255d_0_187"/>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97" name="Google Shape;97;g2cc446f255d_0_18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g2cc446f255d_0_191"/>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00" name="Google Shape;100;g2cc446f255d_0_19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1" name="Shape 101"/>
        <p:cNvGrpSpPr/>
        <p:nvPr/>
      </p:nvGrpSpPr>
      <p:grpSpPr>
        <a:xfrm>
          <a:off x="0" y="0"/>
          <a:ext cx="0" cy="0"/>
          <a:chOff x="0" y="0"/>
          <a:chExt cx="0" cy="0"/>
        </a:xfrm>
      </p:grpSpPr>
      <p:sp>
        <p:nvSpPr>
          <p:cNvPr id="102" name="Google Shape;102;g2cc446f255d_0_194"/>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03" name="Google Shape;103;g2cc446f255d_0_194"/>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104" name="Google Shape;104;g2cc446f255d_0_19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5" name="Shape 105"/>
        <p:cNvGrpSpPr/>
        <p:nvPr/>
      </p:nvGrpSpPr>
      <p:grpSpPr>
        <a:xfrm>
          <a:off x="0" y="0"/>
          <a:ext cx="0" cy="0"/>
          <a:chOff x="0" y="0"/>
          <a:chExt cx="0" cy="0"/>
        </a:xfrm>
      </p:grpSpPr>
      <p:sp>
        <p:nvSpPr>
          <p:cNvPr id="106" name="Google Shape;106;g2cc446f255d_0_198"/>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07" name="Google Shape;107;g2cc446f255d_0_198"/>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08" name="Google Shape;108;g2cc446f255d_0_198"/>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09" name="Google Shape;109;g2cc446f255d_0_19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0" name="Shape 110"/>
        <p:cNvGrpSpPr/>
        <p:nvPr/>
      </p:nvGrpSpPr>
      <p:grpSpPr>
        <a:xfrm>
          <a:off x="0" y="0"/>
          <a:ext cx="0" cy="0"/>
          <a:chOff x="0" y="0"/>
          <a:chExt cx="0" cy="0"/>
        </a:xfrm>
      </p:grpSpPr>
      <p:sp>
        <p:nvSpPr>
          <p:cNvPr id="111" name="Google Shape;111;g2cc446f255d_0_203"/>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12" name="Google Shape;112;g2cc446f255d_0_20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3" name="Shape 113"/>
        <p:cNvGrpSpPr/>
        <p:nvPr/>
      </p:nvGrpSpPr>
      <p:grpSpPr>
        <a:xfrm>
          <a:off x="0" y="0"/>
          <a:ext cx="0" cy="0"/>
          <a:chOff x="0" y="0"/>
          <a:chExt cx="0" cy="0"/>
        </a:xfrm>
      </p:grpSpPr>
      <p:sp>
        <p:nvSpPr>
          <p:cNvPr id="114" name="Google Shape;114;g2cc446f255d_0_206"/>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15" name="Google Shape;115;g2cc446f255d_0_206"/>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16" name="Google Shape;116;g2cc446f255d_0_20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7" name="Shape 117"/>
        <p:cNvGrpSpPr/>
        <p:nvPr/>
      </p:nvGrpSpPr>
      <p:grpSpPr>
        <a:xfrm>
          <a:off x="0" y="0"/>
          <a:ext cx="0" cy="0"/>
          <a:chOff x="0" y="0"/>
          <a:chExt cx="0" cy="0"/>
        </a:xfrm>
      </p:grpSpPr>
      <p:sp>
        <p:nvSpPr>
          <p:cNvPr id="118" name="Google Shape;118;g2cc446f255d_0_210"/>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119" name="Google Shape;119;g2cc446f255d_0_2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0" name="Shape 120"/>
        <p:cNvGrpSpPr/>
        <p:nvPr/>
      </p:nvGrpSpPr>
      <p:grpSpPr>
        <a:xfrm>
          <a:off x="0" y="0"/>
          <a:ext cx="0" cy="0"/>
          <a:chOff x="0" y="0"/>
          <a:chExt cx="0" cy="0"/>
        </a:xfrm>
      </p:grpSpPr>
      <p:sp>
        <p:nvSpPr>
          <p:cNvPr id="121" name="Google Shape;121;g2cc446f255d_0_213"/>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 name="Google Shape;122;g2cc446f255d_0_213"/>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123" name="Google Shape;123;g2cc446f255d_0_213"/>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4" name="Google Shape;124;g2cc446f255d_0_213"/>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125" name="Google Shape;125;g2cc446f255d_0_21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 name="Google Shape;2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6" name="Shape 126"/>
        <p:cNvGrpSpPr/>
        <p:nvPr/>
      </p:nvGrpSpPr>
      <p:grpSpPr>
        <a:xfrm>
          <a:off x="0" y="0"/>
          <a:ext cx="0" cy="0"/>
          <a:chOff x="0" y="0"/>
          <a:chExt cx="0" cy="0"/>
        </a:xfrm>
      </p:grpSpPr>
      <p:sp>
        <p:nvSpPr>
          <p:cNvPr id="127" name="Google Shape;127;g2cc446f255d_0_219"/>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rtl="0">
              <a:lnSpc>
                <a:spcPct val="100000"/>
              </a:lnSpc>
              <a:spcBef>
                <a:spcPts val="0"/>
              </a:spcBef>
              <a:spcAft>
                <a:spcPts val="0"/>
              </a:spcAft>
              <a:buSzPts val="2400"/>
              <a:buNone/>
              <a:defRPr/>
            </a:lvl1pPr>
          </a:lstStyle>
          <a:p/>
        </p:txBody>
      </p:sp>
      <p:sp>
        <p:nvSpPr>
          <p:cNvPr id="128" name="Google Shape;128;g2cc446f255d_0_21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9" name="Shape 129"/>
        <p:cNvGrpSpPr/>
        <p:nvPr/>
      </p:nvGrpSpPr>
      <p:grpSpPr>
        <a:xfrm>
          <a:off x="0" y="0"/>
          <a:ext cx="0" cy="0"/>
          <a:chOff x="0" y="0"/>
          <a:chExt cx="0" cy="0"/>
        </a:xfrm>
      </p:grpSpPr>
      <p:sp>
        <p:nvSpPr>
          <p:cNvPr id="130" name="Google Shape;130;g2cc446f255d_0_222"/>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131" name="Google Shape;131;g2cc446f255d_0_222"/>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rtl="0" algn="ctr">
              <a:spcBef>
                <a:spcPts val="0"/>
              </a:spcBef>
              <a:spcAft>
                <a:spcPts val="0"/>
              </a:spcAft>
              <a:buSzPts val="2400"/>
              <a:buChar char="●"/>
              <a:defRPr/>
            </a:lvl1pPr>
            <a:lvl2pPr indent="-349250" lvl="1" marL="914400" rtl="0" algn="ctr">
              <a:spcBef>
                <a:spcPts val="0"/>
              </a:spcBef>
              <a:spcAft>
                <a:spcPts val="0"/>
              </a:spcAft>
              <a:buSzPts val="1900"/>
              <a:buChar char="○"/>
              <a:defRPr/>
            </a:lvl2pPr>
            <a:lvl3pPr indent="-349250" lvl="2" marL="1371600" rtl="0" algn="ctr">
              <a:spcBef>
                <a:spcPts val="0"/>
              </a:spcBef>
              <a:spcAft>
                <a:spcPts val="0"/>
              </a:spcAft>
              <a:buSzPts val="1900"/>
              <a:buChar char="■"/>
              <a:defRPr/>
            </a:lvl3pPr>
            <a:lvl4pPr indent="-349250" lvl="3" marL="1828800" rtl="0" algn="ctr">
              <a:spcBef>
                <a:spcPts val="0"/>
              </a:spcBef>
              <a:spcAft>
                <a:spcPts val="0"/>
              </a:spcAft>
              <a:buSzPts val="1900"/>
              <a:buChar char="●"/>
              <a:defRPr/>
            </a:lvl4pPr>
            <a:lvl5pPr indent="-349250" lvl="4" marL="2286000" rtl="0" algn="ctr">
              <a:spcBef>
                <a:spcPts val="0"/>
              </a:spcBef>
              <a:spcAft>
                <a:spcPts val="0"/>
              </a:spcAft>
              <a:buSzPts val="1900"/>
              <a:buChar char="○"/>
              <a:defRPr/>
            </a:lvl5pPr>
            <a:lvl6pPr indent="-349250" lvl="5" marL="2743200" rtl="0" algn="ctr">
              <a:spcBef>
                <a:spcPts val="0"/>
              </a:spcBef>
              <a:spcAft>
                <a:spcPts val="0"/>
              </a:spcAft>
              <a:buSzPts val="1900"/>
              <a:buChar char="■"/>
              <a:defRPr/>
            </a:lvl6pPr>
            <a:lvl7pPr indent="-349250" lvl="6" marL="3200400" rtl="0" algn="ctr">
              <a:spcBef>
                <a:spcPts val="0"/>
              </a:spcBef>
              <a:spcAft>
                <a:spcPts val="0"/>
              </a:spcAft>
              <a:buSzPts val="1900"/>
              <a:buChar char="●"/>
              <a:defRPr/>
            </a:lvl7pPr>
            <a:lvl8pPr indent="-349250" lvl="7" marL="3657600" rtl="0" algn="ctr">
              <a:spcBef>
                <a:spcPts val="0"/>
              </a:spcBef>
              <a:spcAft>
                <a:spcPts val="0"/>
              </a:spcAft>
              <a:buSzPts val="1900"/>
              <a:buChar char="○"/>
              <a:defRPr/>
            </a:lvl8pPr>
            <a:lvl9pPr indent="-349250" lvl="8" marL="4114800" rtl="0" algn="ctr">
              <a:spcBef>
                <a:spcPts val="0"/>
              </a:spcBef>
              <a:spcAft>
                <a:spcPts val="0"/>
              </a:spcAft>
              <a:buSzPts val="1900"/>
              <a:buChar char="■"/>
              <a:defRPr/>
            </a:lvl9pPr>
          </a:lstStyle>
          <a:p/>
        </p:txBody>
      </p:sp>
      <p:sp>
        <p:nvSpPr>
          <p:cNvPr id="132" name="Google Shape;132;g2cc446f255d_0_22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3" name="Shape 133"/>
        <p:cNvGrpSpPr/>
        <p:nvPr/>
      </p:nvGrpSpPr>
      <p:grpSpPr>
        <a:xfrm>
          <a:off x="0" y="0"/>
          <a:ext cx="0" cy="0"/>
          <a:chOff x="0" y="0"/>
          <a:chExt cx="0" cy="0"/>
        </a:xfrm>
      </p:grpSpPr>
      <p:sp>
        <p:nvSpPr>
          <p:cNvPr id="134" name="Google Shape;134;g2cc446f255d_0_22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32" name="Google Shape;32;p19"/>
          <p:cNvPicPr preferRelativeResize="0"/>
          <p:nvPr/>
        </p:nvPicPr>
        <p:blipFill rotWithShape="1">
          <a:blip r:embed="rId2">
            <a:alphaModFix/>
          </a:blip>
          <a:srcRect b="0" l="0" r="0" t="0"/>
          <a:stretch/>
        </p:blipFill>
        <p:spPr>
          <a:xfrm>
            <a:off x="9552384" y="6070250"/>
            <a:ext cx="2487775" cy="61189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2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2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2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67" name="Google Shape;67;p24"/>
          <p:cNvPicPr preferRelativeResize="0"/>
          <p:nvPr/>
        </p:nvPicPr>
        <p:blipFill rotWithShape="1">
          <a:blip r:embed="rId2">
            <a:alphaModFix/>
          </a:blip>
          <a:srcRect b="0" l="0" r="0" t="0"/>
          <a:stretch/>
        </p:blipFill>
        <p:spPr>
          <a:xfrm>
            <a:off x="9552384" y="6070250"/>
            <a:ext cx="2487775" cy="61189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5"/>
          <p:cNvSpPr/>
          <p:nvPr>
            <p:ph idx="2" type="pic"/>
          </p:nvPr>
        </p:nvSpPr>
        <p:spPr>
          <a:xfrm>
            <a:off x="5183188" y="987425"/>
            <a:ext cx="6172200" cy="4873625"/>
          </a:xfrm>
          <a:prstGeom prst="rect">
            <a:avLst/>
          </a:prstGeom>
          <a:noFill/>
          <a:ln>
            <a:noFill/>
          </a:ln>
        </p:spPr>
      </p:sp>
      <p:sp>
        <p:nvSpPr>
          <p:cNvPr id="71" name="Google Shape;71;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75" name="Google Shape;75;p25"/>
          <p:cNvPicPr preferRelativeResize="0"/>
          <p:nvPr/>
        </p:nvPicPr>
        <p:blipFill rotWithShape="1">
          <a:blip r:embed="rId2">
            <a:alphaModFix/>
          </a:blip>
          <a:srcRect b="0" l="0" r="0" t="0"/>
          <a:stretch/>
        </p:blipFill>
        <p:spPr>
          <a:xfrm>
            <a:off x="9552384" y="6070250"/>
            <a:ext cx="2487775" cy="61189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F2525"/>
        </a:solidFill>
      </p:bgPr>
    </p:bg>
    <p:spTree>
      <p:nvGrpSpPr>
        <p:cNvPr id="90" name="Shape 90"/>
        <p:cNvGrpSpPr/>
        <p:nvPr/>
      </p:nvGrpSpPr>
      <p:grpSpPr>
        <a:xfrm>
          <a:off x="0" y="0"/>
          <a:ext cx="0" cy="0"/>
          <a:chOff x="0" y="0"/>
          <a:chExt cx="0" cy="0"/>
        </a:xfrm>
      </p:grpSpPr>
      <p:sp>
        <p:nvSpPr>
          <p:cNvPr id="91" name="Google Shape;91;g2cc446f255d_0_183"/>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92" name="Google Shape;92;g2cc446f255d_0_183"/>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0"/>
              </a:spcBef>
              <a:spcAft>
                <a:spcPts val="0"/>
              </a:spcAft>
              <a:buClr>
                <a:schemeClr val="dk2"/>
              </a:buClr>
              <a:buSzPts val="1900"/>
              <a:buChar char="○"/>
              <a:defRPr sz="1900">
                <a:solidFill>
                  <a:schemeClr val="dk2"/>
                </a:solidFill>
              </a:defRPr>
            </a:lvl2pPr>
            <a:lvl3pPr indent="-349250" lvl="2" marL="1371600" rtl="0">
              <a:lnSpc>
                <a:spcPct val="115000"/>
              </a:lnSpc>
              <a:spcBef>
                <a:spcPts val="0"/>
              </a:spcBef>
              <a:spcAft>
                <a:spcPts val="0"/>
              </a:spcAft>
              <a:buClr>
                <a:schemeClr val="dk2"/>
              </a:buClr>
              <a:buSzPts val="1900"/>
              <a:buChar char="■"/>
              <a:defRPr sz="1900">
                <a:solidFill>
                  <a:schemeClr val="dk2"/>
                </a:solidFill>
              </a:defRPr>
            </a:lvl3pPr>
            <a:lvl4pPr indent="-349250" lvl="3" marL="1828800" rtl="0">
              <a:lnSpc>
                <a:spcPct val="115000"/>
              </a:lnSpc>
              <a:spcBef>
                <a:spcPts val="0"/>
              </a:spcBef>
              <a:spcAft>
                <a:spcPts val="0"/>
              </a:spcAft>
              <a:buClr>
                <a:schemeClr val="dk2"/>
              </a:buClr>
              <a:buSzPts val="1900"/>
              <a:buChar char="●"/>
              <a:defRPr sz="1900">
                <a:solidFill>
                  <a:schemeClr val="dk2"/>
                </a:solidFill>
              </a:defRPr>
            </a:lvl4pPr>
            <a:lvl5pPr indent="-349250" lvl="4" marL="2286000" rtl="0">
              <a:lnSpc>
                <a:spcPct val="115000"/>
              </a:lnSpc>
              <a:spcBef>
                <a:spcPts val="0"/>
              </a:spcBef>
              <a:spcAft>
                <a:spcPts val="0"/>
              </a:spcAft>
              <a:buClr>
                <a:schemeClr val="dk2"/>
              </a:buClr>
              <a:buSzPts val="1900"/>
              <a:buChar char="○"/>
              <a:defRPr sz="1900">
                <a:solidFill>
                  <a:schemeClr val="dk2"/>
                </a:solidFill>
              </a:defRPr>
            </a:lvl5pPr>
            <a:lvl6pPr indent="-349250" lvl="5" marL="2743200" rtl="0">
              <a:lnSpc>
                <a:spcPct val="115000"/>
              </a:lnSpc>
              <a:spcBef>
                <a:spcPts val="0"/>
              </a:spcBef>
              <a:spcAft>
                <a:spcPts val="0"/>
              </a:spcAft>
              <a:buClr>
                <a:schemeClr val="dk2"/>
              </a:buClr>
              <a:buSzPts val="1900"/>
              <a:buChar char="■"/>
              <a:defRPr sz="1900">
                <a:solidFill>
                  <a:schemeClr val="dk2"/>
                </a:solidFill>
              </a:defRPr>
            </a:lvl6pPr>
            <a:lvl7pPr indent="-349250" lvl="6" marL="3200400" rtl="0">
              <a:lnSpc>
                <a:spcPct val="115000"/>
              </a:lnSpc>
              <a:spcBef>
                <a:spcPts val="0"/>
              </a:spcBef>
              <a:spcAft>
                <a:spcPts val="0"/>
              </a:spcAft>
              <a:buClr>
                <a:schemeClr val="dk2"/>
              </a:buClr>
              <a:buSzPts val="1900"/>
              <a:buChar char="●"/>
              <a:defRPr sz="1900">
                <a:solidFill>
                  <a:schemeClr val="dk2"/>
                </a:solidFill>
              </a:defRPr>
            </a:lvl7pPr>
            <a:lvl8pPr indent="-349250" lvl="7" marL="3657600" rtl="0">
              <a:lnSpc>
                <a:spcPct val="115000"/>
              </a:lnSpc>
              <a:spcBef>
                <a:spcPts val="0"/>
              </a:spcBef>
              <a:spcAft>
                <a:spcPts val="0"/>
              </a:spcAft>
              <a:buClr>
                <a:schemeClr val="dk2"/>
              </a:buClr>
              <a:buSzPts val="1900"/>
              <a:buChar char="○"/>
              <a:defRPr sz="1900">
                <a:solidFill>
                  <a:schemeClr val="dk2"/>
                </a:solidFill>
              </a:defRPr>
            </a:lvl8pPr>
            <a:lvl9pPr indent="-349250" lvl="8" marL="4114800" rtl="0">
              <a:lnSpc>
                <a:spcPct val="115000"/>
              </a:lnSpc>
              <a:spcBef>
                <a:spcPts val="0"/>
              </a:spcBef>
              <a:spcAft>
                <a:spcPts val="0"/>
              </a:spcAft>
              <a:buClr>
                <a:schemeClr val="dk2"/>
              </a:buClr>
              <a:buSzPts val="1900"/>
              <a:buChar char="■"/>
              <a:defRPr sz="1900">
                <a:solidFill>
                  <a:schemeClr val="dk2"/>
                </a:solidFill>
              </a:defRPr>
            </a:lvl9pPr>
          </a:lstStyle>
          <a:p/>
        </p:txBody>
      </p:sp>
      <p:sp>
        <p:nvSpPr>
          <p:cNvPr id="93" name="Google Shape;93;g2cc446f255d_0_18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4.png"/><Relationship Id="rId13" Type="http://schemas.openxmlformats.org/officeDocument/2006/relationships/image" Target="../media/image31.png"/><Relationship Id="rId12"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5.png"/><Relationship Id="rId4" Type="http://schemas.openxmlformats.org/officeDocument/2006/relationships/image" Target="../media/image32.png"/><Relationship Id="rId9" Type="http://schemas.openxmlformats.org/officeDocument/2006/relationships/image" Target="../media/image6.png"/><Relationship Id="rId15" Type="http://schemas.openxmlformats.org/officeDocument/2006/relationships/image" Target="../media/image17.png"/><Relationship Id="rId14" Type="http://schemas.openxmlformats.org/officeDocument/2006/relationships/image" Target="../media/image22.png"/><Relationship Id="rId17" Type="http://schemas.openxmlformats.org/officeDocument/2006/relationships/image" Target="../media/image33.png"/><Relationship Id="rId16" Type="http://schemas.openxmlformats.org/officeDocument/2006/relationships/image" Target="../media/image28.png"/><Relationship Id="rId5" Type="http://schemas.openxmlformats.org/officeDocument/2006/relationships/image" Target="../media/image15.png"/><Relationship Id="rId19" Type="http://schemas.openxmlformats.org/officeDocument/2006/relationships/image" Target="../media/image37.png"/><Relationship Id="rId6" Type="http://schemas.openxmlformats.org/officeDocument/2006/relationships/image" Target="../media/image3.png"/><Relationship Id="rId18" Type="http://schemas.openxmlformats.org/officeDocument/2006/relationships/image" Target="../media/image18.png"/><Relationship Id="rId7" Type="http://schemas.openxmlformats.org/officeDocument/2006/relationships/image" Target="../media/image40.gif"/><Relationship Id="rId8"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uwe-repository.worktribe.com/output/11751967/" TargetMode="External"/><Relationship Id="rId4" Type="http://schemas.openxmlformats.org/officeDocument/2006/relationships/image" Target="../media/image21.png"/><Relationship Id="rId5"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uwe-repository.worktribe.com/output/11751967/" TargetMode="External"/><Relationship Id="rId4" Type="http://schemas.openxmlformats.org/officeDocument/2006/relationships/image" Target="../media/image21.png"/><Relationship Id="rId5" Type="http://schemas.openxmlformats.org/officeDocument/2006/relationships/image" Target="../media/image4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uwe-repository.worktribe.com/output/11751967/" TargetMode="External"/><Relationship Id="rId4" Type="http://schemas.openxmlformats.org/officeDocument/2006/relationships/image" Target="../media/image21.png"/><Relationship Id="rId5"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uwe-repository.worktribe.com/output/11751967/" TargetMode="External"/><Relationship Id="rId4" Type="http://schemas.openxmlformats.org/officeDocument/2006/relationships/image" Target="../media/image21.png"/><Relationship Id="rId5"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uwe-repository.worktribe.com/output/11751967/" TargetMode="External"/><Relationship Id="rId4" Type="http://schemas.openxmlformats.org/officeDocument/2006/relationships/image" Target="../media/image21.png"/><Relationship Id="rId5"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4.png"/><Relationship Id="rId12"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43.jpg"/><Relationship Id="rId4" Type="http://schemas.openxmlformats.org/officeDocument/2006/relationships/image" Target="../media/image32.png"/><Relationship Id="rId9" Type="http://schemas.openxmlformats.org/officeDocument/2006/relationships/image" Target="../media/image6.png"/><Relationship Id="rId5" Type="http://schemas.openxmlformats.org/officeDocument/2006/relationships/image" Target="../media/image15.png"/><Relationship Id="rId6" Type="http://schemas.openxmlformats.org/officeDocument/2006/relationships/image" Target="../media/image3.png"/><Relationship Id="rId7" Type="http://schemas.openxmlformats.org/officeDocument/2006/relationships/image" Target="../media/image40.gif"/><Relationship Id="rId8" Type="http://schemas.openxmlformats.org/officeDocument/2006/relationships/image" Target="../media/image8.png"/></Relationships>
</file>

<file path=ppt/slides/_rels/slide2.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4.png"/><Relationship Id="rId13" Type="http://schemas.openxmlformats.org/officeDocument/2006/relationships/image" Target="../media/image28.png"/><Relationship Id="rId12"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5.png"/><Relationship Id="rId4" Type="http://schemas.openxmlformats.org/officeDocument/2006/relationships/image" Target="../media/image32.png"/><Relationship Id="rId9" Type="http://schemas.openxmlformats.org/officeDocument/2006/relationships/image" Target="../media/image6.png"/><Relationship Id="rId15" Type="http://schemas.openxmlformats.org/officeDocument/2006/relationships/image" Target="../media/image18.png"/><Relationship Id="rId14" Type="http://schemas.openxmlformats.org/officeDocument/2006/relationships/image" Target="../media/image33.png"/><Relationship Id="rId16" Type="http://schemas.openxmlformats.org/officeDocument/2006/relationships/image" Target="../media/image37.png"/><Relationship Id="rId5" Type="http://schemas.openxmlformats.org/officeDocument/2006/relationships/image" Target="../media/image15.png"/><Relationship Id="rId6" Type="http://schemas.openxmlformats.org/officeDocument/2006/relationships/image" Target="../media/image3.png"/><Relationship Id="rId7" Type="http://schemas.openxmlformats.org/officeDocument/2006/relationships/image" Target="../media/image40.gif"/><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uwe-repository.worktribe.com/output/11751967/" TargetMode="External"/><Relationship Id="rId4" Type="http://schemas.openxmlformats.org/officeDocument/2006/relationships/hyperlink" Target="https://uwe-repository.worktribe.com/output/11751967/" TargetMode="External"/><Relationship Id="rId5"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hyperlink" Target="https://jpi-urbaneurope.eu/news/15-projects-recommended-for-funding-in-the-era-net-cofund-urban-accessibility-and-connectivity/" TargetMode="External"/><Relationship Id="rId5" Type="http://schemas.openxmlformats.org/officeDocument/2006/relationships/hyperlink" Target="http://www.tapforuncertainty.e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hyperlink" Target="http://dx.doi.org/10.1016/j.tra.2016.03.01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pic>
        <p:nvPicPr>
          <p:cNvPr id="139" name="Google Shape;139;g2cc446f255d_0_114"/>
          <p:cNvPicPr preferRelativeResize="0"/>
          <p:nvPr/>
        </p:nvPicPr>
        <p:blipFill>
          <a:blip r:embed="rId3">
            <a:alphaModFix/>
          </a:blip>
          <a:stretch>
            <a:fillRect/>
          </a:stretch>
        </p:blipFill>
        <p:spPr>
          <a:xfrm>
            <a:off x="143150" y="-1304749"/>
            <a:ext cx="11905699" cy="8929250"/>
          </a:xfrm>
          <a:prstGeom prst="rect">
            <a:avLst/>
          </a:prstGeom>
          <a:noFill/>
          <a:ln>
            <a:noFill/>
          </a:ln>
        </p:spPr>
      </p:pic>
      <p:cxnSp>
        <p:nvCxnSpPr>
          <p:cNvPr id="140" name="Google Shape;140;g2cc446f255d_0_114"/>
          <p:cNvCxnSpPr/>
          <p:nvPr/>
        </p:nvCxnSpPr>
        <p:spPr>
          <a:xfrm flipH="1" rot="10800000">
            <a:off x="221283" y="5937900"/>
            <a:ext cx="11792700" cy="15300"/>
          </a:xfrm>
          <a:prstGeom prst="straightConnector1">
            <a:avLst/>
          </a:prstGeom>
          <a:noFill/>
          <a:ln cap="flat" cmpd="sng" w="9525">
            <a:solidFill>
              <a:schemeClr val="dk2"/>
            </a:solidFill>
            <a:prstDash val="solid"/>
            <a:round/>
            <a:headEnd len="med" w="med" type="none"/>
            <a:tailEnd len="med" w="med" type="none"/>
          </a:ln>
        </p:spPr>
      </p:cxnSp>
      <p:sp>
        <p:nvSpPr>
          <p:cNvPr id="141" name="Google Shape;141;g2cc446f255d_0_114"/>
          <p:cNvSpPr/>
          <p:nvPr/>
        </p:nvSpPr>
        <p:spPr>
          <a:xfrm>
            <a:off x="975133" y="2241400"/>
            <a:ext cx="4683600" cy="2375100"/>
          </a:xfrm>
          <a:prstGeom prst="rect">
            <a:avLst/>
          </a:prstGeom>
          <a:solidFill>
            <a:schemeClr val="accent5"/>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Clr>
                <a:schemeClr val="dk1"/>
              </a:buClr>
              <a:buSzPts val="1500"/>
              <a:buFont typeface="Arial"/>
              <a:buNone/>
            </a:pPr>
            <a:r>
              <a:t/>
            </a:r>
            <a:endParaRPr sz="1900"/>
          </a:p>
        </p:txBody>
      </p:sp>
      <p:sp>
        <p:nvSpPr>
          <p:cNvPr id="142" name="Google Shape;142;g2cc446f255d_0_114"/>
          <p:cNvSpPr/>
          <p:nvPr/>
        </p:nvSpPr>
        <p:spPr>
          <a:xfrm>
            <a:off x="6346633" y="2241400"/>
            <a:ext cx="4683600" cy="2375100"/>
          </a:xfrm>
          <a:prstGeom prst="rect">
            <a:avLst/>
          </a:prstGeom>
          <a:solidFill>
            <a:schemeClr val="accent5"/>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Clr>
                <a:srgbClr val="000000"/>
              </a:buClr>
              <a:buSzPts val="1500"/>
              <a:buFont typeface="Arial"/>
              <a:buNone/>
            </a:pPr>
            <a:r>
              <a:t/>
            </a:r>
            <a:endParaRPr sz="1900"/>
          </a:p>
        </p:txBody>
      </p:sp>
      <p:sp>
        <p:nvSpPr>
          <p:cNvPr id="143" name="Google Shape;143;g2cc446f255d_0_114"/>
          <p:cNvSpPr txBox="1"/>
          <p:nvPr/>
        </p:nvSpPr>
        <p:spPr>
          <a:xfrm>
            <a:off x="1108833" y="2276100"/>
            <a:ext cx="3933600" cy="6156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GB" sz="2400">
                <a:solidFill>
                  <a:schemeClr val="lt1"/>
                </a:solidFill>
                <a:latin typeface="Lato"/>
                <a:ea typeface="Lato"/>
                <a:cs typeface="Lato"/>
                <a:sym typeface="Lato"/>
              </a:rPr>
              <a:t>ZAAL 1</a:t>
            </a:r>
            <a:endParaRPr b="1" sz="2400">
              <a:solidFill>
                <a:schemeClr val="lt1"/>
              </a:solidFill>
              <a:latin typeface="Lato"/>
              <a:ea typeface="Lato"/>
              <a:cs typeface="Lato"/>
              <a:sym typeface="Lato"/>
            </a:endParaRPr>
          </a:p>
        </p:txBody>
      </p:sp>
      <p:sp>
        <p:nvSpPr>
          <p:cNvPr id="144" name="Google Shape;144;g2cc446f255d_0_114"/>
          <p:cNvSpPr txBox="1"/>
          <p:nvPr/>
        </p:nvSpPr>
        <p:spPr>
          <a:xfrm>
            <a:off x="1124067" y="2858783"/>
            <a:ext cx="4841100" cy="15546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GB" sz="1700">
                <a:solidFill>
                  <a:schemeClr val="lt1"/>
                </a:solidFill>
              </a:rPr>
              <a:t>Wat maakt samen rijden als onderdeel van publiek vervoer aantrekkelijk?</a:t>
            </a:r>
            <a:endParaRPr sz="1700">
              <a:solidFill>
                <a:schemeClr val="lt1"/>
              </a:solidFill>
            </a:endParaRPr>
          </a:p>
          <a:p>
            <a:pPr indent="0" lvl="0" marL="0" rtl="0" algn="l">
              <a:spcBef>
                <a:spcPts val="0"/>
              </a:spcBef>
              <a:spcAft>
                <a:spcPts val="0"/>
              </a:spcAft>
              <a:buNone/>
            </a:pPr>
            <a:r>
              <a:t/>
            </a:r>
            <a:endParaRPr sz="1700">
              <a:solidFill>
                <a:schemeClr val="lt1"/>
              </a:solidFill>
            </a:endParaRPr>
          </a:p>
          <a:p>
            <a:pPr indent="0" lvl="0" marL="0" rtl="0" algn="l">
              <a:spcBef>
                <a:spcPts val="0"/>
              </a:spcBef>
              <a:spcAft>
                <a:spcPts val="0"/>
              </a:spcAft>
              <a:buNone/>
            </a:pPr>
            <a:r>
              <a:rPr b="1" lang="en-GB" sz="1700">
                <a:solidFill>
                  <a:schemeClr val="lt1"/>
                </a:solidFill>
                <a:latin typeface="Lato"/>
                <a:ea typeface="Lato"/>
                <a:cs typeface="Lato"/>
                <a:sym typeface="Lato"/>
              </a:rPr>
              <a:t>Tobias van Muijden | Daan Stevens | Lars Meijer</a:t>
            </a:r>
            <a:endParaRPr b="1" sz="1700">
              <a:solidFill>
                <a:schemeClr val="lt1"/>
              </a:solidFill>
              <a:latin typeface="Lato"/>
              <a:ea typeface="Lato"/>
              <a:cs typeface="Lato"/>
              <a:sym typeface="Lato"/>
            </a:endParaRPr>
          </a:p>
          <a:p>
            <a:pPr indent="0" lvl="0" marL="0" rtl="0" algn="l">
              <a:spcBef>
                <a:spcPts val="0"/>
              </a:spcBef>
              <a:spcAft>
                <a:spcPts val="0"/>
              </a:spcAft>
              <a:buNone/>
            </a:pPr>
            <a:r>
              <a:t/>
            </a:r>
            <a:endParaRPr sz="1700">
              <a:solidFill>
                <a:schemeClr val="lt1"/>
              </a:solidFill>
              <a:latin typeface="Lato"/>
              <a:ea typeface="Lato"/>
              <a:cs typeface="Lato"/>
              <a:sym typeface="Lato"/>
            </a:endParaRPr>
          </a:p>
        </p:txBody>
      </p:sp>
      <p:sp>
        <p:nvSpPr>
          <p:cNvPr id="145" name="Google Shape;145;g2cc446f255d_0_114"/>
          <p:cNvSpPr txBox="1"/>
          <p:nvPr/>
        </p:nvSpPr>
        <p:spPr>
          <a:xfrm>
            <a:off x="975133" y="5010500"/>
            <a:ext cx="7701900" cy="538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GB" sz="1900">
                <a:solidFill>
                  <a:schemeClr val="dk1"/>
                </a:solidFill>
                <a:latin typeface="Lato"/>
                <a:ea typeface="Lato"/>
                <a:cs typeface="Lato"/>
                <a:sym typeface="Lato"/>
              </a:rPr>
              <a:t>Sessie waar u voor ingeschreven heeft, staat op uw badge</a:t>
            </a:r>
            <a:endParaRPr sz="1900">
              <a:solidFill>
                <a:schemeClr val="dk1"/>
              </a:solidFill>
            </a:endParaRPr>
          </a:p>
        </p:txBody>
      </p:sp>
      <p:sp>
        <p:nvSpPr>
          <p:cNvPr id="146" name="Google Shape;146;g2cc446f255d_0_114"/>
          <p:cNvSpPr txBox="1"/>
          <p:nvPr/>
        </p:nvSpPr>
        <p:spPr>
          <a:xfrm>
            <a:off x="642750" y="499400"/>
            <a:ext cx="6759300" cy="923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GB" sz="4400">
                <a:solidFill>
                  <a:schemeClr val="dk1"/>
                </a:solidFill>
                <a:latin typeface="Lato Black"/>
                <a:ea typeface="Lato Black"/>
                <a:cs typeface="Lato Black"/>
                <a:sym typeface="Lato Black"/>
              </a:rPr>
              <a:t>Breakout ronde 4</a:t>
            </a:r>
            <a:endParaRPr sz="4400">
              <a:solidFill>
                <a:schemeClr val="dk1"/>
              </a:solidFill>
              <a:latin typeface="Lato Black"/>
              <a:ea typeface="Lato Black"/>
              <a:cs typeface="Lato Black"/>
              <a:sym typeface="Lato Black"/>
            </a:endParaRPr>
          </a:p>
        </p:txBody>
      </p:sp>
      <p:pic>
        <p:nvPicPr>
          <p:cNvPr id="147" name="Google Shape;147;g2cc446f255d_0_114"/>
          <p:cNvPicPr preferRelativeResize="0"/>
          <p:nvPr/>
        </p:nvPicPr>
        <p:blipFill>
          <a:blip r:embed="rId4">
            <a:alphaModFix/>
          </a:blip>
          <a:stretch>
            <a:fillRect/>
          </a:stretch>
        </p:blipFill>
        <p:spPr>
          <a:xfrm>
            <a:off x="9979299" y="110871"/>
            <a:ext cx="2096331" cy="1133766"/>
          </a:xfrm>
          <a:prstGeom prst="rect">
            <a:avLst/>
          </a:prstGeom>
          <a:noFill/>
          <a:ln>
            <a:noFill/>
          </a:ln>
        </p:spPr>
      </p:pic>
      <p:pic>
        <p:nvPicPr>
          <p:cNvPr id="148" name="Google Shape;148;g2cc446f255d_0_114"/>
          <p:cNvPicPr preferRelativeResize="0"/>
          <p:nvPr/>
        </p:nvPicPr>
        <p:blipFill rotWithShape="1">
          <a:blip r:embed="rId5">
            <a:alphaModFix/>
          </a:blip>
          <a:srcRect b="-20656" l="-55403" r="-1212585" t="-1247332"/>
          <a:stretch/>
        </p:blipFill>
        <p:spPr>
          <a:xfrm>
            <a:off x="77967" y="-156767"/>
            <a:ext cx="9144000" cy="6858000"/>
          </a:xfrm>
          <a:prstGeom prst="rect">
            <a:avLst/>
          </a:prstGeom>
          <a:noFill/>
          <a:ln>
            <a:noFill/>
          </a:ln>
        </p:spPr>
      </p:pic>
      <p:pic>
        <p:nvPicPr>
          <p:cNvPr id="149" name="Google Shape;149;g2cc446f255d_0_114"/>
          <p:cNvPicPr preferRelativeResize="0"/>
          <p:nvPr/>
        </p:nvPicPr>
        <p:blipFill>
          <a:blip r:embed="rId6">
            <a:alphaModFix/>
          </a:blip>
          <a:stretch>
            <a:fillRect/>
          </a:stretch>
        </p:blipFill>
        <p:spPr>
          <a:xfrm>
            <a:off x="6626283" y="6347086"/>
            <a:ext cx="1150367" cy="174689"/>
          </a:xfrm>
          <a:prstGeom prst="rect">
            <a:avLst/>
          </a:prstGeom>
          <a:noFill/>
          <a:ln>
            <a:noFill/>
          </a:ln>
        </p:spPr>
      </p:pic>
      <p:pic>
        <p:nvPicPr>
          <p:cNvPr id="150" name="Google Shape;150;g2cc446f255d_0_114"/>
          <p:cNvPicPr preferRelativeResize="0"/>
          <p:nvPr/>
        </p:nvPicPr>
        <p:blipFill>
          <a:blip r:embed="rId7">
            <a:alphaModFix/>
          </a:blip>
          <a:stretch>
            <a:fillRect/>
          </a:stretch>
        </p:blipFill>
        <p:spPr>
          <a:xfrm>
            <a:off x="1427033" y="6220016"/>
            <a:ext cx="915684" cy="374101"/>
          </a:xfrm>
          <a:prstGeom prst="rect">
            <a:avLst/>
          </a:prstGeom>
          <a:noFill/>
          <a:ln>
            <a:noFill/>
          </a:ln>
        </p:spPr>
      </p:pic>
      <p:pic>
        <p:nvPicPr>
          <p:cNvPr id="151" name="Google Shape;151;g2cc446f255d_0_114"/>
          <p:cNvPicPr preferRelativeResize="0"/>
          <p:nvPr/>
        </p:nvPicPr>
        <p:blipFill>
          <a:blip r:embed="rId8">
            <a:alphaModFix/>
          </a:blip>
          <a:stretch>
            <a:fillRect/>
          </a:stretch>
        </p:blipFill>
        <p:spPr>
          <a:xfrm>
            <a:off x="2594986" y="6141762"/>
            <a:ext cx="961267" cy="530605"/>
          </a:xfrm>
          <a:prstGeom prst="rect">
            <a:avLst/>
          </a:prstGeom>
          <a:noFill/>
          <a:ln>
            <a:noFill/>
          </a:ln>
        </p:spPr>
      </p:pic>
      <p:pic>
        <p:nvPicPr>
          <p:cNvPr id="152" name="Google Shape;152;g2cc446f255d_0_114"/>
          <p:cNvPicPr preferRelativeResize="0"/>
          <p:nvPr/>
        </p:nvPicPr>
        <p:blipFill>
          <a:blip r:embed="rId9">
            <a:alphaModFix/>
          </a:blip>
          <a:stretch>
            <a:fillRect/>
          </a:stretch>
        </p:blipFill>
        <p:spPr>
          <a:xfrm>
            <a:off x="4003800" y="6288667"/>
            <a:ext cx="1292332" cy="236767"/>
          </a:xfrm>
          <a:prstGeom prst="rect">
            <a:avLst/>
          </a:prstGeom>
          <a:noFill/>
          <a:ln>
            <a:noFill/>
          </a:ln>
        </p:spPr>
      </p:pic>
      <p:pic>
        <p:nvPicPr>
          <p:cNvPr id="153" name="Google Shape;153;g2cc446f255d_0_114"/>
          <p:cNvPicPr preferRelativeResize="0"/>
          <p:nvPr/>
        </p:nvPicPr>
        <p:blipFill>
          <a:blip r:embed="rId10">
            <a:alphaModFix/>
          </a:blip>
          <a:stretch>
            <a:fillRect/>
          </a:stretch>
        </p:blipFill>
        <p:spPr>
          <a:xfrm>
            <a:off x="8139267" y="6229883"/>
            <a:ext cx="1534124" cy="409100"/>
          </a:xfrm>
          <a:prstGeom prst="rect">
            <a:avLst/>
          </a:prstGeom>
          <a:noFill/>
          <a:ln>
            <a:noFill/>
          </a:ln>
        </p:spPr>
      </p:pic>
      <p:pic>
        <p:nvPicPr>
          <p:cNvPr id="154" name="Google Shape;154;g2cc446f255d_0_114"/>
          <p:cNvPicPr preferRelativeResize="0"/>
          <p:nvPr/>
        </p:nvPicPr>
        <p:blipFill>
          <a:blip r:embed="rId11">
            <a:alphaModFix/>
          </a:blip>
          <a:stretch>
            <a:fillRect/>
          </a:stretch>
        </p:blipFill>
        <p:spPr>
          <a:xfrm>
            <a:off x="10114400" y="6237966"/>
            <a:ext cx="1292333" cy="474935"/>
          </a:xfrm>
          <a:prstGeom prst="rect">
            <a:avLst/>
          </a:prstGeom>
          <a:noFill/>
          <a:ln>
            <a:noFill/>
          </a:ln>
        </p:spPr>
      </p:pic>
      <p:pic>
        <p:nvPicPr>
          <p:cNvPr id="155" name="Google Shape;155;g2cc446f255d_0_114"/>
          <p:cNvPicPr preferRelativeResize="0"/>
          <p:nvPr/>
        </p:nvPicPr>
        <p:blipFill rotWithShape="1">
          <a:blip r:embed="rId12">
            <a:alphaModFix/>
          </a:blip>
          <a:srcRect b="12648" l="0" r="0" t="0"/>
          <a:stretch/>
        </p:blipFill>
        <p:spPr>
          <a:xfrm>
            <a:off x="5658733" y="6167634"/>
            <a:ext cx="604943" cy="615600"/>
          </a:xfrm>
          <a:prstGeom prst="rect">
            <a:avLst/>
          </a:prstGeom>
          <a:noFill/>
          <a:ln>
            <a:noFill/>
          </a:ln>
        </p:spPr>
      </p:pic>
      <p:pic>
        <p:nvPicPr>
          <p:cNvPr id="156" name="Google Shape;156;g2cc446f255d_0_114"/>
          <p:cNvPicPr preferRelativeResize="0"/>
          <p:nvPr/>
        </p:nvPicPr>
        <p:blipFill>
          <a:blip r:embed="rId13">
            <a:alphaModFix/>
          </a:blip>
          <a:stretch>
            <a:fillRect/>
          </a:stretch>
        </p:blipFill>
        <p:spPr>
          <a:xfrm>
            <a:off x="4814867" y="1686300"/>
            <a:ext cx="1150400" cy="1150400"/>
          </a:xfrm>
          <a:prstGeom prst="rect">
            <a:avLst/>
          </a:prstGeom>
          <a:noFill/>
          <a:ln>
            <a:noFill/>
          </a:ln>
        </p:spPr>
      </p:pic>
      <p:pic>
        <p:nvPicPr>
          <p:cNvPr id="157" name="Google Shape;157;g2cc446f255d_0_114"/>
          <p:cNvPicPr preferRelativeResize="0"/>
          <p:nvPr/>
        </p:nvPicPr>
        <p:blipFill>
          <a:blip r:embed="rId14">
            <a:alphaModFix/>
          </a:blip>
          <a:stretch>
            <a:fillRect/>
          </a:stretch>
        </p:blipFill>
        <p:spPr>
          <a:xfrm>
            <a:off x="2969467" y="1686300"/>
            <a:ext cx="1150400" cy="1150400"/>
          </a:xfrm>
          <a:prstGeom prst="rect">
            <a:avLst/>
          </a:prstGeom>
          <a:noFill/>
          <a:ln>
            <a:noFill/>
          </a:ln>
        </p:spPr>
      </p:pic>
      <p:pic>
        <p:nvPicPr>
          <p:cNvPr id="158" name="Google Shape;158;g2cc446f255d_0_114"/>
          <p:cNvPicPr preferRelativeResize="0"/>
          <p:nvPr/>
        </p:nvPicPr>
        <p:blipFill>
          <a:blip r:embed="rId15">
            <a:alphaModFix/>
          </a:blip>
          <a:stretch>
            <a:fillRect/>
          </a:stretch>
        </p:blipFill>
        <p:spPr>
          <a:xfrm>
            <a:off x="3892033" y="1686300"/>
            <a:ext cx="1150400" cy="1150400"/>
          </a:xfrm>
          <a:prstGeom prst="rect">
            <a:avLst/>
          </a:prstGeom>
          <a:noFill/>
          <a:ln>
            <a:noFill/>
          </a:ln>
        </p:spPr>
      </p:pic>
      <p:sp>
        <p:nvSpPr>
          <p:cNvPr id="159" name="Google Shape;159;g2cc446f255d_0_114"/>
          <p:cNvSpPr txBox="1"/>
          <p:nvPr/>
        </p:nvSpPr>
        <p:spPr>
          <a:xfrm>
            <a:off x="6524267" y="2331100"/>
            <a:ext cx="2782500" cy="505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GB" sz="2400">
                <a:solidFill>
                  <a:schemeClr val="lt1"/>
                </a:solidFill>
                <a:latin typeface="Lato"/>
                <a:ea typeface="Lato"/>
                <a:cs typeface="Lato"/>
                <a:sym typeface="Lato"/>
              </a:rPr>
              <a:t>ZAAL 2</a:t>
            </a:r>
            <a:endParaRPr b="1" sz="2400">
              <a:solidFill>
                <a:schemeClr val="lt1"/>
              </a:solidFill>
              <a:latin typeface="Lato"/>
              <a:ea typeface="Lato"/>
              <a:cs typeface="Lato"/>
              <a:sym typeface="Lato"/>
            </a:endParaRPr>
          </a:p>
        </p:txBody>
      </p:sp>
      <p:sp>
        <p:nvSpPr>
          <p:cNvPr id="160" name="Google Shape;160;g2cc446f255d_0_114"/>
          <p:cNvSpPr txBox="1"/>
          <p:nvPr/>
        </p:nvSpPr>
        <p:spPr>
          <a:xfrm>
            <a:off x="6524267" y="2872200"/>
            <a:ext cx="3999900" cy="1723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GB" sz="1700">
                <a:solidFill>
                  <a:schemeClr val="lt1"/>
                </a:solidFill>
              </a:rPr>
              <a:t>Onzekere toekomst? Zo komt er toch een sterk gemeentelijk mobiliteitsplan</a:t>
            </a:r>
            <a:endParaRPr sz="900">
              <a:solidFill>
                <a:schemeClr val="lt1"/>
              </a:solidFill>
              <a:latin typeface="Lato"/>
              <a:ea typeface="Lato"/>
              <a:cs typeface="Lato"/>
              <a:sym typeface="Lato"/>
            </a:endParaRPr>
          </a:p>
          <a:p>
            <a:pPr indent="0" lvl="0" marL="0" rtl="0" algn="l">
              <a:spcBef>
                <a:spcPts val="0"/>
              </a:spcBef>
              <a:spcAft>
                <a:spcPts val="0"/>
              </a:spcAft>
              <a:buNone/>
            </a:pPr>
            <a:r>
              <a:t/>
            </a:r>
            <a:endParaRPr sz="900">
              <a:solidFill>
                <a:schemeClr val="lt1"/>
              </a:solidFill>
              <a:latin typeface="Lato"/>
              <a:ea typeface="Lato"/>
              <a:cs typeface="Lato"/>
              <a:sym typeface="Lato"/>
            </a:endParaRPr>
          </a:p>
          <a:p>
            <a:pPr indent="0" lvl="0" marL="0" rtl="0" algn="l">
              <a:spcBef>
                <a:spcPts val="0"/>
              </a:spcBef>
              <a:spcAft>
                <a:spcPts val="0"/>
              </a:spcAft>
              <a:buNone/>
            </a:pPr>
            <a:r>
              <a:rPr b="1" lang="en-GB" sz="1700">
                <a:solidFill>
                  <a:schemeClr val="lt1"/>
                </a:solidFill>
                <a:latin typeface="Lato"/>
                <a:ea typeface="Lato"/>
                <a:cs typeface="Lato"/>
                <a:sym typeface="Lato"/>
              </a:rPr>
              <a:t>Vincent Marchau | Michel Dunmayer | Sander Lenferink | Liselotte Bingen</a:t>
            </a:r>
            <a:endParaRPr b="1" sz="1700">
              <a:solidFill>
                <a:schemeClr val="lt1"/>
              </a:solidFill>
              <a:latin typeface="Lato"/>
              <a:ea typeface="Lato"/>
              <a:cs typeface="Lato"/>
              <a:sym typeface="Lato"/>
            </a:endParaRPr>
          </a:p>
          <a:p>
            <a:pPr indent="0" lvl="0" marL="0" rtl="0" algn="l">
              <a:spcBef>
                <a:spcPts val="0"/>
              </a:spcBef>
              <a:spcAft>
                <a:spcPts val="0"/>
              </a:spcAft>
              <a:buNone/>
            </a:pPr>
            <a:r>
              <a:t/>
            </a:r>
            <a:endParaRPr sz="1900"/>
          </a:p>
        </p:txBody>
      </p:sp>
      <p:pic>
        <p:nvPicPr>
          <p:cNvPr id="161" name="Google Shape;161;g2cc446f255d_0_114"/>
          <p:cNvPicPr preferRelativeResize="0"/>
          <p:nvPr/>
        </p:nvPicPr>
        <p:blipFill>
          <a:blip r:embed="rId16">
            <a:alphaModFix/>
          </a:blip>
          <a:stretch>
            <a:fillRect/>
          </a:stretch>
        </p:blipFill>
        <p:spPr>
          <a:xfrm>
            <a:off x="10614967" y="1563367"/>
            <a:ext cx="1150400" cy="1150400"/>
          </a:xfrm>
          <a:prstGeom prst="rect">
            <a:avLst/>
          </a:prstGeom>
          <a:noFill/>
          <a:ln>
            <a:noFill/>
          </a:ln>
        </p:spPr>
      </p:pic>
      <p:pic>
        <p:nvPicPr>
          <p:cNvPr id="162" name="Google Shape;162;g2cc446f255d_0_114"/>
          <p:cNvPicPr preferRelativeResize="0"/>
          <p:nvPr/>
        </p:nvPicPr>
        <p:blipFill rotWithShape="1">
          <a:blip r:embed="rId17">
            <a:alphaModFix/>
          </a:blip>
          <a:srcRect b="0" l="0" r="0" t="0"/>
          <a:stretch/>
        </p:blipFill>
        <p:spPr>
          <a:xfrm>
            <a:off x="7619502" y="1563333"/>
            <a:ext cx="1150400" cy="1150400"/>
          </a:xfrm>
          <a:prstGeom prst="rect">
            <a:avLst/>
          </a:prstGeom>
          <a:noFill/>
          <a:ln>
            <a:noFill/>
          </a:ln>
        </p:spPr>
      </p:pic>
      <p:pic>
        <p:nvPicPr>
          <p:cNvPr id="163" name="Google Shape;163;g2cc446f255d_0_114"/>
          <p:cNvPicPr preferRelativeResize="0"/>
          <p:nvPr/>
        </p:nvPicPr>
        <p:blipFill>
          <a:blip r:embed="rId18">
            <a:alphaModFix/>
          </a:blip>
          <a:stretch>
            <a:fillRect/>
          </a:stretch>
        </p:blipFill>
        <p:spPr>
          <a:xfrm>
            <a:off x="8662367" y="1571666"/>
            <a:ext cx="1133766" cy="1133766"/>
          </a:xfrm>
          <a:prstGeom prst="rect">
            <a:avLst/>
          </a:prstGeom>
          <a:noFill/>
          <a:ln>
            <a:noFill/>
          </a:ln>
        </p:spPr>
      </p:pic>
      <p:pic>
        <p:nvPicPr>
          <p:cNvPr id="164" name="Google Shape;164;g2cc446f255d_0_114"/>
          <p:cNvPicPr preferRelativeResize="0"/>
          <p:nvPr/>
        </p:nvPicPr>
        <p:blipFill>
          <a:blip r:embed="rId19">
            <a:alphaModFix/>
          </a:blip>
          <a:stretch>
            <a:fillRect/>
          </a:stretch>
        </p:blipFill>
        <p:spPr>
          <a:xfrm>
            <a:off x="9671583" y="1571667"/>
            <a:ext cx="1133766" cy="113376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descr="Weighing up whether to remortgage or opt for a second charge" id="293" name="Google Shape;293;p8"/>
          <p:cNvPicPr preferRelativeResize="0"/>
          <p:nvPr/>
        </p:nvPicPr>
        <p:blipFill rotWithShape="1">
          <a:blip r:embed="rId3">
            <a:alphaModFix/>
          </a:blip>
          <a:srcRect b="0" l="13554" r="13737" t="0"/>
          <a:stretch/>
        </p:blipFill>
        <p:spPr>
          <a:xfrm>
            <a:off x="3998890" y="2338445"/>
            <a:ext cx="4923099" cy="4519555"/>
          </a:xfrm>
          <a:prstGeom prst="rect">
            <a:avLst/>
          </a:prstGeom>
          <a:noFill/>
          <a:ln>
            <a:noFill/>
          </a:ln>
        </p:spPr>
      </p:pic>
      <p:graphicFrame>
        <p:nvGraphicFramePr>
          <p:cNvPr id="294" name="Google Shape;294;p8"/>
          <p:cNvGraphicFramePr/>
          <p:nvPr/>
        </p:nvGraphicFramePr>
        <p:xfrm>
          <a:off x="382555" y="1138335"/>
          <a:ext cx="3000000" cy="3000000"/>
        </p:xfrm>
        <a:graphic>
          <a:graphicData uri="http://schemas.openxmlformats.org/drawingml/2006/table">
            <a:tbl>
              <a:tblPr bandRow="1" firstCol="1" firstRow="1">
                <a:noFill/>
                <a:tableStyleId>{195770C1-7B47-4C7C-9538-7CA4A648FB84}</a:tableStyleId>
              </a:tblPr>
              <a:tblGrid>
                <a:gridCol w="5475275"/>
              </a:tblGrid>
              <a:tr h="608000">
                <a:tc>
                  <a:txBody>
                    <a:bodyPr/>
                    <a:lstStyle/>
                    <a:p>
                      <a:pPr indent="0" lvl="0" marL="0" marR="0" rtl="0" algn="l">
                        <a:lnSpc>
                          <a:spcPct val="107000"/>
                        </a:lnSpc>
                        <a:spcBef>
                          <a:spcPts val="0"/>
                        </a:spcBef>
                        <a:spcAft>
                          <a:spcPts val="0"/>
                        </a:spcAft>
                        <a:buNone/>
                      </a:pPr>
                      <a:r>
                        <a:rPr b="0" lang="en-GB" sz="2600" u="none" cap="none" strike="noStrike"/>
                        <a:t>Predict and provide</a:t>
                      </a:r>
                      <a:endParaRPr b="0" sz="2600" u="none" cap="none" strike="noStrike">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75656"/>
                    </a:solidFill>
                  </a:tcPr>
                </a:tc>
              </a:tr>
              <a:tr h="1024875">
                <a:tc>
                  <a:txBody>
                    <a:bodyPr/>
                    <a:lstStyle/>
                    <a:p>
                      <a:pPr indent="0" lvl="0" marL="0" marR="0" rtl="0" algn="l">
                        <a:lnSpc>
                          <a:spcPct val="107000"/>
                        </a:lnSpc>
                        <a:spcBef>
                          <a:spcPts val="0"/>
                        </a:spcBef>
                        <a:spcAft>
                          <a:spcPts val="0"/>
                        </a:spcAft>
                        <a:buNone/>
                      </a:pPr>
                      <a:r>
                        <a:rPr b="0" lang="en-GB" sz="2600" u="none" cap="none" strike="noStrike">
                          <a:solidFill>
                            <a:srgbClr val="575656"/>
                          </a:solidFill>
                        </a:rPr>
                        <a:t>Voorspel de meest waarschijnlijke mobiliteitstoekomst</a:t>
                      </a:r>
                      <a:endParaRPr b="0" sz="2600" u="none" cap="none" strike="noStrike">
                        <a:solidFill>
                          <a:srgbClr val="575656"/>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08000">
                <a:tc>
                  <a:txBody>
                    <a:bodyPr/>
                    <a:lstStyle/>
                    <a:p>
                      <a:pPr indent="0" lvl="0" marL="0" marR="0" rtl="0" algn="l">
                        <a:lnSpc>
                          <a:spcPct val="107000"/>
                        </a:lnSpc>
                        <a:spcBef>
                          <a:spcPts val="0"/>
                        </a:spcBef>
                        <a:spcAft>
                          <a:spcPts val="0"/>
                        </a:spcAft>
                        <a:buNone/>
                      </a:pPr>
                      <a:r>
                        <a:rPr b="0" lang="en-GB" sz="2600" u="none" cap="none" strike="noStrike">
                          <a:solidFill>
                            <a:srgbClr val="575656"/>
                          </a:solidFill>
                        </a:rPr>
                        <a:t>Vraag-gestuurd</a:t>
                      </a:r>
                      <a:endParaRPr b="0" sz="2600" u="none" cap="none" strike="noStrike">
                        <a:solidFill>
                          <a:srgbClr val="575656"/>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08000">
                <a:tc>
                  <a:txBody>
                    <a:bodyPr/>
                    <a:lstStyle/>
                    <a:p>
                      <a:pPr indent="0" lvl="0" marL="0" marR="0" rtl="0" algn="l">
                        <a:lnSpc>
                          <a:spcPct val="107000"/>
                        </a:lnSpc>
                        <a:spcBef>
                          <a:spcPts val="0"/>
                        </a:spcBef>
                        <a:spcAft>
                          <a:spcPts val="0"/>
                        </a:spcAft>
                        <a:buNone/>
                      </a:pPr>
                      <a:r>
                        <a:rPr b="0" lang="en-GB" sz="2600" u="none" cap="none" strike="noStrike">
                          <a:solidFill>
                            <a:srgbClr val="575656"/>
                          </a:solidFill>
                        </a:rPr>
                        <a:t>Negeert onzekerheid</a:t>
                      </a:r>
                      <a:endParaRPr b="0" sz="2600" u="none" cap="none" strike="noStrike">
                        <a:solidFill>
                          <a:srgbClr val="575656"/>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08000">
                <a:tc>
                  <a:txBody>
                    <a:bodyPr/>
                    <a:lstStyle/>
                    <a:p>
                      <a:pPr indent="0" lvl="0" marL="0" marR="0" rtl="0" algn="l">
                        <a:lnSpc>
                          <a:spcPct val="107000"/>
                        </a:lnSpc>
                        <a:spcBef>
                          <a:spcPts val="0"/>
                        </a:spcBef>
                        <a:spcAft>
                          <a:spcPts val="0"/>
                        </a:spcAft>
                        <a:buNone/>
                      </a:pPr>
                      <a:r>
                        <a:rPr b="0" lang="en-GB" sz="2600" u="none" cap="none" strike="noStrike">
                          <a:solidFill>
                            <a:srgbClr val="575656"/>
                          </a:solidFill>
                        </a:rPr>
                        <a:t>Reactief</a:t>
                      </a:r>
                      <a:endParaRPr b="0" sz="2600" u="none" cap="none" strike="noStrike">
                        <a:solidFill>
                          <a:srgbClr val="575656"/>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295" name="Google Shape;295;p8"/>
          <p:cNvGraphicFramePr/>
          <p:nvPr/>
        </p:nvGraphicFramePr>
        <p:xfrm>
          <a:off x="6334161" y="1135164"/>
          <a:ext cx="3000000" cy="3000000"/>
        </p:xfrm>
        <a:graphic>
          <a:graphicData uri="http://schemas.openxmlformats.org/drawingml/2006/table">
            <a:tbl>
              <a:tblPr bandRow="1" firstCol="1" firstRow="1">
                <a:noFill/>
                <a:tableStyleId>{195770C1-7B47-4C7C-9538-7CA4A648FB84}</a:tableStyleId>
              </a:tblPr>
              <a:tblGrid>
                <a:gridCol w="5746050"/>
              </a:tblGrid>
              <a:tr h="563000">
                <a:tc>
                  <a:txBody>
                    <a:bodyPr/>
                    <a:lstStyle/>
                    <a:p>
                      <a:pPr indent="0" lvl="0" marL="0" marR="0" rtl="0" algn="r">
                        <a:lnSpc>
                          <a:spcPct val="107000"/>
                        </a:lnSpc>
                        <a:spcBef>
                          <a:spcPts val="0"/>
                        </a:spcBef>
                        <a:spcAft>
                          <a:spcPts val="0"/>
                        </a:spcAft>
                        <a:buNone/>
                      </a:pPr>
                      <a:r>
                        <a:rPr lang="en-GB" sz="2600" u="none" cap="none" strike="noStrike"/>
                        <a:t>Decide and provide</a:t>
                      </a:r>
                      <a:endParaRPr sz="2600" u="none" cap="none" strike="noStrike">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30613"/>
                    </a:solidFill>
                  </a:tcPr>
                </a:tc>
              </a:tr>
              <a:tr h="1082350">
                <a:tc>
                  <a:txBody>
                    <a:bodyPr/>
                    <a:lstStyle/>
                    <a:p>
                      <a:pPr indent="0" lvl="0" marL="0" marR="0" rtl="0" algn="r">
                        <a:lnSpc>
                          <a:spcPct val="107000"/>
                        </a:lnSpc>
                        <a:spcBef>
                          <a:spcPts val="0"/>
                        </a:spcBef>
                        <a:spcAft>
                          <a:spcPts val="0"/>
                        </a:spcAft>
                        <a:buNone/>
                      </a:pPr>
                      <a:r>
                        <a:rPr b="0" lang="en-GB" sz="2600" u="none" cap="none" strike="noStrike">
                          <a:solidFill>
                            <a:srgbClr val="E30613"/>
                          </a:solidFill>
                        </a:rPr>
                        <a:t>Specificeer de meest wenselijke bereikbaarheidstoekomst</a:t>
                      </a:r>
                      <a:endParaRPr b="0" sz="2600" u="none" cap="none" strike="noStrike">
                        <a:solidFill>
                          <a:srgbClr val="E30613"/>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15825">
                <a:tc>
                  <a:txBody>
                    <a:bodyPr/>
                    <a:lstStyle/>
                    <a:p>
                      <a:pPr indent="0" lvl="0" marL="0" marR="0" rtl="0" algn="r">
                        <a:lnSpc>
                          <a:spcPct val="107000"/>
                        </a:lnSpc>
                        <a:spcBef>
                          <a:spcPts val="0"/>
                        </a:spcBef>
                        <a:spcAft>
                          <a:spcPts val="0"/>
                        </a:spcAft>
                        <a:buNone/>
                      </a:pPr>
                      <a:r>
                        <a:rPr b="0" lang="en-GB" sz="2600" u="none" cap="none" strike="noStrike">
                          <a:solidFill>
                            <a:srgbClr val="E30613"/>
                          </a:solidFill>
                        </a:rPr>
                        <a:t>Visie-gestuurd</a:t>
                      </a:r>
                      <a:endParaRPr b="0" sz="2600" u="none" cap="none" strike="noStrike">
                        <a:solidFill>
                          <a:srgbClr val="E30613"/>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31850">
                <a:tc>
                  <a:txBody>
                    <a:bodyPr/>
                    <a:lstStyle/>
                    <a:p>
                      <a:pPr indent="0" lvl="0" marL="0" marR="0" rtl="0" algn="r">
                        <a:lnSpc>
                          <a:spcPct val="107000"/>
                        </a:lnSpc>
                        <a:spcBef>
                          <a:spcPts val="0"/>
                        </a:spcBef>
                        <a:spcAft>
                          <a:spcPts val="0"/>
                        </a:spcAft>
                        <a:buNone/>
                      </a:pPr>
                      <a:r>
                        <a:rPr b="0" lang="en-GB" sz="2600" u="none" cap="none" strike="noStrike">
                          <a:solidFill>
                            <a:srgbClr val="E30613"/>
                          </a:solidFill>
                        </a:rPr>
                        <a:t>Neemt onzekerheid mee</a:t>
                      </a:r>
                      <a:endParaRPr b="0" sz="2600" u="none" cap="none" strike="noStrike">
                        <a:solidFill>
                          <a:srgbClr val="E30613"/>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11600">
                <a:tc>
                  <a:txBody>
                    <a:bodyPr/>
                    <a:lstStyle/>
                    <a:p>
                      <a:pPr indent="0" lvl="0" marL="0" marR="0" rtl="0" algn="r">
                        <a:lnSpc>
                          <a:spcPct val="107000"/>
                        </a:lnSpc>
                        <a:spcBef>
                          <a:spcPts val="0"/>
                        </a:spcBef>
                        <a:spcAft>
                          <a:spcPts val="0"/>
                        </a:spcAft>
                        <a:buNone/>
                      </a:pPr>
                      <a:r>
                        <a:rPr b="0" lang="en-GB" sz="2600" u="none" cap="none" strike="noStrike">
                          <a:solidFill>
                            <a:srgbClr val="E30613"/>
                          </a:solidFill>
                        </a:rPr>
                        <a:t>Proactief</a:t>
                      </a:r>
                      <a:endParaRPr b="0" sz="2600" u="none" cap="none" strike="noStrike">
                        <a:solidFill>
                          <a:srgbClr val="E30613"/>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96" name="Google Shape;296;p8"/>
          <p:cNvSpPr/>
          <p:nvPr/>
        </p:nvSpPr>
        <p:spPr>
          <a:xfrm>
            <a:off x="135755" y="4887920"/>
            <a:ext cx="361244" cy="248355"/>
          </a:xfrm>
          <a:prstGeom prst="rightArrow">
            <a:avLst>
              <a:gd fmla="val 50000" name="adj1"/>
              <a:gd fmla="val 50000" name="adj2"/>
            </a:avLst>
          </a:prstGeom>
          <a:solidFill>
            <a:srgbClr val="575656"/>
          </a:solidFill>
          <a:ln cap="flat" cmpd="sng" w="12700">
            <a:solidFill>
              <a:srgbClr val="5756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8"/>
          <p:cNvSpPr txBox="1"/>
          <p:nvPr/>
        </p:nvSpPr>
        <p:spPr>
          <a:xfrm>
            <a:off x="728596" y="4754468"/>
            <a:ext cx="279397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600">
                <a:solidFill>
                  <a:srgbClr val="575656"/>
                </a:solidFill>
                <a:latin typeface="Calibri"/>
                <a:ea typeface="Calibri"/>
                <a:cs typeface="Calibri"/>
                <a:sym typeface="Calibri"/>
              </a:rPr>
              <a:t>Transport Planning</a:t>
            </a:r>
            <a:endParaRPr/>
          </a:p>
        </p:txBody>
      </p:sp>
      <p:sp>
        <p:nvSpPr>
          <p:cNvPr id="298" name="Google Shape;298;p8"/>
          <p:cNvSpPr/>
          <p:nvPr/>
        </p:nvSpPr>
        <p:spPr>
          <a:xfrm flipH="1">
            <a:off x="11650536" y="4814181"/>
            <a:ext cx="361244" cy="248355"/>
          </a:xfrm>
          <a:prstGeom prst="rightArrow">
            <a:avLst>
              <a:gd fmla="val 50000" name="adj1"/>
              <a:gd fmla="val 50000" name="adj2"/>
            </a:avLst>
          </a:prstGeom>
          <a:solidFill>
            <a:srgbClr val="E30613"/>
          </a:solidFill>
          <a:ln cap="flat" cmpd="sng" w="12700">
            <a:solidFill>
              <a:srgbClr val="E3061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8"/>
          <p:cNvSpPr txBox="1"/>
          <p:nvPr/>
        </p:nvSpPr>
        <p:spPr>
          <a:xfrm>
            <a:off x="8230916" y="4663403"/>
            <a:ext cx="3232488" cy="492443"/>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2600">
                <a:solidFill>
                  <a:srgbClr val="E30613"/>
                </a:solidFill>
                <a:latin typeface="Calibri"/>
                <a:ea typeface="Calibri"/>
                <a:cs typeface="Calibri"/>
                <a:sym typeface="Calibri"/>
              </a:rPr>
              <a:t>Triple Access Planning</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9"/>
          <p:cNvSpPr txBox="1"/>
          <p:nvPr/>
        </p:nvSpPr>
        <p:spPr>
          <a:xfrm>
            <a:off x="162339" y="101922"/>
            <a:ext cx="105156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30613"/>
              </a:buClr>
              <a:buSzPts val="4000"/>
              <a:buFont typeface="Calibri"/>
              <a:buNone/>
            </a:pPr>
            <a:r>
              <a:rPr lang="en-GB" sz="4000">
                <a:solidFill>
                  <a:srgbClr val="E30613"/>
                </a:solidFill>
                <a:latin typeface="Calibri"/>
                <a:ea typeface="Calibri"/>
                <a:cs typeface="Calibri"/>
                <a:sym typeface="Calibri"/>
              </a:rPr>
              <a:t>Handboek </a:t>
            </a:r>
            <a:endParaRPr/>
          </a:p>
        </p:txBody>
      </p:sp>
      <p:cxnSp>
        <p:nvCxnSpPr>
          <p:cNvPr id="306" name="Google Shape;306;p9"/>
          <p:cNvCxnSpPr/>
          <p:nvPr/>
        </p:nvCxnSpPr>
        <p:spPr>
          <a:xfrm rot="10800000">
            <a:off x="0" y="764704"/>
            <a:ext cx="12192000" cy="0"/>
          </a:xfrm>
          <a:prstGeom prst="straightConnector1">
            <a:avLst/>
          </a:prstGeom>
          <a:noFill/>
          <a:ln cap="flat" cmpd="sng" w="19050">
            <a:solidFill>
              <a:srgbClr val="575656"/>
            </a:solidFill>
            <a:prstDash val="solid"/>
            <a:miter lim="800000"/>
            <a:headEnd len="sm" w="sm" type="none"/>
            <a:tailEnd len="sm" w="sm" type="none"/>
          </a:ln>
        </p:spPr>
      </p:cxnSp>
      <p:sp>
        <p:nvSpPr>
          <p:cNvPr id="307" name="Google Shape;307;p9"/>
          <p:cNvSpPr txBox="1"/>
          <p:nvPr/>
        </p:nvSpPr>
        <p:spPr>
          <a:xfrm>
            <a:off x="6843353" y="2618952"/>
            <a:ext cx="33749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575656"/>
                </a:solidFill>
                <a:latin typeface="Calibri"/>
                <a:ea typeface="Calibri"/>
                <a:cs typeface="Calibri"/>
                <a:sym typeface="Calibri"/>
              </a:rPr>
              <a:t>+ Implementation and Monitoring</a:t>
            </a:r>
            <a:endParaRPr/>
          </a:p>
        </p:txBody>
      </p:sp>
      <p:pic>
        <p:nvPicPr>
          <p:cNvPr id="308" name="Google Shape;308;p9"/>
          <p:cNvPicPr preferRelativeResize="0"/>
          <p:nvPr/>
        </p:nvPicPr>
        <p:blipFill rotWithShape="1">
          <a:blip r:embed="rId3">
            <a:alphaModFix/>
          </a:blip>
          <a:srcRect b="0" l="0" r="0" t="0"/>
          <a:stretch/>
        </p:blipFill>
        <p:spPr>
          <a:xfrm>
            <a:off x="579527" y="1312463"/>
            <a:ext cx="9918707" cy="1421511"/>
          </a:xfrm>
          <a:prstGeom prst="rect">
            <a:avLst/>
          </a:prstGeom>
          <a:noFill/>
          <a:ln>
            <a:noFill/>
          </a:ln>
        </p:spPr>
      </p:pic>
      <p:sp>
        <p:nvSpPr>
          <p:cNvPr id="309" name="Google Shape;309;p9"/>
          <p:cNvSpPr txBox="1"/>
          <p:nvPr>
            <p:ph idx="1" type="body"/>
          </p:nvPr>
        </p:nvSpPr>
        <p:spPr>
          <a:xfrm>
            <a:off x="434163" y="3604405"/>
            <a:ext cx="10515600" cy="2180189"/>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00000"/>
              </a:lnSpc>
              <a:spcBef>
                <a:spcPts val="0"/>
              </a:spcBef>
              <a:spcAft>
                <a:spcPts val="0"/>
              </a:spcAft>
              <a:buClr>
                <a:srgbClr val="E30613"/>
              </a:buClr>
              <a:buSzPts val="2400"/>
              <a:buChar char="•"/>
            </a:pPr>
            <a:r>
              <a:rPr lang="en-GB" sz="2400">
                <a:solidFill>
                  <a:srgbClr val="565555"/>
                </a:solidFill>
              </a:rPr>
              <a:t>Geen kookboek maar </a:t>
            </a:r>
            <a:r>
              <a:rPr lang="en-GB" sz="2400">
                <a:solidFill>
                  <a:srgbClr val="E30613"/>
                </a:solidFill>
              </a:rPr>
              <a:t>inspiratie-gids </a:t>
            </a:r>
            <a:r>
              <a:rPr lang="en-GB" sz="2400">
                <a:solidFill>
                  <a:srgbClr val="565555"/>
                </a:solidFill>
              </a:rPr>
              <a:t>indien al bekend met transportplanning (of andere planningsbenaderingen) </a:t>
            </a:r>
            <a:endParaRPr/>
          </a:p>
          <a:p>
            <a:pPr indent="-228600" lvl="0" marL="228600" rtl="0" algn="l">
              <a:lnSpc>
                <a:spcPct val="100000"/>
              </a:lnSpc>
              <a:spcBef>
                <a:spcPts val="1200"/>
              </a:spcBef>
              <a:spcAft>
                <a:spcPts val="0"/>
              </a:spcAft>
              <a:buClr>
                <a:srgbClr val="E30613"/>
              </a:buClr>
              <a:buSzPts val="2400"/>
              <a:buChar char="•"/>
            </a:pPr>
            <a:r>
              <a:rPr lang="en-GB" sz="2400">
                <a:solidFill>
                  <a:srgbClr val="575656"/>
                </a:solidFill>
              </a:rPr>
              <a:t>Vooral bedoeld voor professionals die </a:t>
            </a:r>
            <a:r>
              <a:rPr lang="en-GB" sz="2400">
                <a:solidFill>
                  <a:srgbClr val="E30613"/>
                </a:solidFill>
              </a:rPr>
              <a:t>de noodzaak voor verandering in de planningspraktijk </a:t>
            </a:r>
            <a:r>
              <a:rPr lang="en-GB" sz="2400">
                <a:solidFill>
                  <a:srgbClr val="575656"/>
                </a:solidFill>
              </a:rPr>
              <a:t>erkennen</a:t>
            </a:r>
            <a:endParaRPr sz="2400">
              <a:solidFill>
                <a:srgbClr val="575656"/>
              </a:solidFill>
            </a:endParaRPr>
          </a:p>
          <a:p>
            <a:pPr indent="-228600" lvl="0" marL="228600" rtl="0" algn="l">
              <a:lnSpc>
                <a:spcPct val="100000"/>
              </a:lnSpc>
              <a:spcBef>
                <a:spcPts val="1200"/>
              </a:spcBef>
              <a:spcAft>
                <a:spcPts val="0"/>
              </a:spcAft>
              <a:buClr>
                <a:srgbClr val="E30613"/>
              </a:buClr>
              <a:buSzPts val="2400"/>
              <a:buChar char="•"/>
            </a:pPr>
            <a:r>
              <a:rPr lang="en-GB" sz="2400">
                <a:solidFill>
                  <a:srgbClr val="E30613"/>
                </a:solidFill>
              </a:rPr>
              <a:t>Geen uitputtende beschrijving </a:t>
            </a:r>
            <a:r>
              <a:rPr lang="en-GB" sz="2400">
                <a:solidFill>
                  <a:srgbClr val="575656"/>
                </a:solidFill>
              </a:rPr>
              <a:t>van alle planningsfasen</a:t>
            </a:r>
            <a:endParaRPr sz="2400">
              <a:solidFill>
                <a:srgbClr val="575656"/>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4" name="Shape 314"/>
        <p:cNvGrpSpPr/>
        <p:nvPr/>
      </p:nvGrpSpPr>
      <p:grpSpPr>
        <a:xfrm>
          <a:off x="0" y="0"/>
          <a:ext cx="0" cy="0"/>
          <a:chOff x="0" y="0"/>
          <a:chExt cx="0" cy="0"/>
        </a:xfrm>
      </p:grpSpPr>
      <p:sp>
        <p:nvSpPr>
          <p:cNvPr id="315" name="Google Shape;315;p10"/>
          <p:cNvSpPr txBox="1"/>
          <p:nvPr/>
        </p:nvSpPr>
        <p:spPr>
          <a:xfrm>
            <a:off x="162339" y="101922"/>
            <a:ext cx="105156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30613"/>
              </a:buClr>
              <a:buSzPts val="4000"/>
              <a:buFont typeface="Calibri"/>
              <a:buNone/>
            </a:pPr>
            <a:r>
              <a:rPr lang="en-GB" sz="4000">
                <a:solidFill>
                  <a:srgbClr val="E30613"/>
                </a:solidFill>
                <a:latin typeface="Calibri"/>
                <a:ea typeface="Calibri"/>
                <a:cs typeface="Calibri"/>
                <a:sym typeface="Calibri"/>
              </a:rPr>
              <a:t>Een systeemvisie op TAP</a:t>
            </a:r>
            <a:endParaRPr/>
          </a:p>
        </p:txBody>
      </p:sp>
      <p:cxnSp>
        <p:nvCxnSpPr>
          <p:cNvPr id="316" name="Google Shape;316;p10"/>
          <p:cNvCxnSpPr/>
          <p:nvPr/>
        </p:nvCxnSpPr>
        <p:spPr>
          <a:xfrm rot="10800000">
            <a:off x="0" y="764704"/>
            <a:ext cx="12192000" cy="0"/>
          </a:xfrm>
          <a:prstGeom prst="straightConnector1">
            <a:avLst/>
          </a:prstGeom>
          <a:noFill/>
          <a:ln cap="flat" cmpd="sng" w="19050">
            <a:solidFill>
              <a:srgbClr val="575656"/>
            </a:solidFill>
            <a:prstDash val="solid"/>
            <a:miter lim="800000"/>
            <a:headEnd len="sm" w="sm" type="none"/>
            <a:tailEnd len="sm" w="sm" type="none"/>
          </a:ln>
        </p:spPr>
      </p:cxnSp>
      <p:pic>
        <p:nvPicPr>
          <p:cNvPr id="317" name="Google Shape;317;p10">
            <a:hlinkClick r:id="rId3"/>
          </p:cNvPr>
          <p:cNvPicPr preferRelativeResize="0"/>
          <p:nvPr/>
        </p:nvPicPr>
        <p:blipFill rotWithShape="1">
          <a:blip r:embed="rId4">
            <a:alphaModFix/>
          </a:blip>
          <a:srcRect b="0" l="44651" r="22470" t="12983"/>
          <a:stretch/>
        </p:blipFill>
        <p:spPr>
          <a:xfrm>
            <a:off x="10355585" y="110718"/>
            <a:ext cx="1610428" cy="2264353"/>
          </a:xfrm>
          <a:prstGeom prst="rect">
            <a:avLst/>
          </a:prstGeom>
          <a:noFill/>
          <a:ln cap="flat" cmpd="sng" w="9525">
            <a:solidFill>
              <a:srgbClr val="BFBFBF"/>
            </a:solidFill>
            <a:prstDash val="solid"/>
            <a:round/>
            <a:headEnd len="sm" w="sm" type="none"/>
            <a:tailEnd len="sm" w="sm" type="none"/>
          </a:ln>
          <a:effectLst>
            <a:outerShdw blurRad="50800" rotWithShape="0" algn="tl" dir="2700000" dist="139700">
              <a:srgbClr val="000000">
                <a:alpha val="40000"/>
              </a:srgbClr>
            </a:outerShdw>
          </a:effectLst>
        </p:spPr>
      </p:pic>
      <p:pic>
        <p:nvPicPr>
          <p:cNvPr id="318" name="Google Shape;318;p10"/>
          <p:cNvPicPr preferRelativeResize="0"/>
          <p:nvPr/>
        </p:nvPicPr>
        <p:blipFill rotWithShape="1">
          <a:blip r:embed="rId5">
            <a:alphaModFix/>
          </a:blip>
          <a:srcRect b="9070" l="35136" r="19537" t="33946"/>
          <a:stretch/>
        </p:blipFill>
        <p:spPr>
          <a:xfrm>
            <a:off x="1321903" y="1042085"/>
            <a:ext cx="8259418" cy="55441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3" name="Shape 323"/>
        <p:cNvGrpSpPr/>
        <p:nvPr/>
      </p:nvGrpSpPr>
      <p:grpSpPr>
        <a:xfrm>
          <a:off x="0" y="0"/>
          <a:ext cx="0" cy="0"/>
          <a:chOff x="0" y="0"/>
          <a:chExt cx="0" cy="0"/>
        </a:xfrm>
      </p:grpSpPr>
      <p:sp>
        <p:nvSpPr>
          <p:cNvPr id="324" name="Google Shape;324;p11"/>
          <p:cNvSpPr txBox="1"/>
          <p:nvPr/>
        </p:nvSpPr>
        <p:spPr>
          <a:xfrm>
            <a:off x="162339" y="101922"/>
            <a:ext cx="105156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30613"/>
              </a:buClr>
              <a:buSzPts val="4000"/>
              <a:buFont typeface="Calibri"/>
              <a:buNone/>
            </a:pPr>
            <a:r>
              <a:rPr lang="en-GB" sz="4000">
                <a:solidFill>
                  <a:srgbClr val="E30613"/>
                </a:solidFill>
                <a:latin typeface="Calibri"/>
                <a:ea typeface="Calibri"/>
                <a:cs typeface="Calibri"/>
                <a:sym typeface="Calibri"/>
              </a:rPr>
              <a:t>Systems thinking</a:t>
            </a:r>
            <a:endParaRPr/>
          </a:p>
        </p:txBody>
      </p:sp>
      <p:cxnSp>
        <p:nvCxnSpPr>
          <p:cNvPr id="325" name="Google Shape;325;p11"/>
          <p:cNvCxnSpPr/>
          <p:nvPr/>
        </p:nvCxnSpPr>
        <p:spPr>
          <a:xfrm rot="10800000">
            <a:off x="0" y="764704"/>
            <a:ext cx="12192000" cy="0"/>
          </a:xfrm>
          <a:prstGeom prst="straightConnector1">
            <a:avLst/>
          </a:prstGeom>
          <a:noFill/>
          <a:ln cap="flat" cmpd="sng" w="19050">
            <a:solidFill>
              <a:srgbClr val="575656"/>
            </a:solidFill>
            <a:prstDash val="solid"/>
            <a:miter lim="800000"/>
            <a:headEnd len="sm" w="sm" type="none"/>
            <a:tailEnd len="sm" w="sm" type="none"/>
          </a:ln>
        </p:spPr>
      </p:cxnSp>
      <p:pic>
        <p:nvPicPr>
          <p:cNvPr id="326" name="Google Shape;326;p11">
            <a:hlinkClick r:id="rId3"/>
          </p:cNvPr>
          <p:cNvPicPr preferRelativeResize="0"/>
          <p:nvPr/>
        </p:nvPicPr>
        <p:blipFill rotWithShape="1">
          <a:blip r:embed="rId4">
            <a:alphaModFix/>
          </a:blip>
          <a:srcRect b="0" l="44651" r="22470" t="12983"/>
          <a:stretch/>
        </p:blipFill>
        <p:spPr>
          <a:xfrm>
            <a:off x="10355585" y="110718"/>
            <a:ext cx="1610428" cy="2264353"/>
          </a:xfrm>
          <a:prstGeom prst="rect">
            <a:avLst/>
          </a:prstGeom>
          <a:noFill/>
          <a:ln cap="flat" cmpd="sng" w="9525">
            <a:solidFill>
              <a:srgbClr val="BFBFBF"/>
            </a:solidFill>
            <a:prstDash val="solid"/>
            <a:round/>
            <a:headEnd len="sm" w="sm" type="none"/>
            <a:tailEnd len="sm" w="sm" type="none"/>
          </a:ln>
          <a:effectLst>
            <a:outerShdw blurRad="50800" rotWithShape="0" algn="tl" dir="2700000" dist="139700">
              <a:srgbClr val="000000">
                <a:alpha val="40000"/>
              </a:srgbClr>
            </a:outerShdw>
          </a:effectLst>
        </p:spPr>
      </p:pic>
      <p:pic>
        <p:nvPicPr>
          <p:cNvPr descr="TAS - Final version_correct" id="327" name="Google Shape;327;p11"/>
          <p:cNvPicPr preferRelativeResize="0"/>
          <p:nvPr/>
        </p:nvPicPr>
        <p:blipFill rotWithShape="1">
          <a:blip r:embed="rId5">
            <a:alphaModFix/>
          </a:blip>
          <a:srcRect b="0" l="109" r="0" t="4160"/>
          <a:stretch/>
        </p:blipFill>
        <p:spPr>
          <a:xfrm rot="5400000">
            <a:off x="2258673" y="-210670"/>
            <a:ext cx="5954340" cy="809461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2" name="Shape 332"/>
        <p:cNvGrpSpPr/>
        <p:nvPr/>
      </p:nvGrpSpPr>
      <p:grpSpPr>
        <a:xfrm>
          <a:off x="0" y="0"/>
          <a:ext cx="0" cy="0"/>
          <a:chOff x="0" y="0"/>
          <a:chExt cx="0" cy="0"/>
        </a:xfrm>
      </p:grpSpPr>
      <p:sp>
        <p:nvSpPr>
          <p:cNvPr id="333" name="Google Shape;333;p12"/>
          <p:cNvSpPr txBox="1"/>
          <p:nvPr/>
        </p:nvSpPr>
        <p:spPr>
          <a:xfrm>
            <a:off x="162339" y="101922"/>
            <a:ext cx="105156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30613"/>
              </a:buClr>
              <a:buSzPts val="4000"/>
              <a:buFont typeface="Calibri"/>
              <a:buNone/>
            </a:pPr>
            <a:r>
              <a:rPr lang="en-GB" sz="4000">
                <a:solidFill>
                  <a:srgbClr val="E30613"/>
                </a:solidFill>
                <a:latin typeface="Calibri"/>
                <a:ea typeface="Calibri"/>
                <a:cs typeface="Calibri"/>
                <a:sym typeface="Calibri"/>
              </a:rPr>
              <a:t>Accommoderen van onzekerheid</a:t>
            </a:r>
            <a:endParaRPr sz="4000">
              <a:solidFill>
                <a:srgbClr val="E30613"/>
              </a:solidFill>
              <a:latin typeface="Calibri"/>
              <a:ea typeface="Calibri"/>
              <a:cs typeface="Calibri"/>
              <a:sym typeface="Calibri"/>
            </a:endParaRPr>
          </a:p>
        </p:txBody>
      </p:sp>
      <p:cxnSp>
        <p:nvCxnSpPr>
          <p:cNvPr id="334" name="Google Shape;334;p12"/>
          <p:cNvCxnSpPr/>
          <p:nvPr/>
        </p:nvCxnSpPr>
        <p:spPr>
          <a:xfrm rot="10800000">
            <a:off x="0" y="764704"/>
            <a:ext cx="12192000" cy="0"/>
          </a:xfrm>
          <a:prstGeom prst="straightConnector1">
            <a:avLst/>
          </a:prstGeom>
          <a:noFill/>
          <a:ln cap="flat" cmpd="sng" w="19050">
            <a:solidFill>
              <a:srgbClr val="575656"/>
            </a:solidFill>
            <a:prstDash val="solid"/>
            <a:miter lim="800000"/>
            <a:headEnd len="sm" w="sm" type="none"/>
            <a:tailEnd len="sm" w="sm" type="none"/>
          </a:ln>
        </p:spPr>
      </p:cxnSp>
      <p:pic>
        <p:nvPicPr>
          <p:cNvPr id="335" name="Google Shape;335;p12">
            <a:hlinkClick r:id="rId3"/>
          </p:cNvPr>
          <p:cNvPicPr preferRelativeResize="0"/>
          <p:nvPr/>
        </p:nvPicPr>
        <p:blipFill rotWithShape="1">
          <a:blip r:embed="rId4">
            <a:alphaModFix/>
          </a:blip>
          <a:srcRect b="0" l="44651" r="22470" t="12983"/>
          <a:stretch/>
        </p:blipFill>
        <p:spPr>
          <a:xfrm>
            <a:off x="10355585" y="110718"/>
            <a:ext cx="1610428" cy="2264353"/>
          </a:xfrm>
          <a:prstGeom prst="rect">
            <a:avLst/>
          </a:prstGeom>
          <a:noFill/>
          <a:ln cap="flat" cmpd="sng" w="9525">
            <a:solidFill>
              <a:srgbClr val="BFBFBF"/>
            </a:solidFill>
            <a:prstDash val="solid"/>
            <a:round/>
            <a:headEnd len="sm" w="sm" type="none"/>
            <a:tailEnd len="sm" w="sm" type="none"/>
          </a:ln>
          <a:effectLst>
            <a:outerShdw blurRad="50800" rotWithShape="0" algn="tl" dir="2700000" dist="139700">
              <a:srgbClr val="000000">
                <a:alpha val="40000"/>
              </a:srgbClr>
            </a:outerShdw>
          </a:effectLst>
        </p:spPr>
      </p:pic>
      <p:pic>
        <p:nvPicPr>
          <p:cNvPr id="336" name="Google Shape;336;p12"/>
          <p:cNvPicPr preferRelativeResize="0"/>
          <p:nvPr/>
        </p:nvPicPr>
        <p:blipFill rotWithShape="1">
          <a:blip r:embed="rId5">
            <a:alphaModFix/>
          </a:blip>
          <a:srcRect b="9070" l="34401" r="18397" t="53664"/>
          <a:stretch/>
        </p:blipFill>
        <p:spPr>
          <a:xfrm>
            <a:off x="995575" y="1646144"/>
            <a:ext cx="9134023" cy="385019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1" name="Shape 341"/>
        <p:cNvGrpSpPr/>
        <p:nvPr/>
      </p:nvGrpSpPr>
      <p:grpSpPr>
        <a:xfrm>
          <a:off x="0" y="0"/>
          <a:ext cx="0" cy="0"/>
          <a:chOff x="0" y="0"/>
          <a:chExt cx="0" cy="0"/>
        </a:xfrm>
      </p:grpSpPr>
      <p:sp>
        <p:nvSpPr>
          <p:cNvPr id="342" name="Google Shape;342;p13"/>
          <p:cNvSpPr txBox="1"/>
          <p:nvPr/>
        </p:nvSpPr>
        <p:spPr>
          <a:xfrm>
            <a:off x="162339" y="101922"/>
            <a:ext cx="105156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30613"/>
              </a:buClr>
              <a:buSzPts val="4000"/>
              <a:buFont typeface="Calibri"/>
              <a:buNone/>
            </a:pPr>
            <a:r>
              <a:rPr lang="en-GB" sz="4000">
                <a:solidFill>
                  <a:srgbClr val="E30613"/>
                </a:solidFill>
                <a:latin typeface="Calibri"/>
                <a:ea typeface="Calibri"/>
                <a:cs typeface="Calibri"/>
                <a:sym typeface="Calibri"/>
              </a:rPr>
              <a:t>Bereikbaarheid van goederen</a:t>
            </a:r>
            <a:endParaRPr sz="4000">
              <a:solidFill>
                <a:srgbClr val="E30613"/>
              </a:solidFill>
              <a:latin typeface="Calibri"/>
              <a:ea typeface="Calibri"/>
              <a:cs typeface="Calibri"/>
              <a:sym typeface="Calibri"/>
            </a:endParaRPr>
          </a:p>
        </p:txBody>
      </p:sp>
      <p:cxnSp>
        <p:nvCxnSpPr>
          <p:cNvPr id="343" name="Google Shape;343;p13"/>
          <p:cNvCxnSpPr/>
          <p:nvPr/>
        </p:nvCxnSpPr>
        <p:spPr>
          <a:xfrm rot="10800000">
            <a:off x="0" y="764704"/>
            <a:ext cx="12192000" cy="0"/>
          </a:xfrm>
          <a:prstGeom prst="straightConnector1">
            <a:avLst/>
          </a:prstGeom>
          <a:noFill/>
          <a:ln cap="flat" cmpd="sng" w="19050">
            <a:solidFill>
              <a:srgbClr val="575656"/>
            </a:solidFill>
            <a:prstDash val="solid"/>
            <a:miter lim="800000"/>
            <a:headEnd len="sm" w="sm" type="none"/>
            <a:tailEnd len="sm" w="sm" type="none"/>
          </a:ln>
        </p:spPr>
      </p:cxnSp>
      <p:pic>
        <p:nvPicPr>
          <p:cNvPr id="344" name="Google Shape;344;p13">
            <a:hlinkClick r:id="rId3"/>
          </p:cNvPr>
          <p:cNvPicPr preferRelativeResize="0"/>
          <p:nvPr/>
        </p:nvPicPr>
        <p:blipFill rotWithShape="1">
          <a:blip r:embed="rId4">
            <a:alphaModFix/>
          </a:blip>
          <a:srcRect b="0" l="44651" r="22470" t="12983"/>
          <a:stretch/>
        </p:blipFill>
        <p:spPr>
          <a:xfrm>
            <a:off x="10355585" y="110718"/>
            <a:ext cx="1610428" cy="2264353"/>
          </a:xfrm>
          <a:prstGeom prst="rect">
            <a:avLst/>
          </a:prstGeom>
          <a:noFill/>
          <a:ln cap="flat" cmpd="sng" w="9525">
            <a:solidFill>
              <a:srgbClr val="BFBFBF"/>
            </a:solidFill>
            <a:prstDash val="solid"/>
            <a:round/>
            <a:headEnd len="sm" w="sm" type="none"/>
            <a:tailEnd len="sm" w="sm" type="none"/>
          </a:ln>
          <a:effectLst>
            <a:outerShdw blurRad="50800" rotWithShape="0" algn="tl" dir="2700000" dist="139700">
              <a:srgbClr val="000000">
                <a:alpha val="40000"/>
              </a:srgbClr>
            </a:outerShdw>
          </a:effectLst>
        </p:spPr>
      </p:pic>
      <p:pic>
        <p:nvPicPr>
          <p:cNvPr id="345" name="Google Shape;345;p13"/>
          <p:cNvPicPr preferRelativeResize="0"/>
          <p:nvPr/>
        </p:nvPicPr>
        <p:blipFill rotWithShape="1">
          <a:blip r:embed="rId5">
            <a:alphaModFix/>
          </a:blip>
          <a:srcRect b="13661" l="38560" r="19538" t="24042"/>
          <a:stretch/>
        </p:blipFill>
        <p:spPr>
          <a:xfrm>
            <a:off x="2031915" y="904462"/>
            <a:ext cx="7235686" cy="574349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0" name="Shape 350"/>
        <p:cNvGrpSpPr/>
        <p:nvPr/>
      </p:nvGrpSpPr>
      <p:grpSpPr>
        <a:xfrm>
          <a:off x="0" y="0"/>
          <a:ext cx="0" cy="0"/>
          <a:chOff x="0" y="0"/>
          <a:chExt cx="0" cy="0"/>
        </a:xfrm>
      </p:grpSpPr>
      <p:sp>
        <p:nvSpPr>
          <p:cNvPr id="351" name="Google Shape;351;p14"/>
          <p:cNvSpPr txBox="1"/>
          <p:nvPr/>
        </p:nvSpPr>
        <p:spPr>
          <a:xfrm>
            <a:off x="162339" y="101922"/>
            <a:ext cx="105156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30613"/>
              </a:buClr>
              <a:buSzPts val="4000"/>
              <a:buFont typeface="Calibri"/>
              <a:buNone/>
            </a:pPr>
            <a:r>
              <a:rPr lang="en-GB" sz="4000">
                <a:solidFill>
                  <a:srgbClr val="E30613"/>
                </a:solidFill>
                <a:latin typeface="Calibri"/>
                <a:ea typeface="Calibri"/>
                <a:cs typeface="Calibri"/>
                <a:sym typeface="Calibri"/>
              </a:rPr>
              <a:t>Organisatorische en institutionele uitdagingen</a:t>
            </a:r>
            <a:endParaRPr sz="4000">
              <a:solidFill>
                <a:srgbClr val="E30613"/>
              </a:solidFill>
              <a:latin typeface="Calibri"/>
              <a:ea typeface="Calibri"/>
              <a:cs typeface="Calibri"/>
              <a:sym typeface="Calibri"/>
            </a:endParaRPr>
          </a:p>
        </p:txBody>
      </p:sp>
      <p:cxnSp>
        <p:nvCxnSpPr>
          <p:cNvPr id="352" name="Google Shape;352;p14"/>
          <p:cNvCxnSpPr/>
          <p:nvPr/>
        </p:nvCxnSpPr>
        <p:spPr>
          <a:xfrm rot="10800000">
            <a:off x="0" y="764704"/>
            <a:ext cx="12192000" cy="0"/>
          </a:xfrm>
          <a:prstGeom prst="straightConnector1">
            <a:avLst/>
          </a:prstGeom>
          <a:noFill/>
          <a:ln cap="flat" cmpd="sng" w="19050">
            <a:solidFill>
              <a:srgbClr val="575656"/>
            </a:solidFill>
            <a:prstDash val="solid"/>
            <a:miter lim="800000"/>
            <a:headEnd len="sm" w="sm" type="none"/>
            <a:tailEnd len="sm" w="sm" type="none"/>
          </a:ln>
        </p:spPr>
      </p:cxnSp>
      <p:pic>
        <p:nvPicPr>
          <p:cNvPr id="353" name="Google Shape;353;p14">
            <a:hlinkClick r:id="rId3"/>
          </p:cNvPr>
          <p:cNvPicPr preferRelativeResize="0"/>
          <p:nvPr/>
        </p:nvPicPr>
        <p:blipFill rotWithShape="1">
          <a:blip r:embed="rId4">
            <a:alphaModFix/>
          </a:blip>
          <a:srcRect b="0" l="44651" r="22470" t="12983"/>
          <a:stretch/>
        </p:blipFill>
        <p:spPr>
          <a:xfrm>
            <a:off x="10355585" y="110718"/>
            <a:ext cx="1610428" cy="2264353"/>
          </a:xfrm>
          <a:prstGeom prst="rect">
            <a:avLst/>
          </a:prstGeom>
          <a:noFill/>
          <a:ln cap="flat" cmpd="sng" w="9525">
            <a:solidFill>
              <a:srgbClr val="BFBFBF"/>
            </a:solidFill>
            <a:prstDash val="solid"/>
            <a:round/>
            <a:headEnd len="sm" w="sm" type="none"/>
            <a:tailEnd len="sm" w="sm" type="none"/>
          </a:ln>
          <a:effectLst>
            <a:outerShdw blurRad="50800" rotWithShape="0" algn="tl" dir="2700000" dist="139700">
              <a:srgbClr val="000000">
                <a:alpha val="40000"/>
              </a:srgbClr>
            </a:outerShdw>
          </a:effectLst>
        </p:spPr>
      </p:pic>
      <p:pic>
        <p:nvPicPr>
          <p:cNvPr id="354" name="Google Shape;354;p14"/>
          <p:cNvPicPr preferRelativeResize="0"/>
          <p:nvPr/>
        </p:nvPicPr>
        <p:blipFill rotWithShape="1">
          <a:blip r:embed="rId5">
            <a:alphaModFix/>
          </a:blip>
          <a:srcRect b="4804" l="33912" r="19049" t="36042"/>
          <a:stretch/>
        </p:blipFill>
        <p:spPr>
          <a:xfrm>
            <a:off x="1573695" y="1110579"/>
            <a:ext cx="7692887" cy="516519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Discussie Panel</a:t>
            </a:r>
            <a:endParaRPr/>
          </a:p>
        </p:txBody>
      </p:sp>
      <p:sp>
        <p:nvSpPr>
          <p:cNvPr id="360" name="Google Shape;360;p15"/>
          <p:cNvSpPr txBox="1"/>
          <p:nvPr>
            <p:ph idx="1" type="body"/>
          </p:nvPr>
        </p:nvSpPr>
        <p:spPr>
          <a:xfrm>
            <a:off x="838200" y="2506760"/>
            <a:ext cx="10515600" cy="253177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565555"/>
              </a:buClr>
              <a:buSzPts val="2400"/>
              <a:buChar char="•"/>
            </a:pPr>
            <a:r>
              <a:rPr lang="en-GB" sz="2400">
                <a:solidFill>
                  <a:srgbClr val="565555"/>
                </a:solidFill>
              </a:rPr>
              <a:t>Nut en noodzaak van TAP?</a:t>
            </a:r>
            <a:endParaRPr/>
          </a:p>
          <a:p>
            <a:pPr indent="0" lvl="0" marL="457200" rtl="0" algn="l">
              <a:lnSpc>
                <a:spcPct val="90000"/>
              </a:lnSpc>
              <a:spcBef>
                <a:spcPts val="1000"/>
              </a:spcBef>
              <a:spcAft>
                <a:spcPts val="0"/>
              </a:spcAft>
              <a:buClr>
                <a:schemeClr val="dk1"/>
              </a:buClr>
              <a:buSzPts val="2400"/>
              <a:buNone/>
            </a:pPr>
            <a:r>
              <a:t/>
            </a:r>
            <a:endParaRPr sz="2400">
              <a:solidFill>
                <a:srgbClr val="565555"/>
              </a:solidFill>
            </a:endParaRPr>
          </a:p>
          <a:p>
            <a:pPr indent="-228600" lvl="0" marL="228600" rtl="0" algn="l">
              <a:lnSpc>
                <a:spcPct val="90000"/>
              </a:lnSpc>
              <a:spcBef>
                <a:spcPts val="1000"/>
              </a:spcBef>
              <a:spcAft>
                <a:spcPts val="0"/>
              </a:spcAft>
              <a:buClr>
                <a:srgbClr val="565555"/>
              </a:buClr>
              <a:buSzPts val="2400"/>
              <a:buChar char="•"/>
            </a:pPr>
            <a:r>
              <a:rPr lang="en-GB" sz="2400">
                <a:solidFill>
                  <a:srgbClr val="565555"/>
                </a:solidFill>
              </a:rPr>
              <a:t>In hoeverre geeft Handboek steun bij TAP toepassen in de praktijk?</a:t>
            </a:r>
            <a:endParaRPr/>
          </a:p>
          <a:p>
            <a:pPr indent="-76200" lvl="0" marL="685800" rtl="0" algn="l">
              <a:lnSpc>
                <a:spcPct val="90000"/>
              </a:lnSpc>
              <a:spcBef>
                <a:spcPts val="1000"/>
              </a:spcBef>
              <a:spcAft>
                <a:spcPts val="0"/>
              </a:spcAft>
              <a:buClr>
                <a:schemeClr val="dk1"/>
              </a:buClr>
              <a:buSzPts val="2400"/>
              <a:buNone/>
            </a:pPr>
            <a:r>
              <a:t/>
            </a:r>
            <a:endParaRPr sz="2400">
              <a:solidFill>
                <a:srgbClr val="565555"/>
              </a:solidFill>
            </a:endParaRPr>
          </a:p>
          <a:p>
            <a:pPr indent="-228600" lvl="0" marL="228600" rtl="0" algn="l">
              <a:lnSpc>
                <a:spcPct val="90000"/>
              </a:lnSpc>
              <a:spcBef>
                <a:spcPts val="1000"/>
              </a:spcBef>
              <a:spcAft>
                <a:spcPts val="0"/>
              </a:spcAft>
              <a:buClr>
                <a:srgbClr val="565555"/>
              </a:buClr>
              <a:buSzPts val="2400"/>
              <a:buChar char="•"/>
            </a:pPr>
            <a:r>
              <a:rPr lang="en-GB" sz="2400">
                <a:solidFill>
                  <a:srgbClr val="565555"/>
                </a:solidFill>
              </a:rPr>
              <a:t>Welke aanvullingen heeft het Handboek nog nodig om TAP te implementeren?</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4" name="Shape 364"/>
        <p:cNvGrpSpPr/>
        <p:nvPr/>
      </p:nvGrpSpPr>
      <p:grpSpPr>
        <a:xfrm>
          <a:off x="0" y="0"/>
          <a:ext cx="0" cy="0"/>
          <a:chOff x="0" y="0"/>
          <a:chExt cx="0" cy="0"/>
        </a:xfrm>
      </p:grpSpPr>
      <p:sp>
        <p:nvSpPr>
          <p:cNvPr id="365" name="Google Shape;365;g2cc446f255d_0_228"/>
          <p:cNvSpPr/>
          <p:nvPr/>
        </p:nvSpPr>
        <p:spPr>
          <a:xfrm>
            <a:off x="2843200" y="1953933"/>
            <a:ext cx="7706400" cy="2179200"/>
          </a:xfrm>
          <a:prstGeom prst="rect">
            <a:avLst/>
          </a:prstGeom>
          <a:solidFill>
            <a:schemeClr val="accent5"/>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366" name="Google Shape;366;g2cc446f255d_0_228"/>
          <p:cNvSpPr txBox="1"/>
          <p:nvPr/>
        </p:nvSpPr>
        <p:spPr>
          <a:xfrm>
            <a:off x="4474833" y="2836533"/>
            <a:ext cx="5801700" cy="600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t/>
            </a:r>
            <a:endParaRPr b="1" sz="4800">
              <a:solidFill>
                <a:schemeClr val="lt1"/>
              </a:solidFill>
              <a:latin typeface="Lato"/>
              <a:ea typeface="Lato"/>
              <a:cs typeface="Lato"/>
              <a:sym typeface="Lato"/>
            </a:endParaRPr>
          </a:p>
        </p:txBody>
      </p:sp>
      <p:cxnSp>
        <p:nvCxnSpPr>
          <p:cNvPr id="367" name="Google Shape;367;g2cc446f255d_0_228"/>
          <p:cNvCxnSpPr/>
          <p:nvPr/>
        </p:nvCxnSpPr>
        <p:spPr>
          <a:xfrm flipH="1" rot="10800000">
            <a:off x="221283" y="5937900"/>
            <a:ext cx="11792700" cy="15300"/>
          </a:xfrm>
          <a:prstGeom prst="straightConnector1">
            <a:avLst/>
          </a:prstGeom>
          <a:noFill/>
          <a:ln cap="flat" cmpd="sng" w="9525">
            <a:solidFill>
              <a:schemeClr val="dk2"/>
            </a:solidFill>
            <a:prstDash val="solid"/>
            <a:round/>
            <a:headEnd len="med" w="med" type="none"/>
            <a:tailEnd len="med" w="med" type="none"/>
          </a:ln>
        </p:spPr>
      </p:cxnSp>
      <p:pic>
        <p:nvPicPr>
          <p:cNvPr id="368" name="Google Shape;368;g2cc446f255d_0_228"/>
          <p:cNvPicPr preferRelativeResize="0"/>
          <p:nvPr/>
        </p:nvPicPr>
        <p:blipFill rotWithShape="1">
          <a:blip r:embed="rId3">
            <a:alphaModFix/>
          </a:blip>
          <a:srcRect b="22070" l="0" r="0" t="14214"/>
          <a:stretch/>
        </p:blipFill>
        <p:spPr>
          <a:xfrm>
            <a:off x="567600" y="2296500"/>
            <a:ext cx="3788764" cy="1357865"/>
          </a:xfrm>
          <a:prstGeom prst="rect">
            <a:avLst/>
          </a:prstGeom>
          <a:noFill/>
          <a:ln>
            <a:noFill/>
          </a:ln>
          <a:effectLst>
            <a:outerShdw blurRad="57150" rotWithShape="0" algn="bl" dir="5400000" dist="19050">
              <a:srgbClr val="000000">
                <a:alpha val="50000"/>
              </a:srgbClr>
            </a:outerShdw>
          </a:effectLst>
        </p:spPr>
      </p:pic>
      <p:sp>
        <p:nvSpPr>
          <p:cNvPr id="369" name="Google Shape;369;g2cc446f255d_0_228"/>
          <p:cNvSpPr txBox="1"/>
          <p:nvPr/>
        </p:nvSpPr>
        <p:spPr>
          <a:xfrm>
            <a:off x="4677733" y="2362267"/>
            <a:ext cx="5199300" cy="13581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GB" sz="5200">
                <a:solidFill>
                  <a:schemeClr val="lt1"/>
                </a:solidFill>
                <a:latin typeface="Lato"/>
                <a:ea typeface="Lato"/>
                <a:cs typeface="Lato"/>
                <a:sym typeface="Lato"/>
              </a:rPr>
              <a:t>Terug naar de hoofdzaal</a:t>
            </a:r>
            <a:endParaRPr b="1" sz="5200">
              <a:solidFill>
                <a:schemeClr val="lt1"/>
              </a:solidFill>
              <a:latin typeface="Lato"/>
              <a:ea typeface="Lato"/>
              <a:cs typeface="Lato"/>
              <a:sym typeface="Lato"/>
            </a:endParaRPr>
          </a:p>
        </p:txBody>
      </p:sp>
      <p:sp>
        <p:nvSpPr>
          <p:cNvPr id="370" name="Google Shape;370;g2cc446f255d_0_228"/>
          <p:cNvSpPr/>
          <p:nvPr/>
        </p:nvSpPr>
        <p:spPr>
          <a:xfrm>
            <a:off x="563767" y="2296433"/>
            <a:ext cx="3796500" cy="1358100"/>
          </a:xfrm>
          <a:prstGeom prst="rect">
            <a:avLst/>
          </a:prstGeom>
          <a:solidFill>
            <a:schemeClr val="lt1"/>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pic>
        <p:nvPicPr>
          <p:cNvPr id="371" name="Google Shape;371;g2cc446f255d_0_228"/>
          <p:cNvPicPr preferRelativeResize="0"/>
          <p:nvPr/>
        </p:nvPicPr>
        <p:blipFill>
          <a:blip r:embed="rId4">
            <a:alphaModFix/>
          </a:blip>
          <a:stretch>
            <a:fillRect/>
          </a:stretch>
        </p:blipFill>
        <p:spPr>
          <a:xfrm>
            <a:off x="1471766" y="2408554"/>
            <a:ext cx="2096331" cy="1133766"/>
          </a:xfrm>
          <a:prstGeom prst="rect">
            <a:avLst/>
          </a:prstGeom>
          <a:noFill/>
          <a:ln>
            <a:noFill/>
          </a:ln>
        </p:spPr>
      </p:pic>
      <p:pic>
        <p:nvPicPr>
          <p:cNvPr id="372" name="Google Shape;372;g2cc446f255d_0_228"/>
          <p:cNvPicPr preferRelativeResize="0"/>
          <p:nvPr/>
        </p:nvPicPr>
        <p:blipFill>
          <a:blip r:embed="rId4">
            <a:alphaModFix/>
          </a:blip>
          <a:stretch>
            <a:fillRect/>
          </a:stretch>
        </p:blipFill>
        <p:spPr>
          <a:xfrm>
            <a:off x="9979299" y="110871"/>
            <a:ext cx="2096331" cy="1133766"/>
          </a:xfrm>
          <a:prstGeom prst="rect">
            <a:avLst/>
          </a:prstGeom>
          <a:noFill/>
          <a:ln>
            <a:noFill/>
          </a:ln>
        </p:spPr>
      </p:pic>
      <p:pic>
        <p:nvPicPr>
          <p:cNvPr id="373" name="Google Shape;373;g2cc446f255d_0_228"/>
          <p:cNvPicPr preferRelativeResize="0"/>
          <p:nvPr/>
        </p:nvPicPr>
        <p:blipFill rotWithShape="1">
          <a:blip r:embed="rId5">
            <a:alphaModFix/>
          </a:blip>
          <a:srcRect b="-20656" l="-55403" r="-1212585" t="-1247332"/>
          <a:stretch/>
        </p:blipFill>
        <p:spPr>
          <a:xfrm>
            <a:off x="77967" y="-74767"/>
            <a:ext cx="9144000" cy="6858000"/>
          </a:xfrm>
          <a:prstGeom prst="rect">
            <a:avLst/>
          </a:prstGeom>
          <a:noFill/>
          <a:ln>
            <a:noFill/>
          </a:ln>
        </p:spPr>
      </p:pic>
      <p:pic>
        <p:nvPicPr>
          <p:cNvPr id="374" name="Google Shape;374;g2cc446f255d_0_228"/>
          <p:cNvPicPr preferRelativeResize="0"/>
          <p:nvPr/>
        </p:nvPicPr>
        <p:blipFill>
          <a:blip r:embed="rId6">
            <a:alphaModFix/>
          </a:blip>
          <a:stretch>
            <a:fillRect/>
          </a:stretch>
        </p:blipFill>
        <p:spPr>
          <a:xfrm>
            <a:off x="6885449" y="6347086"/>
            <a:ext cx="1150367" cy="174689"/>
          </a:xfrm>
          <a:prstGeom prst="rect">
            <a:avLst/>
          </a:prstGeom>
          <a:noFill/>
          <a:ln>
            <a:noFill/>
          </a:ln>
        </p:spPr>
      </p:pic>
      <p:pic>
        <p:nvPicPr>
          <p:cNvPr id="375" name="Google Shape;375;g2cc446f255d_0_228"/>
          <p:cNvPicPr preferRelativeResize="0"/>
          <p:nvPr/>
        </p:nvPicPr>
        <p:blipFill>
          <a:blip r:embed="rId7">
            <a:alphaModFix/>
          </a:blip>
          <a:stretch>
            <a:fillRect/>
          </a:stretch>
        </p:blipFill>
        <p:spPr>
          <a:xfrm>
            <a:off x="1427033" y="6220016"/>
            <a:ext cx="915684" cy="374101"/>
          </a:xfrm>
          <a:prstGeom prst="rect">
            <a:avLst/>
          </a:prstGeom>
          <a:noFill/>
          <a:ln>
            <a:noFill/>
          </a:ln>
        </p:spPr>
      </p:pic>
      <p:pic>
        <p:nvPicPr>
          <p:cNvPr id="376" name="Google Shape;376;g2cc446f255d_0_228"/>
          <p:cNvPicPr preferRelativeResize="0"/>
          <p:nvPr/>
        </p:nvPicPr>
        <p:blipFill>
          <a:blip r:embed="rId8">
            <a:alphaModFix/>
          </a:blip>
          <a:stretch>
            <a:fillRect/>
          </a:stretch>
        </p:blipFill>
        <p:spPr>
          <a:xfrm>
            <a:off x="2770369" y="6169129"/>
            <a:ext cx="961267" cy="530605"/>
          </a:xfrm>
          <a:prstGeom prst="rect">
            <a:avLst/>
          </a:prstGeom>
          <a:noFill/>
          <a:ln>
            <a:noFill/>
          </a:ln>
        </p:spPr>
      </p:pic>
      <p:pic>
        <p:nvPicPr>
          <p:cNvPr id="377" name="Google Shape;377;g2cc446f255d_0_228"/>
          <p:cNvPicPr preferRelativeResize="0"/>
          <p:nvPr/>
        </p:nvPicPr>
        <p:blipFill>
          <a:blip r:embed="rId9">
            <a:alphaModFix/>
          </a:blip>
          <a:stretch>
            <a:fillRect/>
          </a:stretch>
        </p:blipFill>
        <p:spPr>
          <a:xfrm>
            <a:off x="4159300" y="6288683"/>
            <a:ext cx="1292332" cy="236767"/>
          </a:xfrm>
          <a:prstGeom prst="rect">
            <a:avLst/>
          </a:prstGeom>
          <a:noFill/>
          <a:ln>
            <a:noFill/>
          </a:ln>
        </p:spPr>
      </p:pic>
      <p:pic>
        <p:nvPicPr>
          <p:cNvPr id="378" name="Google Shape;378;g2cc446f255d_0_228"/>
          <p:cNvPicPr preferRelativeResize="0"/>
          <p:nvPr/>
        </p:nvPicPr>
        <p:blipFill>
          <a:blip r:embed="rId10">
            <a:alphaModFix/>
          </a:blip>
          <a:stretch>
            <a:fillRect/>
          </a:stretch>
        </p:blipFill>
        <p:spPr>
          <a:xfrm>
            <a:off x="8515067" y="6229883"/>
            <a:ext cx="1534124" cy="409100"/>
          </a:xfrm>
          <a:prstGeom prst="rect">
            <a:avLst/>
          </a:prstGeom>
          <a:noFill/>
          <a:ln>
            <a:noFill/>
          </a:ln>
        </p:spPr>
      </p:pic>
      <p:pic>
        <p:nvPicPr>
          <p:cNvPr id="379" name="Google Shape;379;g2cc446f255d_0_228"/>
          <p:cNvPicPr preferRelativeResize="0"/>
          <p:nvPr/>
        </p:nvPicPr>
        <p:blipFill>
          <a:blip r:embed="rId11">
            <a:alphaModFix/>
          </a:blip>
          <a:stretch>
            <a:fillRect/>
          </a:stretch>
        </p:blipFill>
        <p:spPr>
          <a:xfrm>
            <a:off x="10464300" y="6237966"/>
            <a:ext cx="1292333" cy="474935"/>
          </a:xfrm>
          <a:prstGeom prst="rect">
            <a:avLst/>
          </a:prstGeom>
          <a:noFill/>
          <a:ln>
            <a:noFill/>
          </a:ln>
        </p:spPr>
      </p:pic>
      <p:pic>
        <p:nvPicPr>
          <p:cNvPr id="380" name="Google Shape;380;g2cc446f255d_0_228"/>
          <p:cNvPicPr preferRelativeResize="0"/>
          <p:nvPr/>
        </p:nvPicPr>
        <p:blipFill rotWithShape="1">
          <a:blip r:embed="rId12">
            <a:alphaModFix/>
          </a:blip>
          <a:srcRect b="12648" l="0" r="0" t="0"/>
          <a:stretch/>
        </p:blipFill>
        <p:spPr>
          <a:xfrm>
            <a:off x="5801267" y="6167634"/>
            <a:ext cx="604943" cy="615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pic>
        <p:nvPicPr>
          <p:cNvPr id="169" name="Google Shape;169;g2cc446f255d_0_143"/>
          <p:cNvPicPr preferRelativeResize="0"/>
          <p:nvPr/>
        </p:nvPicPr>
        <p:blipFill>
          <a:blip r:embed="rId3">
            <a:alphaModFix/>
          </a:blip>
          <a:stretch>
            <a:fillRect/>
          </a:stretch>
        </p:blipFill>
        <p:spPr>
          <a:xfrm>
            <a:off x="143150" y="-1304749"/>
            <a:ext cx="11905699" cy="8929250"/>
          </a:xfrm>
          <a:prstGeom prst="rect">
            <a:avLst/>
          </a:prstGeom>
          <a:noFill/>
          <a:ln>
            <a:noFill/>
          </a:ln>
        </p:spPr>
      </p:pic>
      <p:sp>
        <p:nvSpPr>
          <p:cNvPr id="170" name="Google Shape;170;g2cc446f255d_0_143"/>
          <p:cNvSpPr/>
          <p:nvPr/>
        </p:nvSpPr>
        <p:spPr>
          <a:xfrm>
            <a:off x="2843200" y="1953933"/>
            <a:ext cx="7706400" cy="2179200"/>
          </a:xfrm>
          <a:prstGeom prst="rect">
            <a:avLst/>
          </a:prstGeom>
          <a:solidFill>
            <a:schemeClr val="accent5"/>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accent5"/>
              </a:solidFill>
            </a:endParaRPr>
          </a:p>
        </p:txBody>
      </p:sp>
      <p:sp>
        <p:nvSpPr>
          <p:cNvPr id="171" name="Google Shape;171;g2cc446f255d_0_143"/>
          <p:cNvSpPr txBox="1"/>
          <p:nvPr/>
        </p:nvSpPr>
        <p:spPr>
          <a:xfrm>
            <a:off x="3891933" y="2341650"/>
            <a:ext cx="6489900" cy="12393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GB" sz="1700">
                <a:solidFill>
                  <a:schemeClr val="lt1"/>
                </a:solidFill>
              </a:rPr>
              <a:t>Onzekere toekomst? Zo komt er toch een sterk gemeentelijk mobiliteitsplan</a:t>
            </a:r>
            <a:endParaRPr b="1" sz="900">
              <a:solidFill>
                <a:schemeClr val="lt1"/>
              </a:solidFill>
              <a:latin typeface="Lato"/>
              <a:ea typeface="Lato"/>
              <a:cs typeface="Lato"/>
              <a:sym typeface="Lato"/>
            </a:endParaRPr>
          </a:p>
          <a:p>
            <a:pPr indent="0" lvl="0" marL="0" rtl="0" algn="l">
              <a:spcBef>
                <a:spcPts val="0"/>
              </a:spcBef>
              <a:spcAft>
                <a:spcPts val="0"/>
              </a:spcAft>
              <a:buNone/>
            </a:pPr>
            <a:r>
              <a:t/>
            </a:r>
            <a:endParaRPr sz="900">
              <a:solidFill>
                <a:schemeClr val="lt1"/>
              </a:solidFill>
              <a:latin typeface="Lato"/>
              <a:ea typeface="Lato"/>
              <a:cs typeface="Lato"/>
              <a:sym typeface="Lato"/>
            </a:endParaRPr>
          </a:p>
          <a:p>
            <a:pPr indent="0" lvl="0" marL="0" rtl="0" algn="l">
              <a:spcBef>
                <a:spcPts val="0"/>
              </a:spcBef>
              <a:spcAft>
                <a:spcPts val="0"/>
              </a:spcAft>
              <a:buNone/>
            </a:pPr>
            <a:r>
              <a:rPr b="1" lang="en-GB" sz="1700">
                <a:solidFill>
                  <a:schemeClr val="lt1"/>
                </a:solidFill>
                <a:latin typeface="Lato"/>
                <a:ea typeface="Lato"/>
                <a:cs typeface="Lato"/>
                <a:sym typeface="Lato"/>
              </a:rPr>
              <a:t>Vincent Marchau | Michel Dunmayer | Sander Lenferink | Liselotte Bingen</a:t>
            </a:r>
            <a:endParaRPr b="1" sz="1700">
              <a:solidFill>
                <a:schemeClr val="lt1"/>
              </a:solidFill>
            </a:endParaRPr>
          </a:p>
          <a:p>
            <a:pPr indent="0" lvl="0" marL="0" rtl="0" algn="l">
              <a:spcBef>
                <a:spcPts val="0"/>
              </a:spcBef>
              <a:spcAft>
                <a:spcPts val="0"/>
              </a:spcAft>
              <a:buNone/>
            </a:pPr>
            <a:r>
              <a:t/>
            </a:r>
            <a:endParaRPr b="1" sz="1700">
              <a:solidFill>
                <a:schemeClr val="lt1"/>
              </a:solidFill>
              <a:latin typeface="Lato"/>
              <a:ea typeface="Lato"/>
              <a:cs typeface="Lato"/>
              <a:sym typeface="Lato"/>
            </a:endParaRPr>
          </a:p>
        </p:txBody>
      </p:sp>
      <p:cxnSp>
        <p:nvCxnSpPr>
          <p:cNvPr id="172" name="Google Shape;172;g2cc446f255d_0_143"/>
          <p:cNvCxnSpPr/>
          <p:nvPr/>
        </p:nvCxnSpPr>
        <p:spPr>
          <a:xfrm flipH="1" rot="10800000">
            <a:off x="221283" y="5937900"/>
            <a:ext cx="11792700" cy="15300"/>
          </a:xfrm>
          <a:prstGeom prst="straightConnector1">
            <a:avLst/>
          </a:prstGeom>
          <a:noFill/>
          <a:ln cap="flat" cmpd="sng" w="9525">
            <a:solidFill>
              <a:schemeClr val="dk2"/>
            </a:solidFill>
            <a:prstDash val="solid"/>
            <a:round/>
            <a:headEnd len="med" w="med" type="none"/>
            <a:tailEnd len="med" w="med" type="none"/>
          </a:ln>
        </p:spPr>
      </p:cxnSp>
      <p:pic>
        <p:nvPicPr>
          <p:cNvPr id="173" name="Google Shape;173;g2cc446f255d_0_143"/>
          <p:cNvPicPr preferRelativeResize="0"/>
          <p:nvPr/>
        </p:nvPicPr>
        <p:blipFill>
          <a:blip r:embed="rId4">
            <a:alphaModFix/>
          </a:blip>
          <a:stretch>
            <a:fillRect/>
          </a:stretch>
        </p:blipFill>
        <p:spPr>
          <a:xfrm>
            <a:off x="9979299" y="110871"/>
            <a:ext cx="2096331" cy="1133766"/>
          </a:xfrm>
          <a:prstGeom prst="rect">
            <a:avLst/>
          </a:prstGeom>
          <a:noFill/>
          <a:ln>
            <a:noFill/>
          </a:ln>
        </p:spPr>
      </p:pic>
      <p:pic>
        <p:nvPicPr>
          <p:cNvPr id="174" name="Google Shape;174;g2cc446f255d_0_143"/>
          <p:cNvPicPr preferRelativeResize="0"/>
          <p:nvPr/>
        </p:nvPicPr>
        <p:blipFill rotWithShape="1">
          <a:blip r:embed="rId5">
            <a:alphaModFix/>
          </a:blip>
          <a:srcRect b="-20656" l="-55403" r="-1212585" t="-1247332"/>
          <a:stretch/>
        </p:blipFill>
        <p:spPr>
          <a:xfrm>
            <a:off x="77967" y="-74767"/>
            <a:ext cx="9144000" cy="6858000"/>
          </a:xfrm>
          <a:prstGeom prst="rect">
            <a:avLst/>
          </a:prstGeom>
          <a:noFill/>
          <a:ln>
            <a:noFill/>
          </a:ln>
        </p:spPr>
      </p:pic>
      <p:pic>
        <p:nvPicPr>
          <p:cNvPr id="175" name="Google Shape;175;g2cc446f255d_0_143"/>
          <p:cNvPicPr preferRelativeResize="0"/>
          <p:nvPr/>
        </p:nvPicPr>
        <p:blipFill>
          <a:blip r:embed="rId6">
            <a:alphaModFix/>
          </a:blip>
          <a:stretch>
            <a:fillRect/>
          </a:stretch>
        </p:blipFill>
        <p:spPr>
          <a:xfrm>
            <a:off x="6885449" y="6347086"/>
            <a:ext cx="1150367" cy="174689"/>
          </a:xfrm>
          <a:prstGeom prst="rect">
            <a:avLst/>
          </a:prstGeom>
          <a:noFill/>
          <a:ln>
            <a:noFill/>
          </a:ln>
        </p:spPr>
      </p:pic>
      <p:pic>
        <p:nvPicPr>
          <p:cNvPr id="176" name="Google Shape;176;g2cc446f255d_0_143"/>
          <p:cNvPicPr preferRelativeResize="0"/>
          <p:nvPr/>
        </p:nvPicPr>
        <p:blipFill>
          <a:blip r:embed="rId7">
            <a:alphaModFix/>
          </a:blip>
          <a:stretch>
            <a:fillRect/>
          </a:stretch>
        </p:blipFill>
        <p:spPr>
          <a:xfrm>
            <a:off x="1427033" y="6220016"/>
            <a:ext cx="915684" cy="374101"/>
          </a:xfrm>
          <a:prstGeom prst="rect">
            <a:avLst/>
          </a:prstGeom>
          <a:noFill/>
          <a:ln>
            <a:noFill/>
          </a:ln>
        </p:spPr>
      </p:pic>
      <p:pic>
        <p:nvPicPr>
          <p:cNvPr id="177" name="Google Shape;177;g2cc446f255d_0_143"/>
          <p:cNvPicPr preferRelativeResize="0"/>
          <p:nvPr/>
        </p:nvPicPr>
        <p:blipFill>
          <a:blip r:embed="rId8">
            <a:alphaModFix/>
          </a:blip>
          <a:stretch>
            <a:fillRect/>
          </a:stretch>
        </p:blipFill>
        <p:spPr>
          <a:xfrm>
            <a:off x="2770369" y="6169129"/>
            <a:ext cx="961267" cy="530605"/>
          </a:xfrm>
          <a:prstGeom prst="rect">
            <a:avLst/>
          </a:prstGeom>
          <a:noFill/>
          <a:ln>
            <a:noFill/>
          </a:ln>
        </p:spPr>
      </p:pic>
      <p:pic>
        <p:nvPicPr>
          <p:cNvPr id="178" name="Google Shape;178;g2cc446f255d_0_143"/>
          <p:cNvPicPr preferRelativeResize="0"/>
          <p:nvPr/>
        </p:nvPicPr>
        <p:blipFill>
          <a:blip r:embed="rId9">
            <a:alphaModFix/>
          </a:blip>
          <a:stretch>
            <a:fillRect/>
          </a:stretch>
        </p:blipFill>
        <p:spPr>
          <a:xfrm>
            <a:off x="4159300" y="6288683"/>
            <a:ext cx="1292332" cy="236767"/>
          </a:xfrm>
          <a:prstGeom prst="rect">
            <a:avLst/>
          </a:prstGeom>
          <a:noFill/>
          <a:ln>
            <a:noFill/>
          </a:ln>
        </p:spPr>
      </p:pic>
      <p:pic>
        <p:nvPicPr>
          <p:cNvPr id="179" name="Google Shape;179;g2cc446f255d_0_143"/>
          <p:cNvPicPr preferRelativeResize="0"/>
          <p:nvPr/>
        </p:nvPicPr>
        <p:blipFill>
          <a:blip r:embed="rId10">
            <a:alphaModFix/>
          </a:blip>
          <a:stretch>
            <a:fillRect/>
          </a:stretch>
        </p:blipFill>
        <p:spPr>
          <a:xfrm>
            <a:off x="8515067" y="6229883"/>
            <a:ext cx="1534124" cy="409100"/>
          </a:xfrm>
          <a:prstGeom prst="rect">
            <a:avLst/>
          </a:prstGeom>
          <a:noFill/>
          <a:ln>
            <a:noFill/>
          </a:ln>
        </p:spPr>
      </p:pic>
      <p:pic>
        <p:nvPicPr>
          <p:cNvPr id="180" name="Google Shape;180;g2cc446f255d_0_143"/>
          <p:cNvPicPr preferRelativeResize="0"/>
          <p:nvPr/>
        </p:nvPicPr>
        <p:blipFill>
          <a:blip r:embed="rId11">
            <a:alphaModFix/>
          </a:blip>
          <a:stretch>
            <a:fillRect/>
          </a:stretch>
        </p:blipFill>
        <p:spPr>
          <a:xfrm>
            <a:off x="10464300" y="6237966"/>
            <a:ext cx="1292333" cy="474935"/>
          </a:xfrm>
          <a:prstGeom prst="rect">
            <a:avLst/>
          </a:prstGeom>
          <a:noFill/>
          <a:ln>
            <a:noFill/>
          </a:ln>
        </p:spPr>
      </p:pic>
      <p:pic>
        <p:nvPicPr>
          <p:cNvPr id="181" name="Google Shape;181;g2cc446f255d_0_143"/>
          <p:cNvPicPr preferRelativeResize="0"/>
          <p:nvPr/>
        </p:nvPicPr>
        <p:blipFill rotWithShape="1">
          <a:blip r:embed="rId12">
            <a:alphaModFix/>
          </a:blip>
          <a:srcRect b="12648" l="0" r="0" t="0"/>
          <a:stretch/>
        </p:blipFill>
        <p:spPr>
          <a:xfrm>
            <a:off x="5801267" y="6167634"/>
            <a:ext cx="604943" cy="615600"/>
          </a:xfrm>
          <a:prstGeom prst="rect">
            <a:avLst/>
          </a:prstGeom>
          <a:noFill/>
          <a:ln>
            <a:noFill/>
          </a:ln>
        </p:spPr>
      </p:pic>
      <p:pic>
        <p:nvPicPr>
          <p:cNvPr id="182" name="Google Shape;182;g2cc446f255d_0_143"/>
          <p:cNvPicPr preferRelativeResize="0"/>
          <p:nvPr/>
        </p:nvPicPr>
        <p:blipFill rotWithShape="1">
          <a:blip r:embed="rId5">
            <a:alphaModFix/>
          </a:blip>
          <a:srcRect b="-20656" l="-55403" r="-1212585" t="-1247332"/>
          <a:stretch/>
        </p:blipFill>
        <p:spPr>
          <a:xfrm>
            <a:off x="77967" y="-156767"/>
            <a:ext cx="9144000" cy="6858000"/>
          </a:xfrm>
          <a:prstGeom prst="rect">
            <a:avLst/>
          </a:prstGeom>
          <a:noFill/>
          <a:ln>
            <a:noFill/>
          </a:ln>
        </p:spPr>
      </p:pic>
      <p:pic>
        <p:nvPicPr>
          <p:cNvPr id="183" name="Google Shape;183;g2cc446f255d_0_143"/>
          <p:cNvPicPr preferRelativeResize="0"/>
          <p:nvPr/>
        </p:nvPicPr>
        <p:blipFill>
          <a:blip r:embed="rId13">
            <a:alphaModFix/>
          </a:blip>
          <a:stretch>
            <a:fillRect/>
          </a:stretch>
        </p:blipFill>
        <p:spPr>
          <a:xfrm>
            <a:off x="8035833" y="490933"/>
            <a:ext cx="1916634" cy="1916634"/>
          </a:xfrm>
          <a:prstGeom prst="rect">
            <a:avLst/>
          </a:prstGeom>
          <a:noFill/>
          <a:ln>
            <a:noFill/>
          </a:ln>
        </p:spPr>
      </p:pic>
      <p:pic>
        <p:nvPicPr>
          <p:cNvPr id="184" name="Google Shape;184;g2cc446f255d_0_143"/>
          <p:cNvPicPr preferRelativeResize="0"/>
          <p:nvPr/>
        </p:nvPicPr>
        <p:blipFill rotWithShape="1">
          <a:blip r:embed="rId14">
            <a:alphaModFix/>
          </a:blip>
          <a:srcRect b="0" l="0" r="0" t="0"/>
          <a:stretch/>
        </p:blipFill>
        <p:spPr>
          <a:xfrm>
            <a:off x="2843199" y="556833"/>
            <a:ext cx="1784834" cy="1784834"/>
          </a:xfrm>
          <a:prstGeom prst="rect">
            <a:avLst/>
          </a:prstGeom>
          <a:noFill/>
          <a:ln>
            <a:noFill/>
          </a:ln>
        </p:spPr>
      </p:pic>
      <p:pic>
        <p:nvPicPr>
          <p:cNvPr id="185" name="Google Shape;185;g2cc446f255d_0_143"/>
          <p:cNvPicPr preferRelativeResize="0"/>
          <p:nvPr/>
        </p:nvPicPr>
        <p:blipFill>
          <a:blip r:embed="rId15">
            <a:alphaModFix/>
          </a:blip>
          <a:stretch>
            <a:fillRect/>
          </a:stretch>
        </p:blipFill>
        <p:spPr>
          <a:xfrm>
            <a:off x="4551002" y="521650"/>
            <a:ext cx="1855200" cy="1855200"/>
          </a:xfrm>
          <a:prstGeom prst="rect">
            <a:avLst/>
          </a:prstGeom>
          <a:noFill/>
          <a:ln>
            <a:noFill/>
          </a:ln>
        </p:spPr>
      </p:pic>
      <p:pic>
        <p:nvPicPr>
          <p:cNvPr id="186" name="Google Shape;186;g2cc446f255d_0_143"/>
          <p:cNvPicPr preferRelativeResize="0"/>
          <p:nvPr/>
        </p:nvPicPr>
        <p:blipFill>
          <a:blip r:embed="rId16">
            <a:alphaModFix/>
          </a:blip>
          <a:stretch>
            <a:fillRect/>
          </a:stretch>
        </p:blipFill>
        <p:spPr>
          <a:xfrm>
            <a:off x="6244534" y="490932"/>
            <a:ext cx="1916634" cy="19166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
          <p:cNvSpPr txBox="1"/>
          <p:nvPr/>
        </p:nvSpPr>
        <p:spPr>
          <a:xfrm>
            <a:off x="0" y="694639"/>
            <a:ext cx="12274061" cy="14001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3600" u="none" cap="none" strike="noStrike">
                <a:solidFill>
                  <a:srgbClr val="E30613"/>
                </a:solidFill>
                <a:latin typeface="Calibri"/>
                <a:ea typeface="Calibri"/>
                <a:cs typeface="Calibri"/>
                <a:sym typeface="Calibri"/>
              </a:rPr>
              <a:t>Triple Access Planning </a:t>
            </a:r>
            <a:r>
              <a:rPr b="1" i="0" lang="en-GB" sz="3600" u="none" cap="none" strike="noStrike">
                <a:solidFill>
                  <a:srgbClr val="575656"/>
                </a:solidFill>
                <a:latin typeface="Calibri"/>
                <a:ea typeface="Calibri"/>
                <a:cs typeface="Calibri"/>
                <a:sym typeface="Calibri"/>
              </a:rPr>
              <a:t>for Uncertain Futures –</a:t>
            </a:r>
            <a:endParaRPr/>
          </a:p>
          <a:p>
            <a:pPr indent="0" lvl="0" marL="0" marR="0" rtl="0" algn="ctr">
              <a:spcBef>
                <a:spcPts val="0"/>
              </a:spcBef>
              <a:spcAft>
                <a:spcPts val="0"/>
              </a:spcAft>
              <a:buNone/>
            </a:pPr>
            <a:r>
              <a:rPr b="1" i="0" lang="en-GB" sz="3600" u="none" cap="none" strike="noStrike">
                <a:solidFill>
                  <a:srgbClr val="575656"/>
                </a:solidFill>
                <a:latin typeface="Calibri"/>
                <a:ea typeface="Calibri"/>
                <a:cs typeface="Calibri"/>
                <a:sym typeface="Calibri"/>
              </a:rPr>
              <a:t>A Handbook for Practitioners</a:t>
            </a:r>
            <a:endParaRPr b="1" i="0" sz="3600" u="none" cap="none" strike="noStrike">
              <a:solidFill>
                <a:srgbClr val="575656"/>
              </a:solidFill>
              <a:latin typeface="Calibri"/>
              <a:ea typeface="Calibri"/>
              <a:cs typeface="Calibri"/>
              <a:sym typeface="Calibri"/>
            </a:endParaRPr>
          </a:p>
        </p:txBody>
      </p:sp>
      <p:sp>
        <p:nvSpPr>
          <p:cNvPr id="193" name="Google Shape;193;p1"/>
          <p:cNvSpPr txBox="1"/>
          <p:nvPr/>
        </p:nvSpPr>
        <p:spPr>
          <a:xfrm>
            <a:off x="2601288" y="3070493"/>
            <a:ext cx="683000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400" u="none" cap="none" strike="noStrike">
                <a:solidFill>
                  <a:srgbClr val="575656"/>
                </a:solidFill>
                <a:latin typeface="Calibri"/>
                <a:ea typeface="Calibri"/>
                <a:cs typeface="Calibri"/>
                <a:sym typeface="Calibri"/>
              </a:rPr>
              <a:t>Vincent Marchau &amp; Sander Lenferink</a:t>
            </a:r>
            <a:endParaRPr/>
          </a:p>
          <a:p>
            <a:pPr indent="0" lvl="0" marL="0" marR="0" rtl="0" algn="ctr">
              <a:spcBef>
                <a:spcPts val="0"/>
              </a:spcBef>
              <a:spcAft>
                <a:spcPts val="0"/>
              </a:spcAft>
              <a:buNone/>
            </a:pPr>
            <a:r>
              <a:rPr b="0" i="0" lang="en-GB" sz="2400" u="none" cap="none" strike="noStrike">
                <a:solidFill>
                  <a:srgbClr val="575656"/>
                </a:solidFill>
                <a:latin typeface="Calibri"/>
                <a:ea typeface="Calibri"/>
                <a:cs typeface="Calibri"/>
                <a:sym typeface="Calibri"/>
              </a:rPr>
              <a:t>Radboud University</a:t>
            </a:r>
            <a:endParaRPr/>
          </a:p>
        </p:txBody>
      </p:sp>
      <p:sp>
        <p:nvSpPr>
          <p:cNvPr id="194" name="Google Shape;194;p1"/>
          <p:cNvSpPr/>
          <p:nvPr/>
        </p:nvSpPr>
        <p:spPr>
          <a:xfrm>
            <a:off x="2377353" y="6034073"/>
            <a:ext cx="727787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6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https://uwe-repository.worktribe.com/output/11751967/</a:t>
            </a:r>
            <a:r>
              <a:rPr b="0" i="0" lang="en-GB" sz="1600" u="none" cap="none" strike="noStrike">
                <a:solidFill>
                  <a:schemeClr val="dk1"/>
                </a:solidFill>
                <a:latin typeface="Calibri"/>
                <a:ea typeface="Calibri"/>
                <a:cs typeface="Calibri"/>
                <a:sym typeface="Calibri"/>
              </a:rPr>
              <a:t> </a:t>
            </a:r>
            <a:endParaRPr/>
          </a:p>
        </p:txBody>
      </p:sp>
      <p:pic>
        <p:nvPicPr>
          <p:cNvPr id="195" name="Google Shape;195;p1">
            <a:hlinkClick r:id="rId4"/>
          </p:cNvPr>
          <p:cNvPicPr preferRelativeResize="0"/>
          <p:nvPr/>
        </p:nvPicPr>
        <p:blipFill rotWithShape="1">
          <a:blip r:embed="rId5">
            <a:alphaModFix/>
          </a:blip>
          <a:srcRect b="0" l="44651" r="22470" t="12983"/>
          <a:stretch/>
        </p:blipFill>
        <p:spPr>
          <a:xfrm>
            <a:off x="766925" y="3752461"/>
            <a:ext cx="1610428" cy="2264353"/>
          </a:xfrm>
          <a:prstGeom prst="rect">
            <a:avLst/>
          </a:prstGeom>
          <a:noFill/>
          <a:ln cap="flat" cmpd="sng" w="9525">
            <a:solidFill>
              <a:srgbClr val="BFBFBF"/>
            </a:solidFill>
            <a:prstDash val="solid"/>
            <a:round/>
            <a:headEnd len="sm" w="sm" type="none"/>
            <a:tailEnd len="sm" w="sm" type="none"/>
          </a:ln>
          <a:effectLst>
            <a:outerShdw blurRad="50800" rotWithShape="0" algn="tl" dir="2700000" dist="139700">
              <a:srgbClr val="000000">
                <a:alpha val="40000"/>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2"/>
          <p:cNvPicPr preferRelativeResize="0"/>
          <p:nvPr/>
        </p:nvPicPr>
        <p:blipFill rotWithShape="1">
          <a:blip r:embed="rId3">
            <a:alphaModFix/>
          </a:blip>
          <a:srcRect b="0" l="0" r="0" t="0"/>
          <a:stretch/>
        </p:blipFill>
        <p:spPr>
          <a:xfrm>
            <a:off x="1847528" y="421464"/>
            <a:ext cx="8829278" cy="2181202"/>
          </a:xfrm>
          <a:prstGeom prst="rect">
            <a:avLst/>
          </a:prstGeom>
          <a:noFill/>
          <a:ln>
            <a:noFill/>
          </a:ln>
        </p:spPr>
      </p:pic>
      <p:sp>
        <p:nvSpPr>
          <p:cNvPr id="201" name="Google Shape;201;p2"/>
          <p:cNvSpPr txBox="1"/>
          <p:nvPr/>
        </p:nvSpPr>
        <p:spPr>
          <a:xfrm>
            <a:off x="1847528" y="3019190"/>
            <a:ext cx="9309670" cy="253915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E30613"/>
              </a:buClr>
              <a:buSzPts val="2400"/>
              <a:buFont typeface="Arial"/>
              <a:buChar char="•"/>
            </a:pPr>
            <a:r>
              <a:rPr b="0" i="0" lang="en-GB" sz="2400" u="none" cap="none" strike="noStrike">
                <a:solidFill>
                  <a:srgbClr val="575656"/>
                </a:solidFill>
                <a:latin typeface="Calibri"/>
                <a:ea typeface="Calibri"/>
                <a:cs typeface="Calibri"/>
                <a:sym typeface="Calibri"/>
              </a:rPr>
              <a:t>Een 3-jarig Europees project (Mei 2021- April 2024) </a:t>
            </a:r>
            <a:endParaRPr/>
          </a:p>
          <a:p>
            <a:pPr indent="-342900" lvl="0" marL="342900" marR="0" rtl="0" algn="l">
              <a:spcBef>
                <a:spcPts val="600"/>
              </a:spcBef>
              <a:spcAft>
                <a:spcPts val="0"/>
              </a:spcAft>
              <a:buClr>
                <a:srgbClr val="E30613"/>
              </a:buClr>
              <a:buSzPts val="2400"/>
              <a:buFont typeface="Arial"/>
              <a:buChar char="•"/>
            </a:pPr>
            <a:r>
              <a:rPr b="0" i="0" lang="en-GB" sz="2400" u="none" cap="none" strike="noStrike">
                <a:solidFill>
                  <a:srgbClr val="575656"/>
                </a:solidFill>
                <a:latin typeface="Calibri"/>
                <a:ea typeface="Calibri"/>
                <a:cs typeface="Calibri"/>
                <a:sym typeface="Calibri"/>
              </a:rPr>
              <a:t>Kritische beschouwing bestaande </a:t>
            </a:r>
            <a:r>
              <a:rPr b="0" i="0" lang="en-GB" sz="2400" u="none" cap="none" strike="noStrike">
                <a:solidFill>
                  <a:srgbClr val="E30613"/>
                </a:solidFill>
                <a:latin typeface="Calibri"/>
                <a:ea typeface="Calibri"/>
                <a:cs typeface="Calibri"/>
                <a:sym typeface="Calibri"/>
              </a:rPr>
              <a:t>stedelijke mobiliteitsplanning</a:t>
            </a:r>
            <a:endParaRPr b="0" i="0" sz="2400" u="none" cap="none" strike="noStrike">
              <a:solidFill>
                <a:srgbClr val="E30613"/>
              </a:solidFill>
              <a:latin typeface="Calibri"/>
              <a:ea typeface="Calibri"/>
              <a:cs typeface="Calibri"/>
              <a:sym typeface="Calibri"/>
            </a:endParaRPr>
          </a:p>
          <a:p>
            <a:pPr indent="-342900" lvl="0" marL="342900" marR="0" rtl="0" algn="l">
              <a:spcBef>
                <a:spcPts val="600"/>
              </a:spcBef>
              <a:spcAft>
                <a:spcPts val="0"/>
              </a:spcAft>
              <a:buClr>
                <a:srgbClr val="E30613"/>
              </a:buClr>
              <a:buSzPts val="2400"/>
              <a:buFont typeface="Arial"/>
              <a:buChar char="•"/>
            </a:pPr>
            <a:r>
              <a:rPr b="0" i="0" lang="en-GB" sz="2400" u="none" cap="none" strike="noStrike">
                <a:solidFill>
                  <a:srgbClr val="575656"/>
                </a:solidFill>
                <a:latin typeface="Calibri"/>
                <a:ea typeface="Calibri"/>
                <a:cs typeface="Calibri"/>
                <a:sym typeface="Calibri"/>
              </a:rPr>
              <a:t>Hoe de </a:t>
            </a:r>
            <a:r>
              <a:rPr b="0" i="0" lang="en-GB" sz="2400" u="none" cap="none" strike="noStrike">
                <a:solidFill>
                  <a:srgbClr val="E30613"/>
                </a:solidFill>
                <a:latin typeface="Calibri"/>
                <a:ea typeface="Calibri"/>
                <a:cs typeface="Calibri"/>
                <a:sym typeface="Calibri"/>
              </a:rPr>
              <a:t>veerkracht en adaptiviteit</a:t>
            </a:r>
            <a:r>
              <a:rPr b="0" i="0" lang="en-GB" sz="2400" u="none" cap="none" strike="noStrike">
                <a:solidFill>
                  <a:srgbClr val="575656"/>
                </a:solidFill>
                <a:latin typeface="Calibri"/>
                <a:ea typeface="Calibri"/>
                <a:cs typeface="Calibri"/>
                <a:sym typeface="Calibri"/>
              </a:rPr>
              <a:t> van duurzame stedelijke mobiliteitsplannen te verbeteren om met onzekerheid om te gaan</a:t>
            </a:r>
            <a:endParaRPr b="0" i="0" sz="2400" u="none" cap="none" strike="noStrike">
              <a:solidFill>
                <a:srgbClr val="575656"/>
              </a:solidFill>
              <a:latin typeface="Calibri"/>
              <a:ea typeface="Calibri"/>
              <a:cs typeface="Calibri"/>
              <a:sym typeface="Calibri"/>
            </a:endParaRPr>
          </a:p>
          <a:p>
            <a:pPr indent="-342900" lvl="0" marL="342900" marR="0" rtl="0" algn="l">
              <a:spcBef>
                <a:spcPts val="600"/>
              </a:spcBef>
              <a:spcAft>
                <a:spcPts val="0"/>
              </a:spcAft>
              <a:buClr>
                <a:srgbClr val="E30613"/>
              </a:buClr>
              <a:buSzPts val="2400"/>
              <a:buFont typeface="Arial"/>
              <a:buChar char="•"/>
            </a:pPr>
            <a:r>
              <a:rPr b="0" i="0" lang="en-GB" sz="2400" u="none" cap="none" strike="noStrike">
                <a:solidFill>
                  <a:srgbClr val="575656"/>
                </a:solidFill>
                <a:latin typeface="Calibri"/>
                <a:ea typeface="Calibri"/>
                <a:cs typeface="Calibri"/>
                <a:sym typeface="Calibri"/>
              </a:rPr>
              <a:t>Focus op de </a:t>
            </a:r>
            <a:r>
              <a:rPr b="0" i="0" lang="en-GB" sz="2400" u="none" cap="none" strike="noStrike">
                <a:solidFill>
                  <a:srgbClr val="E30613"/>
                </a:solidFill>
                <a:latin typeface="Calibri"/>
                <a:ea typeface="Calibri"/>
                <a:cs typeface="Calibri"/>
                <a:sym typeface="Calibri"/>
              </a:rPr>
              <a:t>driedelige bijdrage aan bereikbaarheid </a:t>
            </a:r>
            <a:r>
              <a:rPr b="0" i="0" lang="en-GB" sz="2400" u="none" cap="none" strike="noStrike">
                <a:solidFill>
                  <a:srgbClr val="575656"/>
                </a:solidFill>
                <a:latin typeface="Calibri"/>
                <a:ea typeface="Calibri"/>
                <a:cs typeface="Calibri"/>
                <a:sym typeface="Calibri"/>
              </a:rPr>
              <a:t>in steden van fysieke mobiliteit, ruimtelijke nabijheid en digitale connectiviteit</a:t>
            </a:r>
            <a:endParaRPr b="0" i="0" sz="2400" u="none" cap="none" strike="noStrike">
              <a:solidFill>
                <a:srgbClr val="575656"/>
              </a:solidFill>
              <a:latin typeface="Calibri"/>
              <a:ea typeface="Calibri"/>
              <a:cs typeface="Calibri"/>
              <a:sym typeface="Calibri"/>
            </a:endParaRPr>
          </a:p>
        </p:txBody>
      </p:sp>
      <p:sp>
        <p:nvSpPr>
          <p:cNvPr id="202" name="Google Shape;202;p2"/>
          <p:cNvSpPr txBox="1"/>
          <p:nvPr/>
        </p:nvSpPr>
        <p:spPr>
          <a:xfrm>
            <a:off x="192848" y="6097982"/>
            <a:ext cx="82430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cap="none" strike="noStrike">
                <a:solidFill>
                  <a:srgbClr val="575656"/>
                </a:solidFill>
                <a:latin typeface="Calibri"/>
                <a:ea typeface="Calibri"/>
                <a:cs typeface="Calibri"/>
                <a:sym typeface="Calibri"/>
              </a:rPr>
              <a:t>Funded as part of the ERA-NET Urban Accessibility and Connectivity (ENUAC) initiative</a:t>
            </a:r>
            <a:endParaRPr/>
          </a:p>
        </p:txBody>
      </p:sp>
      <p:sp>
        <p:nvSpPr>
          <p:cNvPr id="203" name="Google Shape;203;p2"/>
          <p:cNvSpPr/>
          <p:nvPr/>
        </p:nvSpPr>
        <p:spPr>
          <a:xfrm>
            <a:off x="192848" y="6436536"/>
            <a:ext cx="798729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u="sng">
                <a:solidFill>
                  <a:srgbClr val="575656"/>
                </a:solidFill>
                <a:latin typeface="Calibri"/>
                <a:ea typeface="Calibri"/>
                <a:cs typeface="Calibri"/>
                <a:sym typeface="Calibri"/>
                <a:hlinkClick r:id="rId4">
                  <a:extLst>
                    <a:ext uri="{A12FA001-AC4F-418D-AE19-62706E023703}">
                      <ahyp:hlinkClr val="tx"/>
                    </a:ext>
                  </a:extLst>
                </a:hlinkClick>
              </a:rPr>
              <a:t>https://jpi-urbaneurope.eu/news/15-projects-recommended-for-funding-in-the-era-net-cofund-urban-accessibility-and-connectivity/</a:t>
            </a:r>
            <a:r>
              <a:rPr lang="en-GB" sz="1000">
                <a:solidFill>
                  <a:srgbClr val="575656"/>
                </a:solidFill>
                <a:latin typeface="Calibri"/>
                <a:ea typeface="Calibri"/>
                <a:cs typeface="Calibri"/>
                <a:sym typeface="Calibri"/>
              </a:rPr>
              <a:t> </a:t>
            </a:r>
            <a:endParaRPr/>
          </a:p>
        </p:txBody>
      </p:sp>
      <p:sp>
        <p:nvSpPr>
          <p:cNvPr id="204" name="Google Shape;204;p2"/>
          <p:cNvSpPr/>
          <p:nvPr/>
        </p:nvSpPr>
        <p:spPr>
          <a:xfrm>
            <a:off x="7730825" y="2341056"/>
            <a:ext cx="27002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u="sng">
                <a:solidFill>
                  <a:srgbClr val="575656"/>
                </a:solidFill>
                <a:latin typeface="Calibri"/>
                <a:ea typeface="Calibri"/>
                <a:cs typeface="Calibri"/>
                <a:sym typeface="Calibri"/>
                <a:hlinkClick r:id="rId5">
                  <a:extLst>
                    <a:ext uri="{A12FA001-AC4F-418D-AE19-62706E023703}">
                      <ahyp:hlinkClr val="tx"/>
                    </a:ext>
                  </a:extLst>
                </a:hlinkClick>
              </a:rPr>
              <a:t>www.tapforuncertainty.eu</a:t>
            </a:r>
            <a:r>
              <a:rPr lang="en-GB" sz="1800">
                <a:solidFill>
                  <a:srgbClr val="575656"/>
                </a:solidFill>
                <a:latin typeface="Calibri"/>
                <a:ea typeface="Calibri"/>
                <a:cs typeface="Calibri"/>
                <a:sym typeface="Calibri"/>
              </a:rPr>
              <a:t> </a:t>
            </a:r>
            <a:endParaRPr sz="1800">
              <a:solidFill>
                <a:srgbClr val="575656"/>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3"/>
          <p:cNvPicPr preferRelativeResize="0"/>
          <p:nvPr/>
        </p:nvPicPr>
        <p:blipFill rotWithShape="1">
          <a:blip r:embed="rId3">
            <a:alphaModFix/>
          </a:blip>
          <a:srcRect b="0" l="0" r="0" t="0"/>
          <a:stretch/>
        </p:blipFill>
        <p:spPr>
          <a:xfrm>
            <a:off x="3491703" y="1318216"/>
            <a:ext cx="5770469" cy="4610017"/>
          </a:xfrm>
          <a:prstGeom prst="rect">
            <a:avLst/>
          </a:prstGeom>
          <a:noFill/>
          <a:ln>
            <a:noFill/>
          </a:ln>
        </p:spPr>
      </p:pic>
      <p:sp>
        <p:nvSpPr>
          <p:cNvPr id="211" name="Google Shape;211;p3"/>
          <p:cNvSpPr txBox="1"/>
          <p:nvPr>
            <p:ph type="title"/>
          </p:nvPr>
        </p:nvSpPr>
        <p:spPr>
          <a:xfrm>
            <a:off x="119336" y="-185741"/>
            <a:ext cx="12072664"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30613"/>
              </a:buClr>
              <a:buSzPts val="4000"/>
              <a:buFont typeface="Calibri"/>
              <a:buNone/>
            </a:pPr>
            <a:r>
              <a:rPr lang="en-GB" sz="4000">
                <a:solidFill>
                  <a:srgbClr val="E30613"/>
                </a:solidFill>
              </a:rPr>
              <a:t>Triple Access Systeem</a:t>
            </a:r>
            <a:endParaRPr sz="4000">
              <a:solidFill>
                <a:srgbClr val="E30613"/>
              </a:solidFill>
            </a:endParaRPr>
          </a:p>
        </p:txBody>
      </p:sp>
      <p:cxnSp>
        <p:nvCxnSpPr>
          <p:cNvPr id="212" name="Google Shape;212;p3"/>
          <p:cNvCxnSpPr/>
          <p:nvPr/>
        </p:nvCxnSpPr>
        <p:spPr>
          <a:xfrm rot="10800000">
            <a:off x="0" y="764704"/>
            <a:ext cx="12192000" cy="0"/>
          </a:xfrm>
          <a:prstGeom prst="straightConnector1">
            <a:avLst/>
          </a:prstGeom>
          <a:noFill/>
          <a:ln cap="flat" cmpd="sng" w="19050">
            <a:solidFill>
              <a:srgbClr val="575656"/>
            </a:solidFill>
            <a:prstDash val="solid"/>
            <a:miter lim="800000"/>
            <a:headEnd len="sm" w="sm" type="none"/>
            <a:tailEnd len="sm" w="sm" type="none"/>
          </a:ln>
        </p:spPr>
      </p:cxnSp>
      <p:sp>
        <p:nvSpPr>
          <p:cNvPr id="213" name="Google Shape;213;p3"/>
          <p:cNvSpPr/>
          <p:nvPr/>
        </p:nvSpPr>
        <p:spPr>
          <a:xfrm>
            <a:off x="215941" y="5971216"/>
            <a:ext cx="356716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rgbClr val="575656"/>
                </a:solidFill>
                <a:latin typeface="Calibri"/>
                <a:ea typeface="Calibri"/>
                <a:cs typeface="Calibri"/>
                <a:sym typeface="Calibri"/>
              </a:rPr>
              <a:t>Lyons, G. and Davidson, C. (2016). Guidance for transport planning and policymaking in the face of an uncertain future.</a:t>
            </a:r>
            <a:endParaRPr/>
          </a:p>
          <a:p>
            <a:pPr indent="0" lvl="0" marL="0" marR="0" rtl="0" algn="l">
              <a:spcBef>
                <a:spcPts val="0"/>
              </a:spcBef>
              <a:spcAft>
                <a:spcPts val="0"/>
              </a:spcAft>
              <a:buNone/>
            </a:pPr>
            <a:r>
              <a:rPr lang="en-GB" sz="1000">
                <a:solidFill>
                  <a:srgbClr val="575656"/>
                </a:solidFill>
                <a:latin typeface="Calibri"/>
                <a:ea typeface="Calibri"/>
                <a:cs typeface="Calibri"/>
                <a:sym typeface="Calibri"/>
              </a:rPr>
              <a:t>Transportation Research Part A: Policy and Practice, 88, 104-116. </a:t>
            </a:r>
            <a:r>
              <a:rPr lang="en-GB" sz="1000" u="sng">
                <a:solidFill>
                  <a:srgbClr val="575656"/>
                </a:solidFill>
                <a:latin typeface="Calibri"/>
                <a:ea typeface="Calibri"/>
                <a:cs typeface="Calibri"/>
                <a:sym typeface="Calibri"/>
                <a:hlinkClick r:id="rId4">
                  <a:extLst>
                    <a:ext uri="{A12FA001-AC4F-418D-AE19-62706E023703}">
                      <ahyp:hlinkClr val="tx"/>
                    </a:ext>
                  </a:extLst>
                </a:hlinkClick>
              </a:rPr>
              <a:t>http://dx.doi.org/10.1016/j.tra.2016.03.012</a:t>
            </a:r>
            <a:r>
              <a:rPr lang="en-GB" sz="1000">
                <a:solidFill>
                  <a:srgbClr val="575656"/>
                </a:solidFill>
                <a:latin typeface="Calibri"/>
                <a:ea typeface="Calibri"/>
                <a:cs typeface="Calibri"/>
                <a:sym typeface="Calibri"/>
              </a:rPr>
              <a:t>  </a:t>
            </a:r>
            <a:endParaRPr/>
          </a:p>
        </p:txBody>
      </p:sp>
      <p:sp>
        <p:nvSpPr>
          <p:cNvPr id="214" name="Google Shape;214;p3"/>
          <p:cNvSpPr txBox="1"/>
          <p:nvPr/>
        </p:nvSpPr>
        <p:spPr>
          <a:xfrm>
            <a:off x="8426823" y="871198"/>
            <a:ext cx="3765177"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575656"/>
                </a:solidFill>
                <a:latin typeface="Calibri"/>
                <a:ea typeface="Calibri"/>
                <a:cs typeface="Calibri"/>
                <a:sym typeface="Calibri"/>
              </a:rPr>
              <a:t>“that simple triangle…hits that sweet spot of being easy to understand and oh so powerful in communicating an idea that once it’s there, you can’t believe you’ve never seen it yourself”</a:t>
            </a:r>
            <a:endParaRPr/>
          </a:p>
        </p:txBody>
      </p:sp>
      <p:sp>
        <p:nvSpPr>
          <p:cNvPr id="215" name="Google Shape;215;p3"/>
          <p:cNvSpPr txBox="1"/>
          <p:nvPr/>
        </p:nvSpPr>
        <p:spPr>
          <a:xfrm>
            <a:off x="8426823" y="2356241"/>
            <a:ext cx="3582297" cy="73866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400">
                <a:solidFill>
                  <a:srgbClr val="E30613"/>
                </a:solidFill>
                <a:latin typeface="Calibri"/>
                <a:ea typeface="Calibri"/>
                <a:cs typeface="Calibri"/>
                <a:sym typeface="Calibri"/>
              </a:rPr>
              <a:t>Stephen Cragg,</a:t>
            </a:r>
            <a:br>
              <a:rPr lang="en-GB" sz="1400">
                <a:solidFill>
                  <a:srgbClr val="E30613"/>
                </a:solidFill>
                <a:latin typeface="Calibri"/>
                <a:ea typeface="Calibri"/>
                <a:cs typeface="Calibri"/>
                <a:sym typeface="Calibri"/>
              </a:rPr>
            </a:br>
            <a:r>
              <a:rPr lang="en-GB" sz="1400">
                <a:solidFill>
                  <a:srgbClr val="E30613"/>
                </a:solidFill>
                <a:latin typeface="Calibri"/>
                <a:ea typeface="Calibri"/>
                <a:cs typeface="Calibri"/>
                <a:sym typeface="Calibri"/>
              </a:rPr>
              <a:t>Head of Appraisal and Model Development, Transport Scotland</a:t>
            </a:r>
            <a:endParaRPr/>
          </a:p>
        </p:txBody>
      </p:sp>
      <p:sp>
        <p:nvSpPr>
          <p:cNvPr id="216" name="Google Shape;216;p3"/>
          <p:cNvSpPr txBox="1"/>
          <p:nvPr/>
        </p:nvSpPr>
        <p:spPr>
          <a:xfrm>
            <a:off x="362657" y="1907704"/>
            <a:ext cx="3567165"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000">
                <a:solidFill>
                  <a:srgbClr val="575656"/>
                </a:solidFill>
                <a:latin typeface="Calibri"/>
                <a:ea typeface="Calibri"/>
                <a:cs typeface="Calibri"/>
                <a:sym typeface="Calibri"/>
              </a:rPr>
              <a:t>De wereld waar we in leven</a:t>
            </a:r>
            <a:endParaRPr sz="4000">
              <a:solidFill>
                <a:srgbClr val="575656"/>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
          <p:cNvSpPr txBox="1"/>
          <p:nvPr>
            <p:ph type="title"/>
          </p:nvPr>
        </p:nvSpPr>
        <p:spPr>
          <a:xfrm>
            <a:off x="119336" y="-185741"/>
            <a:ext cx="12072664"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30613"/>
              </a:buClr>
              <a:buSzPts val="4000"/>
              <a:buFont typeface="Calibri"/>
              <a:buNone/>
            </a:pPr>
            <a:r>
              <a:rPr lang="en-GB" sz="4000">
                <a:solidFill>
                  <a:srgbClr val="E30613"/>
                </a:solidFill>
              </a:rPr>
              <a:t>Triple Access Systeem</a:t>
            </a:r>
            <a:endParaRPr sz="4000">
              <a:solidFill>
                <a:srgbClr val="E30613"/>
              </a:solidFill>
            </a:endParaRPr>
          </a:p>
        </p:txBody>
      </p:sp>
      <p:cxnSp>
        <p:nvCxnSpPr>
          <p:cNvPr id="222" name="Google Shape;222;p4"/>
          <p:cNvCxnSpPr/>
          <p:nvPr/>
        </p:nvCxnSpPr>
        <p:spPr>
          <a:xfrm rot="10800000">
            <a:off x="0" y="764704"/>
            <a:ext cx="12192000" cy="0"/>
          </a:xfrm>
          <a:prstGeom prst="straightConnector1">
            <a:avLst/>
          </a:prstGeom>
          <a:noFill/>
          <a:ln cap="flat" cmpd="sng" w="19050">
            <a:solidFill>
              <a:srgbClr val="575656"/>
            </a:solidFill>
            <a:prstDash val="solid"/>
            <a:miter lim="800000"/>
            <a:headEnd len="sm" w="sm" type="none"/>
            <a:tailEnd len="sm" w="sm" type="none"/>
          </a:ln>
        </p:spPr>
      </p:cxnSp>
      <p:pic>
        <p:nvPicPr>
          <p:cNvPr id="223" name="Google Shape;223;p4"/>
          <p:cNvPicPr preferRelativeResize="0"/>
          <p:nvPr/>
        </p:nvPicPr>
        <p:blipFill rotWithShape="1">
          <a:blip r:embed="rId3">
            <a:alphaModFix/>
          </a:blip>
          <a:srcRect b="0" l="0" r="0" t="0"/>
          <a:stretch/>
        </p:blipFill>
        <p:spPr>
          <a:xfrm>
            <a:off x="3503713" y="1247991"/>
            <a:ext cx="5528571" cy="4530670"/>
          </a:xfrm>
          <a:prstGeom prst="rect">
            <a:avLst/>
          </a:prstGeom>
          <a:noFill/>
          <a:ln>
            <a:noFill/>
          </a:ln>
        </p:spPr>
      </p:pic>
      <p:sp>
        <p:nvSpPr>
          <p:cNvPr id="224" name="Google Shape;224;p4"/>
          <p:cNvSpPr txBox="1"/>
          <p:nvPr/>
        </p:nvSpPr>
        <p:spPr>
          <a:xfrm>
            <a:off x="294290" y="1149814"/>
            <a:ext cx="4183117"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575656"/>
                </a:solidFill>
                <a:latin typeface="Calibri"/>
                <a:ea typeface="Calibri"/>
                <a:cs typeface="Calibri"/>
                <a:sym typeface="Calibri"/>
              </a:rPr>
              <a:t>Focus op transport systeem is een belangrijke oorzaak van onzekerheid in transport planning</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5"/>
          <p:cNvSpPr/>
          <p:nvPr/>
        </p:nvSpPr>
        <p:spPr>
          <a:xfrm>
            <a:off x="5211227" y="913776"/>
            <a:ext cx="1584176" cy="1584176"/>
          </a:xfrm>
          <a:prstGeom prst="ellipse">
            <a:avLst/>
          </a:prstGeom>
          <a:solidFill>
            <a:srgbClr val="E30613"/>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2000">
                <a:solidFill>
                  <a:schemeClr val="lt1"/>
                </a:solidFill>
                <a:latin typeface="Proxima Nova"/>
                <a:ea typeface="Proxima Nova"/>
                <a:cs typeface="Proxima Nova"/>
                <a:sym typeface="Proxima Nova"/>
              </a:rPr>
              <a:t>Spatial</a:t>
            </a:r>
            <a:br>
              <a:rPr lang="en-GB" sz="2000">
                <a:solidFill>
                  <a:schemeClr val="lt1"/>
                </a:solidFill>
                <a:latin typeface="Proxima Nova"/>
                <a:ea typeface="Proxima Nova"/>
                <a:cs typeface="Proxima Nova"/>
                <a:sym typeface="Proxima Nova"/>
              </a:rPr>
            </a:br>
            <a:r>
              <a:rPr lang="en-GB" sz="2000">
                <a:solidFill>
                  <a:schemeClr val="lt1"/>
                </a:solidFill>
                <a:latin typeface="Proxima Nova"/>
                <a:ea typeface="Proxima Nova"/>
                <a:cs typeface="Proxima Nova"/>
                <a:sym typeface="Proxima Nova"/>
              </a:rPr>
              <a:t>Proximity</a:t>
            </a:r>
            <a:endParaRPr/>
          </a:p>
        </p:txBody>
      </p:sp>
      <p:sp>
        <p:nvSpPr>
          <p:cNvPr id="231" name="Google Shape;231;p5"/>
          <p:cNvSpPr/>
          <p:nvPr/>
        </p:nvSpPr>
        <p:spPr>
          <a:xfrm>
            <a:off x="7628155" y="4427124"/>
            <a:ext cx="1584176" cy="1584176"/>
          </a:xfrm>
          <a:prstGeom prst="ellipse">
            <a:avLst/>
          </a:prstGeom>
          <a:solidFill>
            <a:srgbClr val="E30613"/>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2000">
                <a:solidFill>
                  <a:schemeClr val="lt1"/>
                </a:solidFill>
                <a:latin typeface="Proxima Nova"/>
                <a:ea typeface="Proxima Nova"/>
                <a:cs typeface="Proxima Nova"/>
                <a:sym typeface="Proxima Nova"/>
              </a:rPr>
              <a:t>Digital</a:t>
            </a:r>
            <a:br>
              <a:rPr lang="en-GB" sz="2000">
                <a:solidFill>
                  <a:schemeClr val="lt1"/>
                </a:solidFill>
                <a:latin typeface="Proxima Nova"/>
                <a:ea typeface="Proxima Nova"/>
                <a:cs typeface="Proxima Nova"/>
                <a:sym typeface="Proxima Nova"/>
              </a:rPr>
            </a:br>
            <a:r>
              <a:rPr lang="en-GB" sz="2000">
                <a:solidFill>
                  <a:schemeClr val="lt1"/>
                </a:solidFill>
                <a:latin typeface="Proxima Nova"/>
                <a:ea typeface="Proxima Nova"/>
                <a:cs typeface="Proxima Nova"/>
                <a:sym typeface="Proxima Nova"/>
              </a:rPr>
              <a:t>Connectivity</a:t>
            </a:r>
            <a:endParaRPr/>
          </a:p>
        </p:txBody>
      </p:sp>
      <p:sp>
        <p:nvSpPr>
          <p:cNvPr id="232" name="Google Shape;232;p5"/>
          <p:cNvSpPr/>
          <p:nvPr/>
        </p:nvSpPr>
        <p:spPr>
          <a:xfrm>
            <a:off x="5215887" y="3283345"/>
            <a:ext cx="1584176" cy="1584176"/>
          </a:xfrm>
          <a:prstGeom prst="ellipse">
            <a:avLst/>
          </a:prstGeom>
          <a:solidFill>
            <a:srgbClr val="575656"/>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2000">
                <a:solidFill>
                  <a:schemeClr val="lt1"/>
                </a:solidFill>
                <a:latin typeface="Proxima Nova"/>
                <a:ea typeface="Proxima Nova"/>
                <a:cs typeface="Proxima Nova"/>
                <a:sym typeface="Proxima Nova"/>
              </a:rPr>
              <a:t>Accessibility</a:t>
            </a:r>
            <a:endParaRPr/>
          </a:p>
        </p:txBody>
      </p:sp>
      <p:cxnSp>
        <p:nvCxnSpPr>
          <p:cNvPr id="233" name="Google Shape;233;p5"/>
          <p:cNvCxnSpPr>
            <a:stCxn id="230" idx="4"/>
            <a:endCxn id="232" idx="0"/>
          </p:cNvCxnSpPr>
          <p:nvPr/>
        </p:nvCxnSpPr>
        <p:spPr>
          <a:xfrm>
            <a:off x="6003315" y="2497952"/>
            <a:ext cx="4800" cy="785400"/>
          </a:xfrm>
          <a:prstGeom prst="straightConnector1">
            <a:avLst/>
          </a:prstGeom>
          <a:noFill/>
          <a:ln cap="flat" cmpd="sng" w="19050">
            <a:solidFill>
              <a:srgbClr val="575656"/>
            </a:solidFill>
            <a:prstDash val="solid"/>
            <a:miter lim="800000"/>
            <a:headEnd len="sm" w="sm" type="none"/>
            <a:tailEnd len="lg" w="lg" type="triangle"/>
          </a:ln>
        </p:spPr>
      </p:cxnSp>
      <p:cxnSp>
        <p:nvCxnSpPr>
          <p:cNvPr id="234" name="Google Shape;234;p5"/>
          <p:cNvCxnSpPr/>
          <p:nvPr/>
        </p:nvCxnSpPr>
        <p:spPr>
          <a:xfrm>
            <a:off x="6692053" y="4433819"/>
            <a:ext cx="997159" cy="466413"/>
          </a:xfrm>
          <a:prstGeom prst="straightConnector1">
            <a:avLst/>
          </a:prstGeom>
          <a:noFill/>
          <a:ln cap="flat" cmpd="sng" w="19050">
            <a:solidFill>
              <a:srgbClr val="575656"/>
            </a:solidFill>
            <a:prstDash val="solid"/>
            <a:miter lim="800000"/>
            <a:headEnd len="lg" w="lg" type="triangle"/>
            <a:tailEnd len="sm" w="sm" type="none"/>
          </a:ln>
        </p:spPr>
      </p:cxnSp>
      <p:cxnSp>
        <p:nvCxnSpPr>
          <p:cNvPr id="235" name="Google Shape;235;p5"/>
          <p:cNvCxnSpPr/>
          <p:nvPr/>
        </p:nvCxnSpPr>
        <p:spPr>
          <a:xfrm flipH="1">
            <a:off x="4255967" y="4433819"/>
            <a:ext cx="1067932" cy="378051"/>
          </a:xfrm>
          <a:prstGeom prst="straightConnector1">
            <a:avLst/>
          </a:prstGeom>
          <a:noFill/>
          <a:ln cap="flat" cmpd="sng" w="19050">
            <a:solidFill>
              <a:srgbClr val="575656"/>
            </a:solidFill>
            <a:prstDash val="solid"/>
            <a:miter lim="800000"/>
            <a:headEnd len="lg" w="lg" type="triangle"/>
            <a:tailEnd len="sm" w="sm" type="none"/>
          </a:ln>
        </p:spPr>
      </p:cxnSp>
      <p:sp>
        <p:nvSpPr>
          <p:cNvPr id="236" name="Google Shape;236;p5"/>
          <p:cNvSpPr/>
          <p:nvPr/>
        </p:nvSpPr>
        <p:spPr>
          <a:xfrm>
            <a:off x="1474472" y="3779212"/>
            <a:ext cx="2880000" cy="2880000"/>
          </a:xfrm>
          <a:prstGeom prst="ellipse">
            <a:avLst/>
          </a:prstGeom>
          <a:solidFill>
            <a:srgbClr val="E30613"/>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4267">
                <a:solidFill>
                  <a:schemeClr val="lt1"/>
                </a:solidFill>
                <a:latin typeface="Proxima Nova"/>
                <a:ea typeface="Proxima Nova"/>
                <a:cs typeface="Proxima Nova"/>
                <a:sym typeface="Proxima Nova"/>
              </a:rPr>
              <a:t>Physical</a:t>
            </a:r>
            <a:br>
              <a:rPr lang="en-GB" sz="4267">
                <a:solidFill>
                  <a:schemeClr val="lt1"/>
                </a:solidFill>
                <a:latin typeface="Proxima Nova"/>
                <a:ea typeface="Proxima Nova"/>
                <a:cs typeface="Proxima Nova"/>
                <a:sym typeface="Proxima Nova"/>
              </a:rPr>
            </a:br>
            <a:r>
              <a:rPr lang="en-GB" sz="4267">
                <a:solidFill>
                  <a:schemeClr val="lt1"/>
                </a:solidFill>
                <a:latin typeface="Proxima Nova"/>
                <a:ea typeface="Proxima Nova"/>
                <a:cs typeface="Proxima Nova"/>
                <a:sym typeface="Proxima Nova"/>
              </a:rPr>
              <a:t>Mobility</a:t>
            </a:r>
            <a:endParaRPr/>
          </a:p>
        </p:txBody>
      </p:sp>
      <p:cxnSp>
        <p:nvCxnSpPr>
          <p:cNvPr id="237" name="Google Shape;237;p5"/>
          <p:cNvCxnSpPr>
            <a:stCxn id="236" idx="6"/>
            <a:endCxn id="231" idx="2"/>
          </p:cNvCxnSpPr>
          <p:nvPr/>
        </p:nvCxnSpPr>
        <p:spPr>
          <a:xfrm>
            <a:off x="4354472" y="5219212"/>
            <a:ext cx="3273600" cy="0"/>
          </a:xfrm>
          <a:prstGeom prst="straightConnector1">
            <a:avLst/>
          </a:prstGeom>
          <a:noFill/>
          <a:ln cap="flat" cmpd="sng" w="19050">
            <a:solidFill>
              <a:srgbClr val="575656"/>
            </a:solidFill>
            <a:prstDash val="solid"/>
            <a:miter lim="800000"/>
            <a:headEnd len="lg" w="lg" type="triangle"/>
            <a:tailEnd len="lg" w="lg" type="triangle"/>
          </a:ln>
        </p:spPr>
      </p:cxnSp>
      <p:cxnSp>
        <p:nvCxnSpPr>
          <p:cNvPr id="238" name="Google Shape;238;p5"/>
          <p:cNvCxnSpPr>
            <a:stCxn id="231" idx="1"/>
          </p:cNvCxnSpPr>
          <p:nvPr/>
        </p:nvCxnSpPr>
        <p:spPr>
          <a:xfrm rot="10800000">
            <a:off x="6353252" y="2424121"/>
            <a:ext cx="1506900" cy="2235000"/>
          </a:xfrm>
          <a:prstGeom prst="straightConnector1">
            <a:avLst/>
          </a:prstGeom>
          <a:noFill/>
          <a:ln cap="flat" cmpd="sng" w="19050">
            <a:solidFill>
              <a:srgbClr val="575656"/>
            </a:solidFill>
            <a:prstDash val="solid"/>
            <a:miter lim="800000"/>
            <a:headEnd len="lg" w="lg" type="triangle"/>
            <a:tailEnd len="lg" w="lg" type="triangle"/>
          </a:ln>
        </p:spPr>
      </p:cxnSp>
      <p:cxnSp>
        <p:nvCxnSpPr>
          <p:cNvPr id="239" name="Google Shape;239;p5"/>
          <p:cNvCxnSpPr>
            <a:endCxn id="236" idx="7"/>
          </p:cNvCxnSpPr>
          <p:nvPr/>
        </p:nvCxnSpPr>
        <p:spPr>
          <a:xfrm flipH="1">
            <a:off x="3932706" y="2424078"/>
            <a:ext cx="1703700" cy="1776900"/>
          </a:xfrm>
          <a:prstGeom prst="straightConnector1">
            <a:avLst/>
          </a:prstGeom>
          <a:noFill/>
          <a:ln cap="flat" cmpd="sng" w="19050">
            <a:solidFill>
              <a:srgbClr val="575656"/>
            </a:solidFill>
            <a:prstDash val="solid"/>
            <a:miter lim="800000"/>
            <a:headEnd len="lg" w="lg" type="triangle"/>
            <a:tailEnd len="lg" w="lg" type="triangle"/>
          </a:ln>
        </p:spPr>
      </p:cxnSp>
      <p:sp>
        <p:nvSpPr>
          <p:cNvPr id="240" name="Google Shape;240;p5"/>
          <p:cNvSpPr txBox="1"/>
          <p:nvPr/>
        </p:nvSpPr>
        <p:spPr>
          <a:xfrm>
            <a:off x="5260163" y="544473"/>
            <a:ext cx="1486304" cy="3002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351">
                <a:solidFill>
                  <a:schemeClr val="dk1"/>
                </a:solidFill>
                <a:latin typeface="Proxima Nova"/>
                <a:ea typeface="Proxima Nova"/>
                <a:cs typeface="Proxima Nova"/>
                <a:sym typeface="Proxima Nova"/>
              </a:rPr>
              <a:t>Land Use System</a:t>
            </a:r>
            <a:endParaRPr/>
          </a:p>
        </p:txBody>
      </p:sp>
      <p:sp>
        <p:nvSpPr>
          <p:cNvPr id="241" name="Google Shape;241;p5"/>
          <p:cNvSpPr txBox="1"/>
          <p:nvPr/>
        </p:nvSpPr>
        <p:spPr>
          <a:xfrm>
            <a:off x="2463868" y="3251675"/>
            <a:ext cx="901209" cy="5080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351">
                <a:solidFill>
                  <a:schemeClr val="dk1"/>
                </a:solidFill>
                <a:latin typeface="Proxima Nova"/>
                <a:ea typeface="Proxima Nova"/>
                <a:cs typeface="Proxima Nova"/>
                <a:sym typeface="Proxima Nova"/>
              </a:rPr>
              <a:t>Transport</a:t>
            </a:r>
            <a:br>
              <a:rPr lang="en-GB" sz="1351">
                <a:solidFill>
                  <a:schemeClr val="dk1"/>
                </a:solidFill>
                <a:latin typeface="Proxima Nova"/>
                <a:ea typeface="Proxima Nova"/>
                <a:cs typeface="Proxima Nova"/>
                <a:sym typeface="Proxima Nova"/>
              </a:rPr>
            </a:br>
            <a:r>
              <a:rPr lang="en-GB" sz="1351">
                <a:solidFill>
                  <a:schemeClr val="dk1"/>
                </a:solidFill>
                <a:latin typeface="Proxima Nova"/>
                <a:ea typeface="Proxima Nova"/>
                <a:cs typeface="Proxima Nova"/>
                <a:sym typeface="Proxima Nova"/>
              </a:rPr>
              <a:t>System</a:t>
            </a:r>
            <a:endParaRPr/>
          </a:p>
        </p:txBody>
      </p:sp>
      <p:sp>
        <p:nvSpPr>
          <p:cNvPr id="242" name="Google Shape;242;p5"/>
          <p:cNvSpPr txBox="1"/>
          <p:nvPr/>
        </p:nvSpPr>
        <p:spPr>
          <a:xfrm>
            <a:off x="7556866" y="3752269"/>
            <a:ext cx="1726756" cy="5080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351">
                <a:solidFill>
                  <a:srgbClr val="575656"/>
                </a:solidFill>
                <a:latin typeface="Proxima Nova"/>
                <a:ea typeface="Proxima Nova"/>
                <a:cs typeface="Proxima Nova"/>
                <a:sym typeface="Proxima Nova"/>
              </a:rPr>
              <a:t>Telecommunications</a:t>
            </a:r>
            <a:endParaRPr/>
          </a:p>
          <a:p>
            <a:pPr indent="0" lvl="0" marL="0" marR="0" rtl="0" algn="ctr">
              <a:spcBef>
                <a:spcPts val="0"/>
              </a:spcBef>
              <a:spcAft>
                <a:spcPts val="0"/>
              </a:spcAft>
              <a:buNone/>
            </a:pPr>
            <a:r>
              <a:rPr lang="en-GB" sz="1351">
                <a:solidFill>
                  <a:schemeClr val="dk1"/>
                </a:solidFill>
                <a:latin typeface="Proxima Nova"/>
                <a:ea typeface="Proxima Nova"/>
                <a:cs typeface="Proxima Nova"/>
                <a:sym typeface="Proxima Nova"/>
              </a:rPr>
              <a:t>System</a:t>
            </a:r>
            <a:endParaRPr/>
          </a:p>
        </p:txBody>
      </p:sp>
      <p:sp>
        <p:nvSpPr>
          <p:cNvPr id="243" name="Google Shape;243;p5"/>
          <p:cNvSpPr/>
          <p:nvPr/>
        </p:nvSpPr>
        <p:spPr>
          <a:xfrm>
            <a:off x="7815477" y="2828719"/>
            <a:ext cx="45719" cy="45719"/>
          </a:xfrm>
          <a:prstGeom prst="sun">
            <a:avLst>
              <a:gd fmla="val 25000" name="adj"/>
            </a:avLst>
          </a:prstGeom>
          <a:solidFill>
            <a:srgbClr val="575656"/>
          </a:solidFill>
          <a:ln cap="flat" cmpd="sng" w="12700">
            <a:solidFill>
              <a:srgbClr val="5756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Proxima Nova"/>
                <a:ea typeface="Proxima Nova"/>
                <a:cs typeface="Proxima Nova"/>
                <a:sym typeface="Proxima Nova"/>
              </a:rPr>
              <a:t>COVID-19</a:t>
            </a:r>
            <a:endParaRPr/>
          </a:p>
        </p:txBody>
      </p:sp>
      <p:sp>
        <p:nvSpPr>
          <p:cNvPr id="244" name="Google Shape;244;p5"/>
          <p:cNvSpPr/>
          <p:nvPr/>
        </p:nvSpPr>
        <p:spPr>
          <a:xfrm>
            <a:off x="10467760" y="129643"/>
            <a:ext cx="1584176" cy="823044"/>
          </a:xfrm>
          <a:prstGeom prst="roundRect">
            <a:avLst>
              <a:gd fmla="val 16667" name="adj"/>
            </a:avLst>
          </a:prstGeom>
          <a:solidFill>
            <a:srgbClr val="575656"/>
          </a:solidFill>
          <a:ln cap="flat" cmpd="sng" w="12700">
            <a:solidFill>
              <a:srgbClr val="5756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667">
                <a:solidFill>
                  <a:schemeClr val="lt1"/>
                </a:solidFill>
                <a:latin typeface="Proxima Nova"/>
                <a:ea typeface="Proxima Nova"/>
                <a:cs typeface="Proxima Nova"/>
                <a:sym typeface="Proxima Nova"/>
              </a:rPr>
              <a:t>Past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6"/>
          <p:cNvSpPr/>
          <p:nvPr/>
        </p:nvSpPr>
        <p:spPr>
          <a:xfrm>
            <a:off x="4799857" y="389898"/>
            <a:ext cx="2202803" cy="2176703"/>
          </a:xfrm>
          <a:prstGeom prst="ellipse">
            <a:avLst/>
          </a:prstGeom>
          <a:solidFill>
            <a:srgbClr val="E30613"/>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3600">
                <a:solidFill>
                  <a:schemeClr val="lt1"/>
                </a:solidFill>
                <a:latin typeface="Proxima Nova"/>
                <a:ea typeface="Proxima Nova"/>
                <a:cs typeface="Proxima Nova"/>
                <a:sym typeface="Proxima Nova"/>
              </a:rPr>
              <a:t>Spatial</a:t>
            </a:r>
            <a:br>
              <a:rPr lang="en-GB" sz="3600">
                <a:solidFill>
                  <a:schemeClr val="lt1"/>
                </a:solidFill>
                <a:latin typeface="Proxima Nova"/>
                <a:ea typeface="Proxima Nova"/>
                <a:cs typeface="Proxima Nova"/>
                <a:sym typeface="Proxima Nova"/>
              </a:rPr>
            </a:br>
            <a:r>
              <a:rPr lang="en-GB" sz="3600">
                <a:solidFill>
                  <a:schemeClr val="lt1"/>
                </a:solidFill>
                <a:latin typeface="Proxima Nova"/>
                <a:ea typeface="Proxima Nova"/>
                <a:cs typeface="Proxima Nova"/>
                <a:sym typeface="Proxima Nova"/>
              </a:rPr>
              <a:t>Proximity</a:t>
            </a:r>
            <a:endParaRPr/>
          </a:p>
        </p:txBody>
      </p:sp>
      <p:sp>
        <p:nvSpPr>
          <p:cNvPr id="251" name="Google Shape;251;p6"/>
          <p:cNvSpPr/>
          <p:nvPr/>
        </p:nvSpPr>
        <p:spPr>
          <a:xfrm>
            <a:off x="7176120" y="3284984"/>
            <a:ext cx="3384376" cy="3312368"/>
          </a:xfrm>
          <a:prstGeom prst="ellipse">
            <a:avLst/>
          </a:prstGeom>
          <a:solidFill>
            <a:srgbClr val="E30613"/>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4400">
                <a:solidFill>
                  <a:schemeClr val="lt1"/>
                </a:solidFill>
                <a:latin typeface="Proxima Nova"/>
                <a:ea typeface="Proxima Nova"/>
                <a:cs typeface="Proxima Nova"/>
                <a:sym typeface="Proxima Nova"/>
              </a:rPr>
              <a:t>Digital</a:t>
            </a:r>
            <a:br>
              <a:rPr lang="en-GB" sz="4400">
                <a:solidFill>
                  <a:schemeClr val="lt1"/>
                </a:solidFill>
                <a:latin typeface="Proxima Nova"/>
                <a:ea typeface="Proxima Nova"/>
                <a:cs typeface="Proxima Nova"/>
                <a:sym typeface="Proxima Nova"/>
              </a:rPr>
            </a:br>
            <a:r>
              <a:rPr lang="en-GB" sz="4400">
                <a:solidFill>
                  <a:schemeClr val="lt1"/>
                </a:solidFill>
                <a:latin typeface="Proxima Nova"/>
                <a:ea typeface="Proxima Nova"/>
                <a:cs typeface="Proxima Nova"/>
                <a:sym typeface="Proxima Nova"/>
              </a:rPr>
              <a:t>Connectivity</a:t>
            </a:r>
            <a:endParaRPr/>
          </a:p>
        </p:txBody>
      </p:sp>
      <p:sp>
        <p:nvSpPr>
          <p:cNvPr id="252" name="Google Shape;252;p6"/>
          <p:cNvSpPr/>
          <p:nvPr/>
        </p:nvSpPr>
        <p:spPr>
          <a:xfrm>
            <a:off x="5119679" y="2993536"/>
            <a:ext cx="1584176" cy="1584176"/>
          </a:xfrm>
          <a:prstGeom prst="ellipse">
            <a:avLst/>
          </a:prstGeom>
          <a:solidFill>
            <a:srgbClr val="575656"/>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2000">
                <a:solidFill>
                  <a:schemeClr val="lt1"/>
                </a:solidFill>
                <a:latin typeface="Proxima Nova"/>
                <a:ea typeface="Proxima Nova"/>
                <a:cs typeface="Proxima Nova"/>
                <a:sym typeface="Proxima Nova"/>
              </a:rPr>
              <a:t>Accessibility</a:t>
            </a:r>
            <a:endParaRPr/>
          </a:p>
        </p:txBody>
      </p:sp>
      <p:cxnSp>
        <p:nvCxnSpPr>
          <p:cNvPr id="253" name="Google Shape;253;p6"/>
          <p:cNvCxnSpPr>
            <a:stCxn id="250" idx="4"/>
            <a:endCxn id="252" idx="0"/>
          </p:cNvCxnSpPr>
          <p:nvPr/>
        </p:nvCxnSpPr>
        <p:spPr>
          <a:xfrm>
            <a:off x="5901259" y="2566601"/>
            <a:ext cx="10500" cy="426900"/>
          </a:xfrm>
          <a:prstGeom prst="straightConnector1">
            <a:avLst/>
          </a:prstGeom>
          <a:noFill/>
          <a:ln cap="flat" cmpd="sng" w="19050">
            <a:solidFill>
              <a:srgbClr val="575656"/>
            </a:solidFill>
            <a:prstDash val="solid"/>
            <a:miter lim="800000"/>
            <a:headEnd len="sm" w="sm" type="none"/>
            <a:tailEnd len="lg" w="lg" type="triangle"/>
          </a:ln>
        </p:spPr>
      </p:cxnSp>
      <p:cxnSp>
        <p:nvCxnSpPr>
          <p:cNvPr id="254" name="Google Shape;254;p6"/>
          <p:cNvCxnSpPr/>
          <p:nvPr/>
        </p:nvCxnSpPr>
        <p:spPr>
          <a:xfrm>
            <a:off x="6629926" y="4145280"/>
            <a:ext cx="639029" cy="252248"/>
          </a:xfrm>
          <a:prstGeom prst="straightConnector1">
            <a:avLst/>
          </a:prstGeom>
          <a:noFill/>
          <a:ln cap="flat" cmpd="sng" w="19050">
            <a:solidFill>
              <a:srgbClr val="575656"/>
            </a:solidFill>
            <a:prstDash val="solid"/>
            <a:miter lim="800000"/>
            <a:headEnd len="lg" w="lg" type="triangle"/>
            <a:tailEnd len="sm" w="sm" type="none"/>
          </a:ln>
        </p:spPr>
      </p:cxnSp>
      <p:cxnSp>
        <p:nvCxnSpPr>
          <p:cNvPr id="255" name="Google Shape;255;p6"/>
          <p:cNvCxnSpPr/>
          <p:nvPr/>
        </p:nvCxnSpPr>
        <p:spPr>
          <a:xfrm flipH="1">
            <a:off x="4026329" y="4211653"/>
            <a:ext cx="1219368" cy="660879"/>
          </a:xfrm>
          <a:prstGeom prst="straightConnector1">
            <a:avLst/>
          </a:prstGeom>
          <a:noFill/>
          <a:ln cap="flat" cmpd="sng" w="19050">
            <a:solidFill>
              <a:srgbClr val="575656"/>
            </a:solidFill>
            <a:prstDash val="solid"/>
            <a:miter lim="800000"/>
            <a:headEnd len="lg" w="lg" type="triangle"/>
            <a:tailEnd len="sm" w="sm" type="none"/>
          </a:ln>
        </p:spPr>
      </p:cxnSp>
      <p:sp>
        <p:nvSpPr>
          <p:cNvPr id="256" name="Google Shape;256;p6"/>
          <p:cNvSpPr/>
          <p:nvPr/>
        </p:nvSpPr>
        <p:spPr>
          <a:xfrm>
            <a:off x="3378759" y="4653139"/>
            <a:ext cx="648072" cy="646331"/>
          </a:xfrm>
          <a:prstGeom prst="ellipse">
            <a:avLst/>
          </a:prstGeom>
          <a:solidFill>
            <a:srgbClr val="E30613"/>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solidFill>
                  <a:schemeClr val="lt1"/>
                </a:solidFill>
                <a:latin typeface="Proxima Nova"/>
                <a:ea typeface="Proxima Nova"/>
                <a:cs typeface="Proxima Nova"/>
                <a:sym typeface="Proxima Nova"/>
              </a:rPr>
              <a:t>Physical</a:t>
            </a:r>
            <a:br>
              <a:rPr lang="en-GB" sz="1200">
                <a:solidFill>
                  <a:schemeClr val="lt1"/>
                </a:solidFill>
                <a:latin typeface="Proxima Nova"/>
                <a:ea typeface="Proxima Nova"/>
                <a:cs typeface="Proxima Nova"/>
                <a:sym typeface="Proxima Nova"/>
              </a:rPr>
            </a:br>
            <a:r>
              <a:rPr lang="en-GB" sz="1200">
                <a:solidFill>
                  <a:schemeClr val="lt1"/>
                </a:solidFill>
                <a:latin typeface="Proxima Nova"/>
                <a:ea typeface="Proxima Nova"/>
                <a:cs typeface="Proxima Nova"/>
                <a:sym typeface="Proxima Nova"/>
              </a:rPr>
              <a:t>Mobility</a:t>
            </a:r>
            <a:endParaRPr/>
          </a:p>
        </p:txBody>
      </p:sp>
      <p:cxnSp>
        <p:nvCxnSpPr>
          <p:cNvPr id="257" name="Google Shape;257;p6"/>
          <p:cNvCxnSpPr>
            <a:stCxn id="256" idx="6"/>
            <a:endCxn id="251" idx="2"/>
          </p:cNvCxnSpPr>
          <p:nvPr/>
        </p:nvCxnSpPr>
        <p:spPr>
          <a:xfrm flipH="1" rot="10800000">
            <a:off x="4026831" y="4941205"/>
            <a:ext cx="3149400" cy="35100"/>
          </a:xfrm>
          <a:prstGeom prst="straightConnector1">
            <a:avLst/>
          </a:prstGeom>
          <a:noFill/>
          <a:ln cap="flat" cmpd="sng" w="19050">
            <a:solidFill>
              <a:srgbClr val="575656"/>
            </a:solidFill>
            <a:prstDash val="solid"/>
            <a:miter lim="800000"/>
            <a:headEnd len="lg" w="lg" type="triangle"/>
            <a:tailEnd len="lg" w="lg" type="triangle"/>
          </a:ln>
        </p:spPr>
      </p:cxnSp>
      <p:cxnSp>
        <p:nvCxnSpPr>
          <p:cNvPr id="258" name="Google Shape;258;p6"/>
          <p:cNvCxnSpPr>
            <a:stCxn id="251" idx="1"/>
          </p:cNvCxnSpPr>
          <p:nvPr/>
        </p:nvCxnSpPr>
        <p:spPr>
          <a:xfrm rot="10800000">
            <a:off x="6568350" y="2420969"/>
            <a:ext cx="1103400" cy="1349100"/>
          </a:xfrm>
          <a:prstGeom prst="straightConnector1">
            <a:avLst/>
          </a:prstGeom>
          <a:noFill/>
          <a:ln cap="flat" cmpd="sng" w="19050">
            <a:solidFill>
              <a:srgbClr val="575656"/>
            </a:solidFill>
            <a:prstDash val="solid"/>
            <a:miter lim="800000"/>
            <a:headEnd len="lg" w="lg" type="triangle"/>
            <a:tailEnd len="lg" w="lg" type="triangle"/>
          </a:ln>
        </p:spPr>
      </p:cxnSp>
      <p:cxnSp>
        <p:nvCxnSpPr>
          <p:cNvPr id="259" name="Google Shape;259;p6"/>
          <p:cNvCxnSpPr>
            <a:endCxn id="256" idx="7"/>
          </p:cNvCxnSpPr>
          <p:nvPr/>
        </p:nvCxnSpPr>
        <p:spPr>
          <a:xfrm flipH="1">
            <a:off x="3931923" y="2132992"/>
            <a:ext cx="1083900" cy="2614800"/>
          </a:xfrm>
          <a:prstGeom prst="straightConnector1">
            <a:avLst/>
          </a:prstGeom>
          <a:noFill/>
          <a:ln cap="flat" cmpd="sng" w="19050">
            <a:solidFill>
              <a:srgbClr val="575656"/>
            </a:solidFill>
            <a:prstDash val="solid"/>
            <a:miter lim="800000"/>
            <a:headEnd len="lg" w="lg" type="triangle"/>
            <a:tailEnd len="lg" w="lg" type="triangle"/>
          </a:ln>
        </p:spPr>
      </p:cxnSp>
      <p:sp>
        <p:nvSpPr>
          <p:cNvPr id="260" name="Google Shape;260;p6"/>
          <p:cNvSpPr txBox="1"/>
          <p:nvPr/>
        </p:nvSpPr>
        <p:spPr>
          <a:xfrm>
            <a:off x="5081332" y="36291"/>
            <a:ext cx="1486304" cy="3002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51">
                <a:solidFill>
                  <a:schemeClr val="dk1"/>
                </a:solidFill>
                <a:latin typeface="Proxima Nova"/>
                <a:ea typeface="Proxima Nova"/>
                <a:cs typeface="Proxima Nova"/>
                <a:sym typeface="Proxima Nova"/>
              </a:rPr>
              <a:t>Land Use System</a:t>
            </a:r>
            <a:endParaRPr/>
          </a:p>
        </p:txBody>
      </p:sp>
      <p:sp>
        <p:nvSpPr>
          <p:cNvPr id="261" name="Google Shape;261;p6"/>
          <p:cNvSpPr txBox="1"/>
          <p:nvPr/>
        </p:nvSpPr>
        <p:spPr>
          <a:xfrm>
            <a:off x="3116445" y="3959908"/>
            <a:ext cx="901209" cy="5080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351">
                <a:solidFill>
                  <a:schemeClr val="dk1"/>
                </a:solidFill>
                <a:latin typeface="Proxima Nova"/>
                <a:ea typeface="Proxima Nova"/>
                <a:cs typeface="Proxima Nova"/>
                <a:sym typeface="Proxima Nova"/>
              </a:rPr>
              <a:t>Transport</a:t>
            </a:r>
            <a:br>
              <a:rPr lang="en-GB" sz="1351">
                <a:solidFill>
                  <a:schemeClr val="dk1"/>
                </a:solidFill>
                <a:latin typeface="Proxima Nova"/>
                <a:ea typeface="Proxima Nova"/>
                <a:cs typeface="Proxima Nova"/>
                <a:sym typeface="Proxima Nova"/>
              </a:rPr>
            </a:br>
            <a:r>
              <a:rPr lang="en-GB" sz="1351">
                <a:solidFill>
                  <a:schemeClr val="dk1"/>
                </a:solidFill>
                <a:latin typeface="Proxima Nova"/>
                <a:ea typeface="Proxima Nova"/>
                <a:cs typeface="Proxima Nova"/>
                <a:sym typeface="Proxima Nova"/>
              </a:rPr>
              <a:t>System</a:t>
            </a:r>
            <a:endParaRPr/>
          </a:p>
        </p:txBody>
      </p:sp>
      <p:sp>
        <p:nvSpPr>
          <p:cNvPr id="262" name="Google Shape;262;p6"/>
          <p:cNvSpPr txBox="1"/>
          <p:nvPr/>
        </p:nvSpPr>
        <p:spPr>
          <a:xfrm>
            <a:off x="7600605" y="2670372"/>
            <a:ext cx="1726756" cy="5080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351">
                <a:solidFill>
                  <a:srgbClr val="575656"/>
                </a:solidFill>
                <a:latin typeface="Proxima Nova"/>
                <a:ea typeface="Proxima Nova"/>
                <a:cs typeface="Proxima Nova"/>
                <a:sym typeface="Proxima Nova"/>
              </a:rPr>
              <a:t>Telecommunications</a:t>
            </a:r>
            <a:endParaRPr/>
          </a:p>
          <a:p>
            <a:pPr indent="0" lvl="0" marL="0" marR="0" rtl="0" algn="ctr">
              <a:spcBef>
                <a:spcPts val="0"/>
              </a:spcBef>
              <a:spcAft>
                <a:spcPts val="0"/>
              </a:spcAft>
              <a:buNone/>
            </a:pPr>
            <a:r>
              <a:rPr lang="en-GB" sz="1351">
                <a:solidFill>
                  <a:schemeClr val="dk1"/>
                </a:solidFill>
                <a:latin typeface="Proxima Nova"/>
                <a:ea typeface="Proxima Nova"/>
                <a:cs typeface="Proxima Nova"/>
                <a:sym typeface="Proxima Nova"/>
              </a:rPr>
              <a:t>System</a:t>
            </a:r>
            <a:endParaRPr/>
          </a:p>
        </p:txBody>
      </p:sp>
      <p:sp>
        <p:nvSpPr>
          <p:cNvPr id="263" name="Google Shape;263;p6"/>
          <p:cNvSpPr/>
          <p:nvPr/>
        </p:nvSpPr>
        <p:spPr>
          <a:xfrm>
            <a:off x="7795490" y="475733"/>
            <a:ext cx="2104999" cy="2108897"/>
          </a:xfrm>
          <a:prstGeom prst="sun">
            <a:avLst>
              <a:gd fmla="val 25000" name="adj"/>
            </a:avLst>
          </a:prstGeom>
          <a:solidFill>
            <a:srgbClr val="575656"/>
          </a:solidFill>
          <a:ln cap="flat" cmpd="sng" w="12700">
            <a:solidFill>
              <a:srgbClr val="5756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000">
                <a:solidFill>
                  <a:schemeClr val="lt1"/>
                </a:solidFill>
                <a:latin typeface="Proxima Nova"/>
                <a:ea typeface="Proxima Nova"/>
                <a:cs typeface="Proxima Nova"/>
                <a:sym typeface="Proxima Nova"/>
              </a:rPr>
              <a:t>COVID-19</a:t>
            </a:r>
            <a:endParaRPr/>
          </a:p>
        </p:txBody>
      </p:sp>
      <p:sp>
        <p:nvSpPr>
          <p:cNvPr id="264" name="Google Shape;264;p6"/>
          <p:cNvSpPr/>
          <p:nvPr/>
        </p:nvSpPr>
        <p:spPr>
          <a:xfrm>
            <a:off x="10467760" y="129643"/>
            <a:ext cx="1584176" cy="823044"/>
          </a:xfrm>
          <a:prstGeom prst="roundRect">
            <a:avLst>
              <a:gd fmla="val 16667" name="adj"/>
            </a:avLst>
          </a:prstGeom>
          <a:solidFill>
            <a:srgbClr val="575656"/>
          </a:solidFill>
          <a:ln cap="flat" cmpd="sng" w="12700">
            <a:solidFill>
              <a:srgbClr val="575656"/>
            </a:solidFill>
            <a:prstDash val="solid"/>
            <a:miter lim="800000"/>
            <a:headEnd len="sm" w="sm" type="none"/>
            <a:tailEnd len="sm" w="sm" type="none"/>
          </a:ln>
        </p:spPr>
        <p:txBody>
          <a:bodyPr anchorCtr="0" anchor="ctr" bIns="0" lIns="48000" spcFirstLastPara="1" rIns="48000" wrap="square" tIns="0">
            <a:noAutofit/>
          </a:bodyPr>
          <a:lstStyle/>
          <a:p>
            <a:pPr indent="0" lvl="0" marL="0" marR="0" rtl="0" algn="ctr">
              <a:spcBef>
                <a:spcPts val="0"/>
              </a:spcBef>
              <a:spcAft>
                <a:spcPts val="0"/>
              </a:spcAft>
              <a:buNone/>
            </a:pPr>
            <a:r>
              <a:rPr lang="en-GB" sz="2400">
                <a:solidFill>
                  <a:schemeClr val="lt1"/>
                </a:solidFill>
                <a:latin typeface="Proxima Nova"/>
                <a:ea typeface="Proxima Nova"/>
                <a:cs typeface="Proxima Nova"/>
                <a:sym typeface="Proxima Nova"/>
              </a:rPr>
              <a:t>Pandemic</a:t>
            </a:r>
            <a:endParaRPr/>
          </a:p>
        </p:txBody>
      </p:sp>
      <p:sp>
        <p:nvSpPr>
          <p:cNvPr id="265" name="Google Shape;265;p6"/>
          <p:cNvSpPr txBox="1"/>
          <p:nvPr/>
        </p:nvSpPr>
        <p:spPr>
          <a:xfrm>
            <a:off x="342022" y="259351"/>
            <a:ext cx="2763898"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575656"/>
                </a:solidFill>
                <a:latin typeface="Proxima Nova"/>
                <a:ea typeface="Proxima Nova"/>
                <a:cs typeface="Proxima Nova"/>
                <a:sym typeface="Proxima Nova"/>
              </a:rPr>
              <a:t>adaptable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7"/>
          <p:cNvSpPr/>
          <p:nvPr/>
        </p:nvSpPr>
        <p:spPr>
          <a:xfrm>
            <a:off x="5081330" y="466392"/>
            <a:ext cx="1813317" cy="1728192"/>
          </a:xfrm>
          <a:prstGeom prst="ellipse">
            <a:avLst/>
          </a:prstGeom>
          <a:solidFill>
            <a:srgbClr val="E30613"/>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2000">
                <a:solidFill>
                  <a:schemeClr val="lt1"/>
                </a:solidFill>
                <a:latin typeface="Proxima Nova"/>
                <a:ea typeface="Proxima Nova"/>
                <a:cs typeface="Proxima Nova"/>
                <a:sym typeface="Proxima Nova"/>
              </a:rPr>
              <a:t>Spatial</a:t>
            </a:r>
            <a:br>
              <a:rPr lang="en-GB" sz="2000">
                <a:solidFill>
                  <a:schemeClr val="lt1"/>
                </a:solidFill>
                <a:latin typeface="Proxima Nova"/>
                <a:ea typeface="Proxima Nova"/>
                <a:cs typeface="Proxima Nova"/>
                <a:sym typeface="Proxima Nova"/>
              </a:rPr>
            </a:br>
            <a:r>
              <a:rPr lang="en-GB" sz="2000">
                <a:solidFill>
                  <a:schemeClr val="lt1"/>
                </a:solidFill>
                <a:latin typeface="Proxima Nova"/>
                <a:ea typeface="Proxima Nova"/>
                <a:cs typeface="Proxima Nova"/>
                <a:sym typeface="Proxima Nova"/>
              </a:rPr>
              <a:t>Proximity</a:t>
            </a:r>
            <a:endParaRPr/>
          </a:p>
        </p:txBody>
      </p:sp>
      <p:sp>
        <p:nvSpPr>
          <p:cNvPr id="272" name="Google Shape;272;p7"/>
          <p:cNvSpPr/>
          <p:nvPr/>
        </p:nvSpPr>
        <p:spPr>
          <a:xfrm>
            <a:off x="7713547" y="3933057"/>
            <a:ext cx="1988604" cy="1955983"/>
          </a:xfrm>
          <a:prstGeom prst="ellipse">
            <a:avLst/>
          </a:prstGeom>
          <a:solidFill>
            <a:srgbClr val="E30613"/>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2000">
                <a:solidFill>
                  <a:schemeClr val="lt1"/>
                </a:solidFill>
                <a:latin typeface="Proxima Nova"/>
                <a:ea typeface="Proxima Nova"/>
                <a:cs typeface="Proxima Nova"/>
                <a:sym typeface="Proxima Nova"/>
              </a:rPr>
              <a:t>Digital</a:t>
            </a:r>
            <a:br>
              <a:rPr lang="en-GB" sz="2000">
                <a:solidFill>
                  <a:schemeClr val="lt1"/>
                </a:solidFill>
                <a:latin typeface="Proxima Nova"/>
                <a:ea typeface="Proxima Nova"/>
                <a:cs typeface="Proxima Nova"/>
                <a:sym typeface="Proxima Nova"/>
              </a:rPr>
            </a:br>
            <a:r>
              <a:rPr lang="en-GB" sz="2000">
                <a:solidFill>
                  <a:schemeClr val="lt1"/>
                </a:solidFill>
                <a:latin typeface="Proxima Nova"/>
                <a:ea typeface="Proxima Nova"/>
                <a:cs typeface="Proxima Nova"/>
                <a:sym typeface="Proxima Nova"/>
              </a:rPr>
              <a:t>Connectivity</a:t>
            </a:r>
            <a:endParaRPr/>
          </a:p>
        </p:txBody>
      </p:sp>
      <p:sp>
        <p:nvSpPr>
          <p:cNvPr id="273" name="Google Shape;273;p7"/>
          <p:cNvSpPr/>
          <p:nvPr/>
        </p:nvSpPr>
        <p:spPr>
          <a:xfrm>
            <a:off x="5195900" y="2993536"/>
            <a:ext cx="1584176" cy="1584176"/>
          </a:xfrm>
          <a:prstGeom prst="ellipse">
            <a:avLst/>
          </a:prstGeom>
          <a:solidFill>
            <a:srgbClr val="575656"/>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2000">
                <a:solidFill>
                  <a:schemeClr val="lt1"/>
                </a:solidFill>
                <a:latin typeface="Proxima Nova"/>
                <a:ea typeface="Proxima Nova"/>
                <a:cs typeface="Proxima Nova"/>
                <a:sym typeface="Proxima Nova"/>
              </a:rPr>
              <a:t>Accessibility</a:t>
            </a:r>
            <a:endParaRPr/>
          </a:p>
        </p:txBody>
      </p:sp>
      <p:cxnSp>
        <p:nvCxnSpPr>
          <p:cNvPr id="274" name="Google Shape;274;p7"/>
          <p:cNvCxnSpPr>
            <a:stCxn id="271" idx="4"/>
            <a:endCxn id="273" idx="0"/>
          </p:cNvCxnSpPr>
          <p:nvPr/>
        </p:nvCxnSpPr>
        <p:spPr>
          <a:xfrm>
            <a:off x="5987989" y="2194584"/>
            <a:ext cx="0" cy="798900"/>
          </a:xfrm>
          <a:prstGeom prst="straightConnector1">
            <a:avLst/>
          </a:prstGeom>
          <a:noFill/>
          <a:ln cap="flat" cmpd="sng" w="19050">
            <a:solidFill>
              <a:srgbClr val="575656"/>
            </a:solidFill>
            <a:prstDash val="solid"/>
            <a:miter lim="800000"/>
            <a:headEnd len="sm" w="sm" type="none"/>
            <a:tailEnd len="lg" w="lg" type="triangle"/>
          </a:ln>
        </p:spPr>
      </p:cxnSp>
      <p:cxnSp>
        <p:nvCxnSpPr>
          <p:cNvPr id="275" name="Google Shape;275;p7"/>
          <p:cNvCxnSpPr/>
          <p:nvPr/>
        </p:nvCxnSpPr>
        <p:spPr>
          <a:xfrm>
            <a:off x="6672066" y="4144010"/>
            <a:ext cx="1088689" cy="433703"/>
          </a:xfrm>
          <a:prstGeom prst="straightConnector1">
            <a:avLst/>
          </a:prstGeom>
          <a:noFill/>
          <a:ln cap="flat" cmpd="sng" w="19050">
            <a:solidFill>
              <a:srgbClr val="575656"/>
            </a:solidFill>
            <a:prstDash val="solid"/>
            <a:miter lim="800000"/>
            <a:headEnd len="lg" w="lg" type="triangle"/>
            <a:tailEnd len="sm" w="sm" type="none"/>
          </a:ln>
        </p:spPr>
      </p:cxnSp>
      <p:cxnSp>
        <p:nvCxnSpPr>
          <p:cNvPr id="276" name="Google Shape;276;p7"/>
          <p:cNvCxnSpPr/>
          <p:nvPr/>
        </p:nvCxnSpPr>
        <p:spPr>
          <a:xfrm flipH="1">
            <a:off x="4247213" y="4144010"/>
            <a:ext cx="1056699" cy="525895"/>
          </a:xfrm>
          <a:prstGeom prst="straightConnector1">
            <a:avLst/>
          </a:prstGeom>
          <a:noFill/>
          <a:ln cap="flat" cmpd="sng" w="19050">
            <a:solidFill>
              <a:srgbClr val="575656"/>
            </a:solidFill>
            <a:prstDash val="solid"/>
            <a:miter lim="800000"/>
            <a:headEnd len="lg" w="lg" type="triangle"/>
            <a:tailEnd len="sm" w="sm" type="none"/>
          </a:ln>
        </p:spPr>
      </p:cxnSp>
      <p:sp>
        <p:nvSpPr>
          <p:cNvPr id="277" name="Google Shape;277;p7"/>
          <p:cNvSpPr/>
          <p:nvPr/>
        </p:nvSpPr>
        <p:spPr>
          <a:xfrm>
            <a:off x="3168047" y="4369312"/>
            <a:ext cx="1152128" cy="1147920"/>
          </a:xfrm>
          <a:prstGeom prst="ellipse">
            <a:avLst/>
          </a:prstGeom>
          <a:solidFill>
            <a:srgbClr val="E30613"/>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2000">
                <a:solidFill>
                  <a:schemeClr val="lt1"/>
                </a:solidFill>
                <a:latin typeface="Proxima Nova"/>
                <a:ea typeface="Proxima Nova"/>
                <a:cs typeface="Proxima Nova"/>
                <a:sym typeface="Proxima Nova"/>
              </a:rPr>
              <a:t>Physical</a:t>
            </a:r>
            <a:br>
              <a:rPr lang="en-GB" sz="2000">
                <a:solidFill>
                  <a:schemeClr val="lt1"/>
                </a:solidFill>
                <a:latin typeface="Proxima Nova"/>
                <a:ea typeface="Proxima Nova"/>
                <a:cs typeface="Proxima Nova"/>
                <a:sym typeface="Proxima Nova"/>
              </a:rPr>
            </a:br>
            <a:r>
              <a:rPr lang="en-GB" sz="2000">
                <a:solidFill>
                  <a:schemeClr val="lt1"/>
                </a:solidFill>
                <a:latin typeface="Proxima Nova"/>
                <a:ea typeface="Proxima Nova"/>
                <a:cs typeface="Proxima Nova"/>
                <a:sym typeface="Proxima Nova"/>
              </a:rPr>
              <a:t>Mobility</a:t>
            </a:r>
            <a:endParaRPr/>
          </a:p>
        </p:txBody>
      </p:sp>
      <p:cxnSp>
        <p:nvCxnSpPr>
          <p:cNvPr id="278" name="Google Shape;278;p7"/>
          <p:cNvCxnSpPr>
            <a:stCxn id="277" idx="6"/>
            <a:endCxn id="272" idx="2"/>
          </p:cNvCxnSpPr>
          <p:nvPr/>
        </p:nvCxnSpPr>
        <p:spPr>
          <a:xfrm flipH="1" rot="10800000">
            <a:off x="4320175" y="4911172"/>
            <a:ext cx="3393300" cy="32100"/>
          </a:xfrm>
          <a:prstGeom prst="straightConnector1">
            <a:avLst/>
          </a:prstGeom>
          <a:noFill/>
          <a:ln cap="flat" cmpd="sng" w="19050">
            <a:solidFill>
              <a:srgbClr val="575656"/>
            </a:solidFill>
            <a:prstDash val="solid"/>
            <a:miter lim="800000"/>
            <a:headEnd len="lg" w="lg" type="triangle"/>
            <a:tailEnd len="lg" w="lg" type="triangle"/>
          </a:ln>
        </p:spPr>
      </p:cxnSp>
      <p:cxnSp>
        <p:nvCxnSpPr>
          <p:cNvPr id="279" name="Google Shape;279;p7"/>
          <p:cNvCxnSpPr>
            <a:stCxn id="272" idx="1"/>
          </p:cNvCxnSpPr>
          <p:nvPr/>
        </p:nvCxnSpPr>
        <p:spPr>
          <a:xfrm rot="10800000">
            <a:off x="6454371" y="2087404"/>
            <a:ext cx="1550400" cy="2132100"/>
          </a:xfrm>
          <a:prstGeom prst="straightConnector1">
            <a:avLst/>
          </a:prstGeom>
          <a:noFill/>
          <a:ln cap="flat" cmpd="sng" w="19050">
            <a:solidFill>
              <a:srgbClr val="575656"/>
            </a:solidFill>
            <a:prstDash val="solid"/>
            <a:miter lim="800000"/>
            <a:headEnd len="lg" w="lg" type="triangle"/>
            <a:tailEnd len="lg" w="lg" type="triangle"/>
          </a:ln>
        </p:spPr>
      </p:cxnSp>
      <p:cxnSp>
        <p:nvCxnSpPr>
          <p:cNvPr id="280" name="Google Shape;280;p7"/>
          <p:cNvCxnSpPr>
            <a:endCxn id="277" idx="7"/>
          </p:cNvCxnSpPr>
          <p:nvPr/>
        </p:nvCxnSpPr>
        <p:spPr>
          <a:xfrm flipH="1">
            <a:off x="4151450" y="2060921"/>
            <a:ext cx="1368600" cy="2476500"/>
          </a:xfrm>
          <a:prstGeom prst="straightConnector1">
            <a:avLst/>
          </a:prstGeom>
          <a:noFill/>
          <a:ln cap="flat" cmpd="sng" w="19050">
            <a:solidFill>
              <a:srgbClr val="575656"/>
            </a:solidFill>
            <a:prstDash val="solid"/>
            <a:miter lim="800000"/>
            <a:headEnd len="lg" w="lg" type="triangle"/>
            <a:tailEnd len="lg" w="lg" type="triangle"/>
          </a:ln>
        </p:spPr>
      </p:cxnSp>
      <p:sp>
        <p:nvSpPr>
          <p:cNvPr id="281" name="Google Shape;281;p7"/>
          <p:cNvSpPr txBox="1"/>
          <p:nvPr/>
        </p:nvSpPr>
        <p:spPr>
          <a:xfrm>
            <a:off x="5110204" y="132701"/>
            <a:ext cx="1486304" cy="3002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51">
                <a:solidFill>
                  <a:srgbClr val="575656"/>
                </a:solidFill>
                <a:latin typeface="Proxima Nova"/>
                <a:ea typeface="Proxima Nova"/>
                <a:cs typeface="Proxima Nova"/>
                <a:sym typeface="Proxima Nova"/>
              </a:rPr>
              <a:t>Land Use System</a:t>
            </a:r>
            <a:endParaRPr/>
          </a:p>
        </p:txBody>
      </p:sp>
      <p:sp>
        <p:nvSpPr>
          <p:cNvPr id="282" name="Google Shape;282;p7"/>
          <p:cNvSpPr txBox="1"/>
          <p:nvPr/>
        </p:nvSpPr>
        <p:spPr>
          <a:xfrm>
            <a:off x="3293507" y="3810917"/>
            <a:ext cx="901209" cy="5080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351">
                <a:solidFill>
                  <a:srgbClr val="575656"/>
                </a:solidFill>
                <a:latin typeface="Proxima Nova"/>
                <a:ea typeface="Proxima Nova"/>
                <a:cs typeface="Proxima Nova"/>
                <a:sym typeface="Proxima Nova"/>
              </a:rPr>
              <a:t>Transport</a:t>
            </a:r>
            <a:br>
              <a:rPr lang="en-GB" sz="1351">
                <a:solidFill>
                  <a:srgbClr val="575656"/>
                </a:solidFill>
                <a:latin typeface="Proxima Nova"/>
                <a:ea typeface="Proxima Nova"/>
                <a:cs typeface="Proxima Nova"/>
                <a:sym typeface="Proxima Nova"/>
              </a:rPr>
            </a:br>
            <a:r>
              <a:rPr lang="en-GB" sz="1351">
                <a:solidFill>
                  <a:srgbClr val="575656"/>
                </a:solidFill>
                <a:latin typeface="Proxima Nova"/>
                <a:ea typeface="Proxima Nova"/>
                <a:cs typeface="Proxima Nova"/>
                <a:sym typeface="Proxima Nova"/>
              </a:rPr>
              <a:t>System</a:t>
            </a:r>
            <a:endParaRPr/>
          </a:p>
        </p:txBody>
      </p:sp>
      <p:sp>
        <p:nvSpPr>
          <p:cNvPr id="283" name="Google Shape;283;p7"/>
          <p:cNvSpPr txBox="1"/>
          <p:nvPr/>
        </p:nvSpPr>
        <p:spPr>
          <a:xfrm>
            <a:off x="7962117" y="3313727"/>
            <a:ext cx="1726756" cy="5080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351">
                <a:solidFill>
                  <a:srgbClr val="575656"/>
                </a:solidFill>
                <a:latin typeface="Proxima Nova"/>
                <a:ea typeface="Proxima Nova"/>
                <a:cs typeface="Proxima Nova"/>
                <a:sym typeface="Proxima Nova"/>
              </a:rPr>
              <a:t>Telecommunications</a:t>
            </a:r>
            <a:endParaRPr/>
          </a:p>
          <a:p>
            <a:pPr indent="0" lvl="0" marL="0" marR="0" rtl="0" algn="ctr">
              <a:spcBef>
                <a:spcPts val="0"/>
              </a:spcBef>
              <a:spcAft>
                <a:spcPts val="0"/>
              </a:spcAft>
              <a:buNone/>
            </a:pPr>
            <a:r>
              <a:rPr lang="en-GB" sz="1351">
                <a:solidFill>
                  <a:srgbClr val="575656"/>
                </a:solidFill>
                <a:latin typeface="Proxima Nova"/>
                <a:ea typeface="Proxima Nova"/>
                <a:cs typeface="Proxima Nova"/>
                <a:sym typeface="Proxima Nova"/>
              </a:rPr>
              <a:t>System</a:t>
            </a:r>
            <a:endParaRPr/>
          </a:p>
        </p:txBody>
      </p:sp>
      <p:sp>
        <p:nvSpPr>
          <p:cNvPr id="284" name="Google Shape;284;p7"/>
          <p:cNvSpPr/>
          <p:nvPr/>
        </p:nvSpPr>
        <p:spPr>
          <a:xfrm>
            <a:off x="7795489" y="2492897"/>
            <a:ext cx="100713" cy="91731"/>
          </a:xfrm>
          <a:prstGeom prst="sun">
            <a:avLst>
              <a:gd fmla="val 25000" name="adj"/>
            </a:avLst>
          </a:prstGeom>
          <a:solidFill>
            <a:srgbClr val="575656"/>
          </a:solidFill>
          <a:ln cap="flat" cmpd="sng" w="12700">
            <a:solidFill>
              <a:srgbClr val="5756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Proxima Nova"/>
                <a:ea typeface="Proxima Nova"/>
                <a:cs typeface="Proxima Nova"/>
                <a:sym typeface="Proxima Nova"/>
              </a:rPr>
              <a:t>COVID-19</a:t>
            </a:r>
            <a:endParaRPr/>
          </a:p>
        </p:txBody>
      </p:sp>
      <p:sp>
        <p:nvSpPr>
          <p:cNvPr id="285" name="Google Shape;285;p7"/>
          <p:cNvSpPr txBox="1"/>
          <p:nvPr/>
        </p:nvSpPr>
        <p:spPr>
          <a:xfrm>
            <a:off x="3176923" y="6008758"/>
            <a:ext cx="6109365" cy="9130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5333">
                <a:solidFill>
                  <a:srgbClr val="575656"/>
                </a:solidFill>
                <a:latin typeface="Proxima Nova"/>
                <a:ea typeface="Proxima Nova"/>
                <a:cs typeface="Proxima Nova"/>
                <a:sym typeface="Proxima Nova"/>
              </a:rPr>
              <a:t>? ? ? ? ? ? ? ? ? ? ? ? </a:t>
            </a:r>
            <a:endParaRPr/>
          </a:p>
        </p:txBody>
      </p:sp>
      <p:sp>
        <p:nvSpPr>
          <p:cNvPr id="286" name="Google Shape;286;p7"/>
          <p:cNvSpPr/>
          <p:nvPr/>
        </p:nvSpPr>
        <p:spPr>
          <a:xfrm>
            <a:off x="10467760" y="129643"/>
            <a:ext cx="1584176" cy="823044"/>
          </a:xfrm>
          <a:prstGeom prst="roundRect">
            <a:avLst>
              <a:gd fmla="val 16667" name="adj"/>
            </a:avLst>
          </a:prstGeom>
          <a:solidFill>
            <a:srgbClr val="57565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667">
                <a:solidFill>
                  <a:schemeClr val="lt1"/>
                </a:solidFill>
                <a:latin typeface="Proxima Nova"/>
                <a:ea typeface="Proxima Nova"/>
                <a:cs typeface="Proxima Nova"/>
                <a:sym typeface="Proxima Nova"/>
              </a:rPr>
              <a:t>Future</a:t>
            </a:r>
            <a:endParaRPr/>
          </a:p>
        </p:txBody>
      </p:sp>
      <p:sp>
        <p:nvSpPr>
          <p:cNvPr id="287" name="Google Shape;287;p7"/>
          <p:cNvSpPr txBox="1"/>
          <p:nvPr/>
        </p:nvSpPr>
        <p:spPr>
          <a:xfrm>
            <a:off x="342022" y="259351"/>
            <a:ext cx="2222083"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575656"/>
                </a:solidFill>
                <a:latin typeface="Proxima Nova"/>
                <a:ea typeface="Proxima Nova"/>
                <a:cs typeface="Proxima Nova"/>
                <a:sym typeface="Proxima Nova"/>
              </a:rPr>
              <a:t>resilient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2023-08-25T12:33:13Z</dcterms:created>
  <dc:creator>Daniela Paddeu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0x0101004D193D8AAFA8B942AE8CD978AFAEBC5F</vt:lpwstr>
  </property>
  <property fmtid="{D5CDD505-2E9C-101B-9397-08002B2CF9AE}" pid="3" name="MediaServiceImageTags">
    <vt:lpwstr/>
  </property>
</Properties>
</file>