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9144000" cx="16256000"/>
  <p:notesSz cx="16256000" cy="9144000"/>
  <p:embeddedFontLst>
    <p:embeddedFont>
      <p:font typeface="Lato"/>
      <p:regular r:id="rId22"/>
      <p:bold r:id="rId23"/>
      <p:italic r:id="rId24"/>
      <p:boldItalic r:id="rId25"/>
    </p:embeddedFont>
    <p:embeddedFont>
      <p:font typeface="Lato Black"/>
      <p:bold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 uri="GoogleSlidesCustomDataVersion2">
      <go:slidesCustomData xmlns:go="http://customooxmlschemas.google.com/" r:id="rId28" roundtripDataSignature="AMtx7mjIRs5nCktRt8r76uroiVLVekd3q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Lato-regular.fntdata"/><Relationship Id="rId21" Type="http://schemas.openxmlformats.org/officeDocument/2006/relationships/slide" Target="slides/slide16.xml"/><Relationship Id="rId24" Type="http://schemas.openxmlformats.org/officeDocument/2006/relationships/font" Target="fonts/Lato-italic.fntdata"/><Relationship Id="rId23" Type="http://schemas.openxmlformats.org/officeDocument/2006/relationships/font" Target="fonts/La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Black-bold.fntdata"/><Relationship Id="rId25" Type="http://schemas.openxmlformats.org/officeDocument/2006/relationships/font" Target="fonts/Lato-boldItalic.fntdata"/><Relationship Id="rId28" Type="http://customschemas.google.com/relationships/presentationmetadata" Target="metadata"/><Relationship Id="rId27" Type="http://schemas.openxmlformats.org/officeDocument/2006/relationships/font" Target="fonts/LatoBlack-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7043738" cy="45878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 name="Google Shape;4;n"/>
          <p:cNvSpPr txBox="1"/>
          <p:nvPr>
            <p:ph idx="10" type="dt"/>
          </p:nvPr>
        </p:nvSpPr>
        <p:spPr>
          <a:xfrm>
            <a:off x="9207500" y="0"/>
            <a:ext cx="7045325" cy="458788"/>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 name="Google Shape;5;n"/>
          <p:cNvSpPr/>
          <p:nvPr>
            <p:ph idx="3"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7043738" cy="458787"/>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n"/>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sz="1200"/>
              <a:t>‹#›</a:t>
            </a:fld>
            <a:endParaRPr sz="1200"/>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itum.sharepoint.com/:p:/r/sites/EITUMCommunicationsLibrary/_layouts/15/Doc.aspx?sourcedoc=%7B72ECE025-C02E-463A-9E78-6725430F7196%7D&amp;file=Innovation%20Projects%202020-2024.pptx&amp;action=edit&amp;mobileredirect=true"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g2cb48d30c47_0_0:notes"/>
          <p:cNvSpPr/>
          <p:nvPr>
            <p:ph idx="2" type="sldImg"/>
          </p:nvPr>
        </p:nvSpPr>
        <p:spPr>
          <a:xfrm>
            <a:off x="903822" y="685800"/>
            <a:ext cx="14449800" cy="3429000"/>
          </a:xfrm>
          <a:custGeom>
            <a:rect b="b" l="l" r="r" t="t"/>
            <a:pathLst>
              <a:path extrusionOk="0" h="120000" w="120000">
                <a:moveTo>
                  <a:pt x="0" y="0"/>
                </a:moveTo>
                <a:lnTo>
                  <a:pt x="120000" y="0"/>
                </a:lnTo>
                <a:lnTo>
                  <a:pt x="120000" y="120000"/>
                </a:lnTo>
                <a:lnTo>
                  <a:pt x="0" y="120000"/>
                </a:lnTo>
                <a:close/>
              </a:path>
            </a:pathLst>
          </a:custGeom>
        </p:spPr>
      </p:sp>
      <p:sp>
        <p:nvSpPr>
          <p:cNvPr id="51" name="Google Shape;51;g2cb48d30c47_0_0:notes"/>
          <p:cNvSpPr txBox="1"/>
          <p:nvPr>
            <p:ph idx="1" type="body"/>
          </p:nvPr>
        </p:nvSpPr>
        <p:spPr>
          <a:xfrm>
            <a:off x="1625600" y="4343400"/>
            <a:ext cx="130047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8: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8:notes"/>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Clr>
                <a:srgbClr val="000000"/>
              </a:buClr>
              <a:buSzPts val="1100"/>
              <a:buFont typeface="Noto Sans Symbols"/>
              <a:buNone/>
            </a:pPr>
            <a:r>
              <a:rPr b="1" lang="en-GB" sz="1100">
                <a:solidFill>
                  <a:srgbClr val="000000"/>
                </a:solidFill>
                <a:latin typeface="Calibri"/>
                <a:ea typeface="Calibri"/>
                <a:cs typeface="Calibri"/>
                <a:sym typeface="Calibri"/>
              </a:rPr>
              <a:t>Match and connect: </a:t>
            </a:r>
            <a:endParaRPr/>
          </a:p>
          <a:p>
            <a:pPr indent="-171450" lvl="0" marL="171450" rtl="0" algn="l">
              <a:lnSpc>
                <a:spcPct val="107000"/>
              </a:lnSpc>
              <a:spcBef>
                <a:spcPts val="800"/>
              </a:spcBef>
              <a:spcAft>
                <a:spcPts val="0"/>
              </a:spcAft>
              <a:buClr>
                <a:srgbClr val="000000"/>
              </a:buClr>
              <a:buSzPts val="1100"/>
              <a:buFont typeface="Arial"/>
              <a:buChar char="•"/>
            </a:pPr>
            <a:r>
              <a:rPr b="0" lang="en-GB" sz="1100">
                <a:solidFill>
                  <a:srgbClr val="000000"/>
                </a:solidFill>
                <a:latin typeface="Calibri"/>
                <a:ea typeface="Calibri"/>
                <a:cs typeface="Calibri"/>
                <a:sym typeface="Calibri"/>
              </a:rPr>
              <a:t>O</a:t>
            </a:r>
            <a:r>
              <a:rPr lang="en-GB" sz="1100">
                <a:solidFill>
                  <a:srgbClr val="000000"/>
                </a:solidFill>
                <a:latin typeface="Calibri"/>
                <a:ea typeface="Calibri"/>
                <a:cs typeface="Calibri"/>
                <a:sym typeface="Calibri"/>
              </a:rPr>
              <a:t>ur flagship event, Tomorrow.Mobility World Congress, brought together 25,000+ visitors in 2023</a:t>
            </a:r>
            <a:endParaRPr sz="1000">
              <a:solidFill>
                <a:srgbClr val="000000"/>
              </a:solidFill>
              <a:latin typeface="Calibri"/>
              <a:ea typeface="Calibri"/>
              <a:cs typeface="Calibri"/>
              <a:sym typeface="Calibri"/>
            </a:endParaRPr>
          </a:p>
          <a:p>
            <a:pPr indent="-171450" lvl="0" marL="171450" rtl="0" algn="l">
              <a:lnSpc>
                <a:spcPct val="107000"/>
              </a:lnSpc>
              <a:spcBef>
                <a:spcPts val="800"/>
              </a:spcBef>
              <a:spcAft>
                <a:spcPts val="0"/>
              </a:spcAft>
              <a:buClr>
                <a:srgbClr val="000000"/>
              </a:buClr>
              <a:buSzPts val="1100"/>
              <a:buFont typeface="Arial"/>
              <a:buChar char="•"/>
            </a:pPr>
            <a:r>
              <a:rPr lang="en-GB" sz="1100">
                <a:solidFill>
                  <a:srgbClr val="000000"/>
                </a:solidFill>
                <a:latin typeface="Calibri"/>
                <a:ea typeface="Calibri"/>
                <a:cs typeface="Calibri"/>
                <a:sym typeface="Calibri"/>
              </a:rPr>
              <a:t>Meanwhile, our Mobility Innovation Marketplace showcases more than 400 market-ready solutions for cities to implement </a:t>
            </a:r>
            <a:r>
              <a:rPr lang="en-GB" sz="1000">
                <a:solidFill>
                  <a:srgbClr val="000000"/>
                </a:solidFill>
                <a:latin typeface="Calibri"/>
                <a:ea typeface="Calibri"/>
                <a:cs typeface="Calibri"/>
                <a:sym typeface="Calibri"/>
              </a:rPr>
              <a:t> </a:t>
            </a:r>
            <a:endParaRPr/>
          </a:p>
          <a:p>
            <a:pPr indent="0" lvl="0" marL="0" rtl="0" algn="l">
              <a:lnSpc>
                <a:spcPct val="107000"/>
              </a:lnSpc>
              <a:spcBef>
                <a:spcPts val="800"/>
              </a:spcBef>
              <a:spcAft>
                <a:spcPts val="0"/>
              </a:spcAft>
              <a:buClr>
                <a:schemeClr val="dk1"/>
              </a:buClr>
              <a:buSzPts val="1100"/>
              <a:buFont typeface="Noto Sans Symbols"/>
              <a:buNone/>
            </a:pPr>
            <a:r>
              <a:t/>
            </a:r>
            <a:endParaRPr b="1" sz="1100">
              <a:solidFill>
                <a:srgbClr val="000000"/>
              </a:solidFill>
              <a:latin typeface="Calibri"/>
              <a:ea typeface="Calibri"/>
              <a:cs typeface="Calibri"/>
              <a:sym typeface="Calibri"/>
            </a:endParaRPr>
          </a:p>
          <a:p>
            <a:pPr indent="0" lvl="0" marL="0" rtl="0" algn="l">
              <a:lnSpc>
                <a:spcPct val="107000"/>
              </a:lnSpc>
              <a:spcBef>
                <a:spcPts val="800"/>
              </a:spcBef>
              <a:spcAft>
                <a:spcPts val="0"/>
              </a:spcAft>
              <a:buClr>
                <a:srgbClr val="000000"/>
              </a:buClr>
              <a:buSzPts val="1100"/>
              <a:buFont typeface="Noto Sans Symbols"/>
              <a:buNone/>
            </a:pPr>
            <a:r>
              <a:rPr b="1" lang="en-GB" sz="1100">
                <a:solidFill>
                  <a:srgbClr val="000000"/>
                </a:solidFill>
                <a:latin typeface="Calibri"/>
                <a:ea typeface="Calibri"/>
                <a:cs typeface="Calibri"/>
                <a:sym typeface="Calibri"/>
              </a:rPr>
              <a:t>Talent to business:</a:t>
            </a:r>
            <a:r>
              <a:rPr lang="en-GB" sz="1100">
                <a:solidFill>
                  <a:srgbClr val="000000"/>
                </a:solidFill>
                <a:latin typeface="Calibri"/>
                <a:ea typeface="Calibri"/>
                <a:cs typeface="Calibri"/>
                <a:sym typeface="Calibri"/>
              </a:rPr>
              <a:t> </a:t>
            </a:r>
            <a:endParaRPr/>
          </a:p>
          <a:p>
            <a:pPr indent="-171450" lvl="0" marL="171450" rtl="0" algn="l">
              <a:lnSpc>
                <a:spcPct val="107000"/>
              </a:lnSpc>
              <a:spcBef>
                <a:spcPts val="800"/>
              </a:spcBef>
              <a:spcAft>
                <a:spcPts val="0"/>
              </a:spcAft>
              <a:buClr>
                <a:srgbClr val="000000"/>
              </a:buClr>
              <a:buSzPts val="1100"/>
              <a:buFont typeface="Arial"/>
              <a:buChar char="•"/>
            </a:pPr>
            <a:r>
              <a:rPr lang="en-GB" sz="1100">
                <a:solidFill>
                  <a:srgbClr val="000000"/>
                </a:solidFill>
                <a:latin typeface="Calibri"/>
                <a:ea typeface="Calibri"/>
                <a:cs typeface="Calibri"/>
                <a:sym typeface="Calibri"/>
              </a:rPr>
              <a:t>More than 15,000 participants to online and applied learning courses were trained in 2023  </a:t>
            </a:r>
            <a:endParaRPr/>
          </a:p>
          <a:p>
            <a:pPr indent="-171450" lvl="0" marL="171450" rtl="0" algn="l">
              <a:lnSpc>
                <a:spcPct val="107000"/>
              </a:lnSpc>
              <a:spcBef>
                <a:spcPts val="800"/>
              </a:spcBef>
              <a:spcAft>
                <a:spcPts val="0"/>
              </a:spcAft>
              <a:buClr>
                <a:srgbClr val="000000"/>
              </a:buClr>
              <a:buSzPts val="1100"/>
              <a:buFont typeface="Arial"/>
              <a:buChar char="•"/>
            </a:pPr>
            <a:r>
              <a:rPr lang="en-GB" sz="1100">
                <a:solidFill>
                  <a:srgbClr val="000000"/>
                </a:solidFill>
                <a:latin typeface="Calibri"/>
                <a:ea typeface="Calibri"/>
                <a:cs typeface="Calibri"/>
                <a:sym typeface="Calibri"/>
              </a:rPr>
              <a:t>The popular WebTV channel on YouTube – Urban Mobility Explained (UMX) - has garnered 3.7+ million views since it launched</a:t>
            </a:r>
            <a:r>
              <a:rPr lang="en-GB" sz="1000">
                <a:solidFill>
                  <a:srgbClr val="000000"/>
                </a:solidFill>
                <a:latin typeface="Calibri"/>
                <a:ea typeface="Calibri"/>
                <a:cs typeface="Calibri"/>
                <a:sym typeface="Calibri"/>
              </a:rPr>
              <a:t> </a:t>
            </a:r>
            <a:endParaRPr/>
          </a:p>
          <a:p>
            <a:pPr indent="-107950" lvl="0" marL="171450" rtl="0" algn="l">
              <a:lnSpc>
                <a:spcPct val="107000"/>
              </a:lnSpc>
              <a:spcBef>
                <a:spcPts val="800"/>
              </a:spcBef>
              <a:spcAft>
                <a:spcPts val="0"/>
              </a:spcAft>
              <a:buClr>
                <a:schemeClr val="dk1"/>
              </a:buClr>
              <a:buSzPts val="1000"/>
              <a:buFont typeface="Arial"/>
              <a:buNone/>
            </a:pPr>
            <a:r>
              <a:t/>
            </a:r>
            <a:endParaRPr b="1" sz="1000">
              <a:solidFill>
                <a:srgbClr val="000000"/>
              </a:solidFill>
              <a:latin typeface="Calibri"/>
              <a:ea typeface="Calibri"/>
              <a:cs typeface="Calibri"/>
              <a:sym typeface="Calibri"/>
            </a:endParaRPr>
          </a:p>
          <a:p>
            <a:pPr indent="0" lvl="0" marL="0" rtl="0" algn="l">
              <a:lnSpc>
                <a:spcPct val="107000"/>
              </a:lnSpc>
              <a:spcBef>
                <a:spcPts val="800"/>
              </a:spcBef>
              <a:spcAft>
                <a:spcPts val="0"/>
              </a:spcAft>
              <a:buClr>
                <a:schemeClr val="dk1"/>
              </a:buClr>
              <a:buSzPts val="1100"/>
              <a:buFont typeface="Arial"/>
              <a:buNone/>
            </a:pPr>
            <a:r>
              <a:rPr b="1" lang="en-GB" sz="1100">
                <a:latin typeface="Calibri"/>
                <a:ea typeface="Calibri"/>
                <a:cs typeface="Calibri"/>
                <a:sym typeface="Calibri"/>
              </a:rPr>
              <a:t>Innovations to market:</a:t>
            </a:r>
            <a:r>
              <a:rPr lang="en-GB" sz="1100">
                <a:latin typeface="Calibri"/>
                <a:ea typeface="Calibri"/>
                <a:cs typeface="Calibri"/>
                <a:sym typeface="Calibri"/>
              </a:rPr>
              <a:t> </a:t>
            </a:r>
            <a:endParaRPr/>
          </a:p>
          <a:p>
            <a:pPr indent="-171450" lvl="0" marL="171450" rtl="0" algn="l">
              <a:lnSpc>
                <a:spcPct val="107000"/>
              </a:lnSpc>
              <a:spcBef>
                <a:spcPts val="800"/>
              </a:spcBef>
              <a:spcAft>
                <a:spcPts val="0"/>
              </a:spcAft>
              <a:buClr>
                <a:schemeClr val="dk1"/>
              </a:buClr>
              <a:buSzPts val="1100"/>
              <a:buFont typeface="Arial"/>
              <a:buChar char="•"/>
            </a:pPr>
            <a:r>
              <a:rPr lang="en-GB" sz="1100">
                <a:latin typeface="Calibri"/>
                <a:ea typeface="Calibri"/>
                <a:cs typeface="Calibri"/>
                <a:sym typeface="Calibri"/>
              </a:rPr>
              <a:t>More than 100 new solutions have been  introduced to the market that address critical urban mobility challenges</a:t>
            </a:r>
            <a:endParaRPr/>
          </a:p>
          <a:p>
            <a:pPr indent="-171450" lvl="0" marL="171450" rtl="0" algn="l">
              <a:lnSpc>
                <a:spcPct val="107000"/>
              </a:lnSpc>
              <a:spcBef>
                <a:spcPts val="800"/>
              </a:spcBef>
              <a:spcAft>
                <a:spcPts val="0"/>
              </a:spcAft>
              <a:buClr>
                <a:schemeClr val="dk1"/>
              </a:buClr>
              <a:buSzPts val="1100"/>
              <a:buFont typeface="Arial"/>
              <a:buChar char="•"/>
            </a:pPr>
            <a:r>
              <a:rPr lang="en-GB" sz="1100">
                <a:latin typeface="Calibri"/>
                <a:ea typeface="Calibri"/>
                <a:cs typeface="Calibri"/>
                <a:sym typeface="Calibri"/>
              </a:rPr>
              <a:t>And, over 140 innovation projects have been supported since 2020</a:t>
            </a:r>
            <a:r>
              <a:rPr lang="en-GB" sz="1200">
                <a:latin typeface="Calibri"/>
                <a:ea typeface="Calibri"/>
                <a:cs typeface="Calibri"/>
                <a:sym typeface="Calibri"/>
              </a:rPr>
              <a:t> </a:t>
            </a:r>
            <a:endParaRPr b="0" sz="1200">
              <a:latin typeface="Times New Roman"/>
              <a:ea typeface="Times New Roman"/>
              <a:cs typeface="Times New Roman"/>
              <a:sym typeface="Times New Roman"/>
            </a:endParaRPr>
          </a:p>
          <a:p>
            <a:pPr indent="0" lvl="0" marL="0" rtl="0" algn="l">
              <a:lnSpc>
                <a:spcPct val="107000"/>
              </a:lnSpc>
              <a:spcBef>
                <a:spcPts val="800"/>
              </a:spcBef>
              <a:spcAft>
                <a:spcPts val="0"/>
              </a:spcAft>
              <a:buClr>
                <a:schemeClr val="dk1"/>
              </a:buClr>
              <a:buSzPts val="1200"/>
              <a:buFont typeface="Arial"/>
              <a:buNone/>
            </a:pPr>
            <a:r>
              <a:t/>
            </a:r>
            <a:endParaRPr b="0" sz="1200">
              <a:latin typeface="Times New Roman"/>
              <a:ea typeface="Times New Roman"/>
              <a:cs typeface="Times New Roman"/>
              <a:sym typeface="Times New Roman"/>
            </a:endParaRPr>
          </a:p>
          <a:p>
            <a:pPr indent="0" lvl="0" marL="0" rtl="0" algn="l">
              <a:lnSpc>
                <a:spcPct val="107000"/>
              </a:lnSpc>
              <a:spcBef>
                <a:spcPts val="800"/>
              </a:spcBef>
              <a:spcAft>
                <a:spcPts val="0"/>
              </a:spcAft>
              <a:buClr>
                <a:schemeClr val="dk1"/>
              </a:buClr>
              <a:buSzPts val="1100"/>
              <a:buFont typeface="Arial"/>
              <a:buNone/>
            </a:pPr>
            <a:r>
              <a:rPr b="1" lang="en-GB" sz="1100">
                <a:latin typeface="Calibri"/>
                <a:ea typeface="Calibri"/>
                <a:cs typeface="Calibri"/>
                <a:sym typeface="Calibri"/>
              </a:rPr>
              <a:t>Startups to scale:</a:t>
            </a:r>
            <a:r>
              <a:rPr lang="en-GB" sz="1100">
                <a:latin typeface="Calibri"/>
                <a:ea typeface="Calibri"/>
                <a:cs typeface="Calibri"/>
                <a:sym typeface="Calibri"/>
              </a:rPr>
              <a:t> </a:t>
            </a:r>
            <a:endParaRPr/>
          </a:p>
          <a:p>
            <a:pPr indent="-171450" lvl="0" marL="171450" rtl="0" algn="l">
              <a:lnSpc>
                <a:spcPct val="107000"/>
              </a:lnSpc>
              <a:spcBef>
                <a:spcPts val="800"/>
              </a:spcBef>
              <a:spcAft>
                <a:spcPts val="0"/>
              </a:spcAft>
              <a:buClr>
                <a:schemeClr val="dk1"/>
              </a:buClr>
              <a:buSzPts val="1100"/>
              <a:buFont typeface="Arial"/>
              <a:buChar char="•"/>
            </a:pPr>
            <a:r>
              <a:rPr lang="en-GB" sz="1100">
                <a:latin typeface="Calibri"/>
                <a:ea typeface="Calibri"/>
                <a:cs typeface="Calibri"/>
                <a:sym typeface="Calibri"/>
              </a:rPr>
              <a:t>Since 2020, we have supported over 360 startups with access to funding, coaching and concrete opportunities through participation at events and by connecting them with city partners </a:t>
            </a:r>
            <a:endParaRPr sz="1200">
              <a:latin typeface="Times New Roman"/>
              <a:ea typeface="Times New Roman"/>
              <a:cs typeface="Times New Roman"/>
              <a:sym typeface="Times New Roman"/>
            </a:endParaRPr>
          </a:p>
          <a:p>
            <a:pPr indent="-171450" lvl="0" marL="171450" rtl="0" algn="l">
              <a:lnSpc>
                <a:spcPct val="107000"/>
              </a:lnSpc>
              <a:spcBef>
                <a:spcPts val="800"/>
              </a:spcBef>
              <a:spcAft>
                <a:spcPts val="0"/>
              </a:spcAft>
              <a:buClr>
                <a:schemeClr val="dk1"/>
              </a:buClr>
              <a:buSzPts val="1100"/>
              <a:buFont typeface="Arial"/>
              <a:buChar char="•"/>
            </a:pPr>
            <a:r>
              <a:rPr lang="en-GB" sz="1100">
                <a:latin typeface="Calibri"/>
                <a:ea typeface="Calibri"/>
                <a:cs typeface="Calibri"/>
                <a:sym typeface="Calibri"/>
              </a:rPr>
              <a:t>Our venture startups portfolio has attracted €250+ million in further investments (equity and non-equity) from other sources</a:t>
            </a:r>
            <a:endParaRPr/>
          </a:p>
        </p:txBody>
      </p:sp>
      <p:sp>
        <p:nvSpPr>
          <p:cNvPr id="178" name="Google Shape;178;p8:notes"/>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9: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9:notes"/>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7000"/>
              </a:lnSpc>
              <a:spcBef>
                <a:spcPts val="0"/>
              </a:spcBef>
              <a:spcAft>
                <a:spcPts val="0"/>
              </a:spcAft>
              <a:buClr>
                <a:srgbClr val="191919"/>
              </a:buClr>
              <a:buSzPts val="1200"/>
              <a:buFont typeface="Noto Sans Symbols"/>
              <a:buChar char="∙"/>
            </a:pPr>
            <a:r>
              <a:rPr lang="en-GB" sz="1200">
                <a:solidFill>
                  <a:srgbClr val="191919"/>
                </a:solidFill>
                <a:latin typeface="Calibri"/>
                <a:ea typeface="Calibri"/>
                <a:cs typeface="Calibri"/>
                <a:sym typeface="Calibri"/>
              </a:rPr>
              <a:t>We have offices across Europe and we create impact by connecting all key players in urban mobility </a:t>
            </a:r>
            <a:endParaRPr sz="1200">
              <a:solidFill>
                <a:srgbClr val="000000"/>
              </a:solidFill>
              <a:latin typeface="Calibri"/>
              <a:ea typeface="Calibri"/>
              <a:cs typeface="Calibri"/>
              <a:sym typeface="Calibri"/>
            </a:endParaRPr>
          </a:p>
          <a:p>
            <a:pPr indent="-342900" lvl="0" marL="342900" rtl="0" algn="l">
              <a:spcBef>
                <a:spcPts val="0"/>
              </a:spcBef>
              <a:spcAft>
                <a:spcPts val="0"/>
              </a:spcAft>
              <a:buClr>
                <a:srgbClr val="000000"/>
              </a:buClr>
              <a:buSzPts val="1200"/>
              <a:buFont typeface="Noto Sans Symbols"/>
              <a:buChar char="∙"/>
            </a:pPr>
            <a:r>
              <a:rPr lang="en-GB" sz="1200">
                <a:solidFill>
                  <a:srgbClr val="000000"/>
                </a:solidFill>
                <a:latin typeface="Calibri"/>
                <a:ea typeface="Calibri"/>
                <a:cs typeface="Calibri"/>
                <a:sym typeface="Calibri"/>
              </a:rPr>
              <a:t>Our five Innovation Hubs in Barcelona, Copenhagen, Amsterdam, Prague, and Munich are the main points of contact for you to get in touch with us, and get involved in our initiatives</a:t>
            </a:r>
            <a:endParaRPr/>
          </a:p>
          <a:p>
            <a:pPr indent="-342900" lvl="0" marL="342900" rtl="0" algn="l">
              <a:spcBef>
                <a:spcPts val="0"/>
              </a:spcBef>
              <a:spcAft>
                <a:spcPts val="0"/>
              </a:spcAft>
              <a:buClr>
                <a:srgbClr val="000000"/>
              </a:buClr>
              <a:buSzPts val="1200"/>
              <a:buFont typeface="Noto Sans Symbols"/>
              <a:buChar char="∙"/>
            </a:pPr>
            <a:r>
              <a:rPr lang="en-GB" sz="1200">
                <a:solidFill>
                  <a:srgbClr val="000000"/>
                </a:solidFill>
                <a:latin typeface="Calibri"/>
                <a:ea typeface="Calibri"/>
                <a:cs typeface="Calibri"/>
                <a:sym typeface="Calibri"/>
              </a:rPr>
              <a:t>We support regions and cities that traditionally have faced challenges to compete in the market, through the Regional Innovation Scheme (RIS)</a:t>
            </a:r>
            <a:endParaRPr/>
          </a:p>
          <a:p>
            <a:pPr indent="-342900" lvl="1" marL="800100" rtl="0" algn="l">
              <a:spcBef>
                <a:spcPts val="0"/>
              </a:spcBef>
              <a:spcAft>
                <a:spcPts val="0"/>
              </a:spcAft>
              <a:buClr>
                <a:schemeClr val="dk1"/>
              </a:buClr>
              <a:buSzPts val="1200"/>
              <a:buFont typeface="Noto Sans Symbols"/>
              <a:buChar char="∙"/>
            </a:pPr>
            <a:r>
              <a:rPr lang="en-GB" sz="1200">
                <a:latin typeface="Calibri"/>
                <a:ea typeface="Calibri"/>
                <a:cs typeface="Calibri"/>
                <a:sym typeface="Calibri"/>
              </a:rPr>
              <a:t>C</a:t>
            </a:r>
            <a:r>
              <a:rPr lang="en-GB" sz="1200">
                <a:solidFill>
                  <a:srgbClr val="000000"/>
                </a:solidFill>
                <a:latin typeface="Calibri"/>
                <a:ea typeface="Calibri"/>
                <a:cs typeface="Calibri"/>
                <a:sym typeface="Calibri"/>
              </a:rPr>
              <a:t>urrently we operate eleven EIT Urban Mobility RIS Hubs, located in Latvia, Serbia, Slovakia, Romania, Croatia, Türkiye, Malta, Greece, Portugal, Poland and Hungary </a:t>
            </a:r>
            <a:endParaRPr/>
          </a:p>
          <a:p>
            <a:pPr indent="-342900" lvl="1" marL="800100" rtl="0" algn="l">
              <a:spcBef>
                <a:spcPts val="0"/>
              </a:spcBef>
              <a:spcAft>
                <a:spcPts val="0"/>
              </a:spcAft>
              <a:buClr>
                <a:srgbClr val="000000"/>
              </a:buClr>
              <a:buSzPts val="1200"/>
              <a:buFont typeface="Noto Sans Symbols"/>
              <a:buChar char="∙"/>
            </a:pPr>
            <a:r>
              <a:rPr lang="en-GB" sz="1200">
                <a:solidFill>
                  <a:srgbClr val="000000"/>
                </a:solidFill>
                <a:latin typeface="Calibri"/>
                <a:ea typeface="Calibri"/>
                <a:cs typeface="Calibri"/>
                <a:sym typeface="Calibri"/>
              </a:rPr>
              <a:t>And there are an additional six EIT Community RIS Hubs in Cyrpus, Latvia, Malta, Montenegro, North Macedonia and Ukraine</a:t>
            </a:r>
            <a:r>
              <a:rPr lang="en-GB" sz="1200">
                <a:latin typeface="Times New Roman"/>
                <a:ea typeface="Times New Roman"/>
                <a:cs typeface="Times New Roman"/>
                <a:sym typeface="Times New Roman"/>
              </a:rPr>
              <a:t> </a:t>
            </a:r>
            <a:endParaRPr/>
          </a:p>
          <a:p>
            <a:pPr indent="-342900" lvl="0" marL="342900" rtl="0" algn="l">
              <a:spcBef>
                <a:spcPts val="0"/>
              </a:spcBef>
              <a:spcAft>
                <a:spcPts val="0"/>
              </a:spcAft>
              <a:buClr>
                <a:srgbClr val="000000"/>
              </a:buClr>
              <a:buSzPts val="1200"/>
              <a:buFont typeface="Noto Sans Symbols"/>
              <a:buChar char="∙"/>
            </a:pPr>
            <a:r>
              <a:rPr lang="en-GB" sz="1200">
                <a:solidFill>
                  <a:srgbClr val="000000"/>
                </a:solidFill>
                <a:latin typeface="Calibri"/>
                <a:ea typeface="Calibri"/>
                <a:cs typeface="Calibri"/>
                <a:sym typeface="Calibri"/>
              </a:rPr>
              <a:t>We are an EU-funded organisation, innovating with more than 250 partner organisations in 35 countries</a:t>
            </a:r>
            <a:endParaRPr sz="1200">
              <a:latin typeface="Times New Roman"/>
              <a:ea typeface="Times New Roman"/>
              <a:cs typeface="Times New Roman"/>
              <a:sym typeface="Times New Roman"/>
            </a:endParaRPr>
          </a:p>
          <a:p>
            <a:pPr indent="-342900" lvl="0" marL="342900" rtl="0" algn="l">
              <a:spcBef>
                <a:spcPts val="0"/>
              </a:spcBef>
              <a:spcAft>
                <a:spcPts val="0"/>
              </a:spcAft>
              <a:buClr>
                <a:srgbClr val="000000"/>
              </a:buClr>
              <a:buSzPts val="1200"/>
              <a:buFont typeface="Noto Sans Symbols"/>
              <a:buChar char="∙"/>
            </a:pPr>
            <a:r>
              <a:rPr lang="en-GB" sz="1200">
                <a:solidFill>
                  <a:srgbClr val="000000"/>
                </a:solidFill>
                <a:latin typeface="Calibri"/>
                <a:ea typeface="Calibri"/>
                <a:cs typeface="Calibri"/>
                <a:sym typeface="Calibri"/>
              </a:rPr>
              <a:t>Together we form the leading European network for transport innovation in cities by being active across the continent</a:t>
            </a:r>
            <a:endParaRPr sz="1200">
              <a:latin typeface="Times New Roman"/>
              <a:ea typeface="Times New Roman"/>
              <a:cs typeface="Times New Roman"/>
              <a:sym typeface="Times New Roman"/>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rgbClr val="000000"/>
              </a:buClr>
              <a:buSzPts val="1200"/>
              <a:buFont typeface="Calibri"/>
              <a:buNone/>
            </a:pPr>
            <a:r>
              <a:rPr i="1" lang="en-GB" sz="1200">
                <a:solidFill>
                  <a:srgbClr val="000000"/>
                </a:solidFill>
                <a:latin typeface="Calibri"/>
                <a:ea typeface="Calibri"/>
                <a:cs typeface="Calibri"/>
                <a:sym typeface="Calibri"/>
              </a:rPr>
              <a:t>*to choose between slide 9, 10, and 11 based on your needs</a:t>
            </a:r>
            <a:endParaRPr i="1" sz="1200">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198" name="Google Shape;198;p9:notes"/>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0: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p10:notes"/>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7000"/>
              </a:lnSpc>
              <a:spcBef>
                <a:spcPts val="0"/>
              </a:spcBef>
              <a:spcAft>
                <a:spcPts val="0"/>
              </a:spcAft>
              <a:buClr>
                <a:srgbClr val="000000"/>
              </a:buClr>
              <a:buSzPts val="1100"/>
              <a:buFont typeface="Noto Sans Symbols"/>
              <a:buChar char="∙"/>
            </a:pPr>
            <a:r>
              <a:rPr lang="en-GB" sz="1100">
                <a:solidFill>
                  <a:srgbClr val="000000"/>
                </a:solidFill>
                <a:latin typeface="Calibri"/>
                <a:ea typeface="Calibri"/>
                <a:cs typeface="Calibri"/>
                <a:sym typeface="Calibri"/>
              </a:rPr>
              <a:t>The world is in the midst of a climate emergency. Following the European Commission’s </a:t>
            </a:r>
            <a:r>
              <a:rPr i="1" lang="en-GB" sz="1100">
                <a:solidFill>
                  <a:srgbClr val="000000"/>
                </a:solidFill>
                <a:latin typeface="Calibri"/>
                <a:ea typeface="Calibri"/>
                <a:cs typeface="Calibri"/>
                <a:sym typeface="Calibri"/>
              </a:rPr>
              <a:t>2030 Climate Target Plan</a:t>
            </a:r>
            <a:r>
              <a:rPr lang="en-GB" sz="1100">
                <a:solidFill>
                  <a:srgbClr val="000000"/>
                </a:solidFill>
                <a:latin typeface="Calibri"/>
                <a:ea typeface="Calibri"/>
                <a:cs typeface="Calibri"/>
                <a:sym typeface="Calibri"/>
              </a:rPr>
              <a:t>, 55% of greenhouse gas emissions have to be cut by 2030 and net zero emissions achieved by 2050</a:t>
            </a:r>
            <a:endParaRPr/>
          </a:p>
          <a:p>
            <a:pPr indent="-285750" lvl="1" marL="742950" rtl="0" algn="l">
              <a:lnSpc>
                <a:spcPct val="107000"/>
              </a:lnSpc>
              <a:spcBef>
                <a:spcPts val="800"/>
              </a:spcBef>
              <a:spcAft>
                <a:spcPts val="0"/>
              </a:spcAft>
              <a:buClr>
                <a:srgbClr val="000000"/>
              </a:buClr>
              <a:buSzPts val="1100"/>
              <a:buFont typeface="Courier New"/>
              <a:buChar char="o"/>
            </a:pPr>
            <a:r>
              <a:rPr lang="en-GB" sz="1100">
                <a:solidFill>
                  <a:srgbClr val="000000"/>
                </a:solidFill>
                <a:latin typeface="Calibri"/>
                <a:ea typeface="Calibri"/>
                <a:cs typeface="Calibri"/>
                <a:sym typeface="Calibri"/>
              </a:rPr>
              <a:t>As such, we need to embrace a new paradigm that includes radically changing how we move and live in cities</a:t>
            </a:r>
            <a:endParaRPr/>
          </a:p>
          <a:p>
            <a:pPr indent="0" lvl="0" marL="0" rtl="0" algn="l">
              <a:lnSpc>
                <a:spcPct val="107000"/>
              </a:lnSpc>
              <a:spcBef>
                <a:spcPts val="800"/>
              </a:spcBef>
              <a:spcAft>
                <a:spcPts val="0"/>
              </a:spcAft>
              <a:buClr>
                <a:schemeClr val="dk1"/>
              </a:buClr>
              <a:buSzPts val="1100"/>
              <a:buFont typeface="Noto Sans Symbols"/>
              <a:buNone/>
            </a:pPr>
            <a:r>
              <a:t/>
            </a:r>
            <a:endParaRPr sz="1100">
              <a:solidFill>
                <a:srgbClr val="000000"/>
              </a:solidFill>
              <a:latin typeface="Calibri"/>
              <a:ea typeface="Calibri"/>
              <a:cs typeface="Calibri"/>
              <a:sym typeface="Calibri"/>
            </a:endParaRPr>
          </a:p>
          <a:p>
            <a:pPr indent="0" lvl="0" marL="0" rtl="0" algn="l">
              <a:lnSpc>
                <a:spcPct val="107000"/>
              </a:lnSpc>
              <a:spcBef>
                <a:spcPts val="800"/>
              </a:spcBef>
              <a:spcAft>
                <a:spcPts val="0"/>
              </a:spcAft>
              <a:buClr>
                <a:srgbClr val="000000"/>
              </a:buClr>
              <a:buSzPts val="1100"/>
              <a:buFont typeface="Noto Sans Symbols"/>
              <a:buNone/>
            </a:pPr>
            <a:r>
              <a:rPr lang="en-GB" sz="1100">
                <a:solidFill>
                  <a:srgbClr val="000000"/>
                </a:solidFill>
                <a:latin typeface="Calibri"/>
                <a:ea typeface="Calibri"/>
                <a:cs typeface="Calibri"/>
                <a:sym typeface="Calibri"/>
              </a:rPr>
              <a:t>Status Quo Bias: Professor Pete Lunn (Economic and Social Research Institute, Trinity College University. It describes the tendency for individuals to favour maintaining their current choices even when better options are available. </a:t>
            </a:r>
            <a:endParaRPr/>
          </a:p>
          <a:p>
            <a:pPr indent="0" lvl="0" marL="0" rtl="0" algn="l">
              <a:lnSpc>
                <a:spcPct val="107000"/>
              </a:lnSpc>
              <a:spcBef>
                <a:spcPts val="800"/>
              </a:spcBef>
              <a:spcAft>
                <a:spcPts val="0"/>
              </a:spcAft>
              <a:buClr>
                <a:schemeClr val="dk1"/>
              </a:buClr>
              <a:buSzPts val="1100"/>
              <a:buFont typeface="Noto Sans Symbols"/>
              <a:buNone/>
            </a:pPr>
            <a:r>
              <a:t/>
            </a:r>
            <a:endParaRPr sz="1100">
              <a:solidFill>
                <a:srgbClr val="000000"/>
              </a:solidFill>
              <a:latin typeface="Calibri"/>
              <a:ea typeface="Calibri"/>
              <a:cs typeface="Calibri"/>
              <a:sym typeface="Calibri"/>
            </a:endParaRPr>
          </a:p>
          <a:p>
            <a:pPr indent="0" lvl="0" marL="0" rtl="0" algn="l">
              <a:lnSpc>
                <a:spcPct val="107000"/>
              </a:lnSpc>
              <a:spcBef>
                <a:spcPts val="800"/>
              </a:spcBef>
              <a:spcAft>
                <a:spcPts val="0"/>
              </a:spcAft>
              <a:buClr>
                <a:srgbClr val="000000"/>
              </a:buClr>
              <a:buSzPts val="1100"/>
              <a:buFont typeface="Noto Sans Symbols"/>
              <a:buNone/>
            </a:pPr>
            <a:r>
              <a:rPr lang="en-GB" sz="1100">
                <a:solidFill>
                  <a:srgbClr val="000000"/>
                </a:solidFill>
                <a:latin typeface="Calibri"/>
                <a:ea typeface="Calibri"/>
                <a:cs typeface="Calibri"/>
                <a:sym typeface="Calibri"/>
              </a:rPr>
              <a:t>The Sunk Cost model: investments already incurred an impossible to recover, leading to reluctance in change. </a:t>
            </a:r>
            <a:endParaRPr/>
          </a:p>
          <a:p>
            <a:pPr indent="0" lvl="0" marL="0" rtl="0" algn="l">
              <a:lnSpc>
                <a:spcPct val="107000"/>
              </a:lnSpc>
              <a:spcBef>
                <a:spcPts val="800"/>
              </a:spcBef>
              <a:spcAft>
                <a:spcPts val="0"/>
              </a:spcAft>
              <a:buClr>
                <a:schemeClr val="dk1"/>
              </a:buClr>
              <a:buSzPts val="1100"/>
              <a:buFont typeface="Noto Sans Symbols"/>
              <a:buNone/>
            </a:pPr>
            <a:r>
              <a:t/>
            </a:r>
            <a:endParaRPr sz="1100">
              <a:solidFill>
                <a:srgbClr val="000000"/>
              </a:solidFill>
              <a:latin typeface="Calibri"/>
              <a:ea typeface="Calibri"/>
              <a:cs typeface="Calibri"/>
              <a:sym typeface="Calibri"/>
            </a:endParaRPr>
          </a:p>
          <a:p>
            <a:pPr indent="0" lvl="0" marL="0" rtl="0" algn="l">
              <a:lnSpc>
                <a:spcPct val="107000"/>
              </a:lnSpc>
              <a:spcBef>
                <a:spcPts val="800"/>
              </a:spcBef>
              <a:spcAft>
                <a:spcPts val="0"/>
              </a:spcAft>
              <a:buClr>
                <a:srgbClr val="000000"/>
              </a:buClr>
              <a:buSzPts val="1100"/>
              <a:buFont typeface="Noto Sans Symbols"/>
              <a:buNone/>
            </a:pPr>
            <a:r>
              <a:rPr lang="en-GB" sz="1100">
                <a:solidFill>
                  <a:srgbClr val="000000"/>
                </a:solidFill>
                <a:latin typeface="Calibri"/>
                <a:ea typeface="Calibri"/>
                <a:cs typeface="Calibri"/>
                <a:sym typeface="Calibri"/>
              </a:rPr>
              <a:t>The Bluebottle Fly Effect: by Dr Eva van den Broek and marketing strategist Tim de Heijer: </a:t>
            </a:r>
            <a:r>
              <a:rPr b="0" i="0" lang="en-GB" sz="1600">
                <a:solidFill>
                  <a:srgbClr val="000000"/>
                </a:solidFill>
                <a:latin typeface="Arial"/>
                <a:ea typeface="Arial"/>
                <a:cs typeface="Arial"/>
                <a:sym typeface="Arial"/>
              </a:rPr>
              <a:t>It’s small, irritating and hard to beat off and you can squash it, but before you know it, there’s another one flying in your living room. </a:t>
            </a:r>
            <a:endParaRPr/>
          </a:p>
          <a:p>
            <a:pPr indent="0" lvl="0" marL="0" rtl="0" algn="l">
              <a:lnSpc>
                <a:spcPct val="107000"/>
              </a:lnSpc>
              <a:spcBef>
                <a:spcPts val="800"/>
              </a:spcBef>
              <a:spcAft>
                <a:spcPts val="0"/>
              </a:spcAft>
              <a:buClr>
                <a:schemeClr val="dk1"/>
              </a:buClr>
              <a:buSzPts val="1600"/>
              <a:buFont typeface="Noto Sans Symbols"/>
              <a:buNone/>
            </a:pPr>
            <a:r>
              <a:t/>
            </a:r>
            <a:endParaRPr b="0" i="0" sz="1600">
              <a:solidFill>
                <a:srgbClr val="000000"/>
              </a:solidFill>
              <a:latin typeface="Arial"/>
              <a:ea typeface="Arial"/>
              <a:cs typeface="Arial"/>
              <a:sym typeface="Arial"/>
            </a:endParaRPr>
          </a:p>
          <a:p>
            <a:pPr indent="0" lvl="0" marL="0" rtl="0" algn="l">
              <a:lnSpc>
                <a:spcPct val="107000"/>
              </a:lnSpc>
              <a:spcBef>
                <a:spcPts val="800"/>
              </a:spcBef>
              <a:spcAft>
                <a:spcPts val="0"/>
              </a:spcAft>
              <a:buClr>
                <a:srgbClr val="000000"/>
              </a:buClr>
              <a:buSzPts val="1600"/>
              <a:buFont typeface="Noto Sans Symbols"/>
              <a:buNone/>
            </a:pPr>
            <a:r>
              <a:rPr b="0" i="0" lang="en-GB" sz="1600">
                <a:solidFill>
                  <a:srgbClr val="000000"/>
                </a:solidFill>
                <a:latin typeface="Arial"/>
                <a:ea typeface="Arial"/>
                <a:cs typeface="Arial"/>
                <a:sym typeface="Arial"/>
              </a:rPr>
              <a:t>Hidden Costs, are a clever way of economists to exclude costs that are basically on the balancesheet of the problem.</a:t>
            </a:r>
            <a:endParaRPr/>
          </a:p>
          <a:p>
            <a:pPr indent="0" lvl="0" marL="0" rtl="0" algn="l">
              <a:lnSpc>
                <a:spcPct val="107000"/>
              </a:lnSpc>
              <a:spcBef>
                <a:spcPts val="800"/>
              </a:spcBef>
              <a:spcAft>
                <a:spcPts val="0"/>
              </a:spcAft>
              <a:buClr>
                <a:schemeClr val="dk1"/>
              </a:buClr>
              <a:buSzPts val="1600"/>
              <a:buFont typeface="Noto Sans Symbols"/>
              <a:buNone/>
            </a:pPr>
            <a:r>
              <a:t/>
            </a:r>
            <a:endParaRPr b="0" i="0" sz="1600">
              <a:solidFill>
                <a:srgbClr val="000000"/>
              </a:solidFill>
              <a:latin typeface="Arial"/>
              <a:ea typeface="Arial"/>
              <a:cs typeface="Arial"/>
              <a:sym typeface="Arial"/>
            </a:endParaRPr>
          </a:p>
          <a:p>
            <a:pPr indent="0" lvl="0" marL="0" rtl="0" algn="l">
              <a:lnSpc>
                <a:spcPct val="107000"/>
              </a:lnSpc>
              <a:spcBef>
                <a:spcPts val="800"/>
              </a:spcBef>
              <a:spcAft>
                <a:spcPts val="0"/>
              </a:spcAft>
              <a:buClr>
                <a:srgbClr val="FFFFFF"/>
              </a:buClr>
              <a:buSzPts val="1100"/>
              <a:buFont typeface="Noto Sans Symbols"/>
              <a:buNone/>
            </a:pPr>
            <a:r>
              <a:rPr lang="en-GB" sz="1100">
                <a:solidFill>
                  <a:srgbClr val="FFFFFF"/>
                </a:solidFill>
              </a:rPr>
              <a:t>Transition: not only optimize what we already know, but implement real innovations or a hard stop of systems we have chosen and embraced. </a:t>
            </a:r>
            <a:endParaRPr sz="1100">
              <a:solidFill>
                <a:srgbClr val="000000"/>
              </a:solidFill>
              <a:latin typeface="Calibri"/>
              <a:ea typeface="Calibri"/>
              <a:cs typeface="Calibri"/>
              <a:sym typeface="Calibri"/>
            </a:endParaRPr>
          </a:p>
          <a:p>
            <a:pPr indent="0" lvl="0" marL="0" rtl="0" algn="l">
              <a:lnSpc>
                <a:spcPct val="107000"/>
              </a:lnSpc>
              <a:spcBef>
                <a:spcPts val="800"/>
              </a:spcBef>
              <a:spcAft>
                <a:spcPts val="0"/>
              </a:spcAft>
              <a:buClr>
                <a:schemeClr val="dk1"/>
              </a:buClr>
              <a:buSzPts val="1100"/>
              <a:buFont typeface="Noto Sans Symbols"/>
              <a:buNone/>
            </a:pPr>
            <a:r>
              <a:t/>
            </a:r>
            <a:endParaRPr sz="1100">
              <a:solidFill>
                <a:srgbClr val="000000"/>
              </a:solidFill>
              <a:latin typeface="Calibri"/>
              <a:ea typeface="Calibri"/>
              <a:cs typeface="Calibri"/>
              <a:sym typeface="Calibri"/>
            </a:endParaRPr>
          </a:p>
          <a:p>
            <a:pPr indent="0" lvl="0" marL="0" rtl="0" algn="l">
              <a:lnSpc>
                <a:spcPct val="107000"/>
              </a:lnSpc>
              <a:spcBef>
                <a:spcPts val="800"/>
              </a:spcBef>
              <a:spcAft>
                <a:spcPts val="0"/>
              </a:spcAft>
              <a:buClr>
                <a:srgbClr val="000000"/>
              </a:buClr>
              <a:buSzPts val="1100"/>
              <a:buFont typeface="Noto Sans Symbols"/>
              <a:buNone/>
            </a:pPr>
            <a:r>
              <a:rPr lang="en-GB" sz="1100">
                <a:solidFill>
                  <a:srgbClr val="000000"/>
                </a:solidFill>
                <a:latin typeface="Calibri"/>
                <a:ea typeface="Calibri"/>
                <a:cs typeface="Calibri"/>
                <a:sym typeface="Calibri"/>
              </a:rPr>
              <a:t>All these paradigmata have for long caused inertia: the inability to change. </a:t>
            </a:r>
            <a:br>
              <a:rPr lang="en-GB" sz="1100">
                <a:latin typeface="Calibri"/>
                <a:ea typeface="Calibri"/>
                <a:cs typeface="Calibri"/>
                <a:sym typeface="Calibri"/>
              </a:rPr>
            </a:br>
            <a:r>
              <a:rPr lang="en-GB" sz="1200">
                <a:latin typeface="Times New Roman"/>
                <a:ea typeface="Times New Roman"/>
                <a:cs typeface="Times New Roman"/>
                <a:sym typeface="Times New Roman"/>
              </a:rPr>
              <a:t> </a:t>
            </a:r>
            <a:endParaRPr/>
          </a:p>
          <a:p>
            <a:pPr indent="0" lvl="0" marL="0" rtl="0" algn="l">
              <a:spcBef>
                <a:spcPts val="800"/>
              </a:spcBef>
              <a:spcAft>
                <a:spcPts val="0"/>
              </a:spcAft>
              <a:buNone/>
            </a:pPr>
            <a:r>
              <a:t/>
            </a:r>
            <a:endParaRPr/>
          </a:p>
        </p:txBody>
      </p:sp>
      <p:sp>
        <p:nvSpPr>
          <p:cNvPr id="212" name="Google Shape;212;p10:notes"/>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1: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11:notes"/>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p>
            <a:pPr indent="-285750" lvl="0" marL="285750" rtl="0" algn="l">
              <a:lnSpc>
                <a:spcPct val="107000"/>
              </a:lnSpc>
              <a:spcBef>
                <a:spcPts val="0"/>
              </a:spcBef>
              <a:spcAft>
                <a:spcPts val="0"/>
              </a:spcAft>
              <a:buClr>
                <a:srgbClr val="000000"/>
              </a:buClr>
              <a:buSzPts val="1800"/>
              <a:buFont typeface="Arial"/>
              <a:buChar char="•"/>
            </a:pPr>
            <a:r>
              <a:rPr lang="en-GB" sz="1800">
                <a:solidFill>
                  <a:srgbClr val="000000"/>
                </a:solidFill>
                <a:latin typeface="Calibri"/>
                <a:ea typeface="Calibri"/>
                <a:cs typeface="Calibri"/>
                <a:sym typeface="Calibri"/>
              </a:rPr>
              <a:t>To enable the transition to a sustainable urban mobility future, EIT Urban Mobility is committed to achieving net zero in cities by accelerating the implementation of existing transport and mobility innovations and creating real impact by scaling solutions </a:t>
            </a:r>
            <a:endParaRPr sz="1800">
              <a:solidFill>
                <a:srgbClr val="000000"/>
              </a:solidFill>
              <a:latin typeface="Calibri"/>
              <a:ea typeface="Calibri"/>
              <a:cs typeface="Calibri"/>
              <a:sym typeface="Calibri"/>
            </a:endParaRPr>
          </a:p>
          <a:p>
            <a:pPr indent="-285750" lvl="0" marL="285750" rtl="0" algn="l">
              <a:lnSpc>
                <a:spcPct val="107000"/>
              </a:lnSpc>
              <a:spcBef>
                <a:spcPts val="800"/>
              </a:spcBef>
              <a:spcAft>
                <a:spcPts val="0"/>
              </a:spcAft>
              <a:buClr>
                <a:srgbClr val="000000"/>
              </a:buClr>
              <a:buSzPts val="1800"/>
              <a:buFont typeface="Arial"/>
              <a:buChar char="•"/>
            </a:pPr>
            <a:r>
              <a:rPr lang="en-GB" sz="1800">
                <a:solidFill>
                  <a:srgbClr val="000000"/>
                </a:solidFill>
                <a:latin typeface="Calibri"/>
                <a:ea typeface="Calibri"/>
                <a:cs typeface="Calibri"/>
                <a:sym typeface="Calibri"/>
              </a:rPr>
              <a:t>Our unique community and network of public and private stakeholders across Europe means we are the most relevant partner in the region</a:t>
            </a:r>
            <a:endParaRPr sz="1800">
              <a:solidFill>
                <a:srgbClr val="000000"/>
              </a:solidFill>
              <a:latin typeface="Calibri"/>
              <a:ea typeface="Calibri"/>
              <a:cs typeface="Calibri"/>
              <a:sym typeface="Calibri"/>
            </a:endParaRPr>
          </a:p>
          <a:p>
            <a:pPr indent="-285750" lvl="0" marL="285750" rtl="0" algn="l">
              <a:lnSpc>
                <a:spcPct val="107000"/>
              </a:lnSpc>
              <a:spcBef>
                <a:spcPts val="800"/>
              </a:spcBef>
              <a:spcAft>
                <a:spcPts val="0"/>
              </a:spcAft>
              <a:buClr>
                <a:srgbClr val="000000"/>
              </a:buClr>
              <a:buSzPts val="1800"/>
              <a:buFont typeface="Arial"/>
              <a:buChar char="•"/>
            </a:pPr>
            <a:r>
              <a:rPr lang="en-GB" sz="1800">
                <a:solidFill>
                  <a:srgbClr val="000000"/>
                </a:solidFill>
                <a:latin typeface="Calibri"/>
                <a:ea typeface="Calibri"/>
                <a:cs typeface="Calibri"/>
                <a:sym typeface="Calibri"/>
              </a:rPr>
              <a:t>We are always seeking new ways to achieve these shared goals and welcome new partners to join us</a:t>
            </a:r>
            <a:endParaRPr sz="1800">
              <a:solidFill>
                <a:srgbClr val="000000"/>
              </a:solidFill>
              <a:latin typeface="Calibri"/>
              <a:ea typeface="Calibri"/>
              <a:cs typeface="Calibri"/>
              <a:sym typeface="Calibri"/>
            </a:endParaRPr>
          </a:p>
          <a:p>
            <a:pPr indent="0" lvl="0" marL="0" rtl="0" algn="l">
              <a:spcBef>
                <a:spcPts val="800"/>
              </a:spcBef>
              <a:spcAft>
                <a:spcPts val="0"/>
              </a:spcAft>
              <a:buNone/>
            </a:pPr>
            <a:r>
              <a:t/>
            </a:r>
            <a:endParaRPr/>
          </a:p>
        </p:txBody>
      </p:sp>
      <p:sp>
        <p:nvSpPr>
          <p:cNvPr id="219" name="Google Shape;219;p11:notes"/>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2:notes"/>
          <p:cNvSpPr txBox="1"/>
          <p:nvPr>
            <p:ph idx="1" type="body"/>
          </p:nvPr>
        </p:nvSpPr>
        <p:spPr>
          <a:xfrm>
            <a:off x="1625600" y="4400550"/>
            <a:ext cx="130048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12: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3: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3:notes"/>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GB"/>
              <a:t>Thank you!</a:t>
            </a:r>
            <a:endParaRPr/>
          </a:p>
        </p:txBody>
      </p:sp>
      <p:sp>
        <p:nvSpPr>
          <p:cNvPr id="231" name="Google Shape;231;p13:notes"/>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cb48d30c47_0_41:notes"/>
          <p:cNvSpPr/>
          <p:nvPr>
            <p:ph idx="2" type="sldImg"/>
          </p:nvPr>
        </p:nvSpPr>
        <p:spPr>
          <a:xfrm>
            <a:off x="903822" y="685800"/>
            <a:ext cx="144498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cb48d30c47_0_41:notes"/>
          <p:cNvSpPr txBox="1"/>
          <p:nvPr>
            <p:ph idx="1" type="body"/>
          </p:nvPr>
        </p:nvSpPr>
        <p:spPr>
          <a:xfrm>
            <a:off x="1625600" y="4343400"/>
            <a:ext cx="130047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cb48d30c47_0_24:notes"/>
          <p:cNvSpPr/>
          <p:nvPr>
            <p:ph idx="2" type="sldImg"/>
          </p:nvPr>
        </p:nvSpPr>
        <p:spPr>
          <a:xfrm>
            <a:off x="903822" y="685800"/>
            <a:ext cx="144498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cb48d30c47_0_24:notes"/>
          <p:cNvSpPr txBox="1"/>
          <p:nvPr>
            <p:ph idx="1" type="body"/>
          </p:nvPr>
        </p:nvSpPr>
        <p:spPr>
          <a:xfrm>
            <a:off x="1625600" y="4343400"/>
            <a:ext cx="130047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1: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1:notes"/>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1:notes"/>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p2:notes"/>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7000"/>
              </a:lnSpc>
              <a:spcBef>
                <a:spcPts val="0"/>
              </a:spcBef>
              <a:spcAft>
                <a:spcPts val="0"/>
              </a:spcAft>
              <a:buClr>
                <a:srgbClr val="000000"/>
              </a:buClr>
              <a:buSzPts val="1100"/>
              <a:buFont typeface="Noto Sans Symbols"/>
              <a:buChar char="∙"/>
            </a:pPr>
            <a:r>
              <a:rPr lang="en-GB" sz="1100">
                <a:solidFill>
                  <a:srgbClr val="000000"/>
                </a:solidFill>
                <a:latin typeface="Calibri"/>
                <a:ea typeface="Calibri"/>
                <a:cs typeface="Calibri"/>
                <a:sym typeface="Calibri"/>
              </a:rPr>
              <a:t>The world is in the midst of a climate emergency. Following the European Commission’s </a:t>
            </a:r>
            <a:r>
              <a:rPr i="1" lang="en-GB" sz="1100">
                <a:solidFill>
                  <a:srgbClr val="000000"/>
                </a:solidFill>
                <a:latin typeface="Calibri"/>
                <a:ea typeface="Calibri"/>
                <a:cs typeface="Calibri"/>
                <a:sym typeface="Calibri"/>
              </a:rPr>
              <a:t>2030 Climate Target Plan</a:t>
            </a:r>
            <a:r>
              <a:rPr lang="en-GB" sz="1100">
                <a:solidFill>
                  <a:srgbClr val="000000"/>
                </a:solidFill>
                <a:latin typeface="Calibri"/>
                <a:ea typeface="Calibri"/>
                <a:cs typeface="Calibri"/>
                <a:sym typeface="Calibri"/>
              </a:rPr>
              <a:t>, 55% of greenhouse gas emissions have to be cut by 2030 and net zero emissions achieved by 2050</a:t>
            </a:r>
            <a:endParaRPr/>
          </a:p>
          <a:p>
            <a:pPr indent="-285750" lvl="1" marL="742950" rtl="0" algn="l">
              <a:lnSpc>
                <a:spcPct val="107000"/>
              </a:lnSpc>
              <a:spcBef>
                <a:spcPts val="800"/>
              </a:spcBef>
              <a:spcAft>
                <a:spcPts val="0"/>
              </a:spcAft>
              <a:buClr>
                <a:srgbClr val="000000"/>
              </a:buClr>
              <a:buSzPts val="1100"/>
              <a:buFont typeface="Courier New"/>
              <a:buChar char="o"/>
            </a:pPr>
            <a:r>
              <a:rPr lang="en-GB" sz="1100">
                <a:solidFill>
                  <a:srgbClr val="000000"/>
                </a:solidFill>
                <a:latin typeface="Calibri"/>
                <a:ea typeface="Calibri"/>
                <a:cs typeface="Calibri"/>
                <a:sym typeface="Calibri"/>
              </a:rPr>
              <a:t>As such, we need to embrace a new paradigm that includes radically changing how we move and live in cities</a:t>
            </a:r>
            <a:endParaRPr/>
          </a:p>
          <a:p>
            <a:pPr indent="-342900" lvl="0" marL="342900" rtl="0" algn="l">
              <a:lnSpc>
                <a:spcPct val="107000"/>
              </a:lnSpc>
              <a:spcBef>
                <a:spcPts val="800"/>
              </a:spcBef>
              <a:spcAft>
                <a:spcPts val="0"/>
              </a:spcAft>
              <a:buClr>
                <a:srgbClr val="000000"/>
              </a:buClr>
              <a:buSzPts val="1100"/>
              <a:buFont typeface="Noto Sans Symbols"/>
              <a:buChar char="∙"/>
            </a:pPr>
            <a:r>
              <a:rPr lang="en-GB" sz="1100">
                <a:solidFill>
                  <a:srgbClr val="000000"/>
                </a:solidFill>
                <a:latin typeface="Calibri"/>
                <a:ea typeface="Calibri"/>
                <a:cs typeface="Calibri"/>
                <a:sym typeface="Calibri"/>
              </a:rPr>
              <a:t>EIT Urban Mobility is the leading European network for transport innovation in cities and is committed to helping the EU accomplish its ambitious CO2 reduction goals</a:t>
            </a:r>
            <a:br>
              <a:rPr lang="en-GB" sz="1100">
                <a:latin typeface="Calibri"/>
                <a:ea typeface="Calibri"/>
                <a:cs typeface="Calibri"/>
                <a:sym typeface="Calibri"/>
              </a:rPr>
            </a:br>
            <a:r>
              <a:rPr lang="en-GB" sz="1200">
                <a:latin typeface="Times New Roman"/>
                <a:ea typeface="Times New Roman"/>
                <a:cs typeface="Times New Roman"/>
                <a:sym typeface="Times New Roman"/>
              </a:rPr>
              <a:t> </a:t>
            </a:r>
            <a:endParaRPr/>
          </a:p>
          <a:p>
            <a:pPr indent="0" lvl="0" marL="0" rtl="0" algn="l">
              <a:spcBef>
                <a:spcPts val="800"/>
              </a:spcBef>
              <a:spcAft>
                <a:spcPts val="0"/>
              </a:spcAft>
              <a:buNone/>
            </a:pPr>
            <a:r>
              <a:t/>
            </a:r>
            <a:endParaRPr/>
          </a:p>
        </p:txBody>
      </p:sp>
      <p:sp>
        <p:nvSpPr>
          <p:cNvPr id="102" name="Google Shape;102;p2:notes"/>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3: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p3:notes"/>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000000"/>
              </a:buClr>
              <a:buSzPts val="1800"/>
              <a:buFont typeface="Noto Sans Symbols"/>
              <a:buChar char="∙"/>
            </a:pPr>
            <a:r>
              <a:rPr lang="en-GB" sz="1800">
                <a:solidFill>
                  <a:srgbClr val="000000"/>
                </a:solidFill>
                <a:latin typeface="Calibri"/>
                <a:ea typeface="Calibri"/>
                <a:cs typeface="Calibri"/>
                <a:sym typeface="Calibri"/>
              </a:rPr>
              <a:t>At EIT Urban Mobility, we are committed to decarbonising the mobility sector and accelerating the transition to sustainable urban mobility</a:t>
            </a:r>
            <a:endParaRPr sz="1800">
              <a:solidFill>
                <a:srgbClr val="000000"/>
              </a:solidFill>
              <a:latin typeface="Calibri"/>
              <a:ea typeface="Calibri"/>
              <a:cs typeface="Calibri"/>
              <a:sym typeface="Calibri"/>
            </a:endParaRPr>
          </a:p>
          <a:p>
            <a:pPr indent="-342900" lvl="0" marL="342900" rtl="0" algn="l">
              <a:lnSpc>
                <a:spcPct val="107000"/>
              </a:lnSpc>
              <a:spcBef>
                <a:spcPts val="0"/>
              </a:spcBef>
              <a:spcAft>
                <a:spcPts val="0"/>
              </a:spcAft>
              <a:buClr>
                <a:srgbClr val="333333"/>
              </a:buClr>
              <a:buSzPts val="1800"/>
              <a:buFont typeface="Noto Sans Symbols"/>
              <a:buChar char="∙"/>
            </a:pPr>
            <a:r>
              <a:rPr lang="en-GB" sz="1800">
                <a:solidFill>
                  <a:srgbClr val="333333"/>
                </a:solidFill>
                <a:latin typeface="Calibri"/>
                <a:ea typeface="Calibri"/>
                <a:cs typeface="Calibri"/>
                <a:sym typeface="Calibri"/>
              </a:rPr>
              <a:t>we connect local, national and European ecosystems</a:t>
            </a:r>
            <a:endParaRPr sz="1800">
              <a:solidFill>
                <a:srgbClr val="000000"/>
              </a:solidFill>
              <a:latin typeface="Calibri"/>
              <a:ea typeface="Calibri"/>
              <a:cs typeface="Calibri"/>
              <a:sym typeface="Calibri"/>
            </a:endParaRPr>
          </a:p>
          <a:p>
            <a:pPr indent="-342900" lvl="0" marL="342900" rtl="0" algn="l">
              <a:lnSpc>
                <a:spcPct val="107000"/>
              </a:lnSpc>
              <a:spcBef>
                <a:spcPts val="800"/>
              </a:spcBef>
              <a:spcAft>
                <a:spcPts val="0"/>
              </a:spcAft>
              <a:buClr>
                <a:srgbClr val="333333"/>
              </a:buClr>
              <a:buSzPts val="1800"/>
              <a:buFont typeface="Noto Sans Symbols"/>
              <a:buChar char="∙"/>
            </a:pPr>
            <a:r>
              <a:rPr lang="en-GB" sz="1800">
                <a:solidFill>
                  <a:srgbClr val="333333"/>
                </a:solidFill>
                <a:latin typeface="Calibri"/>
                <a:ea typeface="Calibri"/>
                <a:cs typeface="Calibri"/>
                <a:sym typeface="Calibri"/>
              </a:rPr>
              <a:t>we operate within the EU ecosystem, we align with EU priorities and contribute to implement key EU strategies and initiatives including the </a:t>
            </a:r>
            <a:r>
              <a:rPr i="1" lang="en-GB" sz="1800">
                <a:solidFill>
                  <a:srgbClr val="333333"/>
                </a:solidFill>
                <a:latin typeface="Calibri"/>
                <a:ea typeface="Calibri"/>
                <a:cs typeface="Calibri"/>
                <a:sym typeface="Calibri"/>
              </a:rPr>
              <a:t>European Green Deal</a:t>
            </a:r>
            <a:r>
              <a:rPr lang="en-GB" sz="1800">
                <a:solidFill>
                  <a:srgbClr val="333333"/>
                </a:solidFill>
                <a:latin typeface="Calibri"/>
                <a:ea typeface="Calibri"/>
                <a:cs typeface="Calibri"/>
                <a:sym typeface="Calibri"/>
              </a:rPr>
              <a:t>, the </a:t>
            </a:r>
            <a:r>
              <a:rPr i="1" lang="en-GB" sz="1800">
                <a:solidFill>
                  <a:srgbClr val="333333"/>
                </a:solidFill>
                <a:latin typeface="Calibri"/>
                <a:ea typeface="Calibri"/>
                <a:cs typeface="Calibri"/>
                <a:sym typeface="Calibri"/>
              </a:rPr>
              <a:t>Cities Mission (100 climate-neutral and smart cities by 2030)</a:t>
            </a:r>
            <a:r>
              <a:rPr lang="en-GB" sz="1800">
                <a:solidFill>
                  <a:srgbClr val="333333"/>
                </a:solidFill>
                <a:latin typeface="Calibri"/>
                <a:ea typeface="Calibri"/>
                <a:cs typeface="Calibri"/>
                <a:sym typeface="Calibri"/>
              </a:rPr>
              <a:t>, </a:t>
            </a:r>
            <a:r>
              <a:rPr i="1" lang="en-GB" sz="1800">
                <a:solidFill>
                  <a:srgbClr val="333333"/>
                </a:solidFill>
                <a:latin typeface="Calibri"/>
                <a:ea typeface="Calibri"/>
                <a:cs typeface="Calibri"/>
                <a:sym typeface="Calibri"/>
              </a:rPr>
              <a:t>Horizon Europe</a:t>
            </a:r>
            <a:r>
              <a:rPr lang="en-GB" sz="1800">
                <a:solidFill>
                  <a:srgbClr val="333333"/>
                </a:solidFill>
                <a:latin typeface="Calibri"/>
                <a:ea typeface="Calibri"/>
                <a:cs typeface="Calibri"/>
                <a:sym typeface="Calibri"/>
              </a:rPr>
              <a:t> and </a:t>
            </a:r>
            <a:r>
              <a:rPr i="1" lang="en-GB" sz="1800">
                <a:solidFill>
                  <a:srgbClr val="333333"/>
                </a:solidFill>
                <a:latin typeface="Calibri"/>
                <a:ea typeface="Calibri"/>
                <a:cs typeface="Calibri"/>
                <a:sym typeface="Calibri"/>
              </a:rPr>
              <a:t>New European Bauhaus</a:t>
            </a:r>
            <a:endParaRPr sz="1800">
              <a:latin typeface="Times New Roman"/>
              <a:ea typeface="Times New Roman"/>
              <a:cs typeface="Times New Roman"/>
              <a:sym typeface="Times New Roman"/>
            </a:endParaRPr>
          </a:p>
          <a:p>
            <a:pPr indent="-342900" lvl="0" marL="342900" rtl="0" algn="l">
              <a:lnSpc>
                <a:spcPct val="107000"/>
              </a:lnSpc>
              <a:spcBef>
                <a:spcPts val="800"/>
              </a:spcBef>
              <a:spcAft>
                <a:spcPts val="0"/>
              </a:spcAft>
              <a:buClr>
                <a:srgbClr val="333333"/>
              </a:buClr>
              <a:buSzPts val="1800"/>
              <a:buFont typeface="Noto Sans Symbols"/>
              <a:buChar char="∙"/>
            </a:pPr>
            <a:r>
              <a:rPr lang="en-GB" sz="1800">
                <a:solidFill>
                  <a:srgbClr val="333333"/>
                </a:solidFill>
                <a:latin typeface="Calibri"/>
                <a:ea typeface="Calibri"/>
                <a:cs typeface="Calibri"/>
                <a:sym typeface="Calibri"/>
              </a:rPr>
              <a:t>we collaborate with our partners on local projects and initiatives and establish strong relationships with regional and city governments</a:t>
            </a:r>
            <a:endParaRPr sz="1800">
              <a:solidFill>
                <a:srgbClr val="000000"/>
              </a:solidFill>
              <a:latin typeface="Calibri"/>
              <a:ea typeface="Calibri"/>
              <a:cs typeface="Calibri"/>
              <a:sym typeface="Calibri"/>
            </a:endParaRPr>
          </a:p>
        </p:txBody>
      </p:sp>
      <p:sp>
        <p:nvSpPr>
          <p:cNvPr id="109" name="Google Shape;109;p3:notes"/>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4: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4:notes"/>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7000"/>
              </a:lnSpc>
              <a:spcBef>
                <a:spcPts val="0"/>
              </a:spcBef>
              <a:spcAft>
                <a:spcPts val="0"/>
              </a:spcAft>
              <a:buClr>
                <a:srgbClr val="333333"/>
              </a:buClr>
              <a:buSzPts val="1100"/>
              <a:buFont typeface="Noto Sans Symbols"/>
              <a:buChar char="∙"/>
            </a:pPr>
            <a:r>
              <a:rPr lang="en-GB" sz="1100">
                <a:solidFill>
                  <a:srgbClr val="333333"/>
                </a:solidFill>
                <a:latin typeface="Calibri"/>
                <a:ea typeface="Calibri"/>
                <a:cs typeface="Calibri"/>
                <a:sym typeface="Calibri"/>
              </a:rPr>
              <a:t>we are the largest European innovation community for urban mobility. Our partners and larger ecosystem of stakeholders are our main assets</a:t>
            </a:r>
            <a:endParaRPr sz="1000">
              <a:solidFill>
                <a:srgbClr val="000000"/>
              </a:solidFill>
              <a:latin typeface="Calibri"/>
              <a:ea typeface="Calibri"/>
              <a:cs typeface="Calibri"/>
              <a:sym typeface="Calibri"/>
            </a:endParaRPr>
          </a:p>
          <a:p>
            <a:pPr indent="-342900" lvl="0" marL="342900" rtl="0" algn="l">
              <a:lnSpc>
                <a:spcPct val="107000"/>
              </a:lnSpc>
              <a:spcBef>
                <a:spcPts val="800"/>
              </a:spcBef>
              <a:spcAft>
                <a:spcPts val="0"/>
              </a:spcAft>
              <a:buClr>
                <a:srgbClr val="000000"/>
              </a:buClr>
              <a:buSzPts val="1100"/>
              <a:buFont typeface="Noto Sans Symbols"/>
              <a:buChar char="∙"/>
            </a:pPr>
            <a:r>
              <a:rPr lang="en-GB" sz="1100">
                <a:solidFill>
                  <a:srgbClr val="000000"/>
                </a:solidFill>
                <a:latin typeface="Calibri"/>
                <a:ea typeface="Calibri"/>
                <a:cs typeface="Calibri"/>
                <a:sym typeface="Calibri"/>
              </a:rPr>
              <a:t>our community includes:</a:t>
            </a:r>
            <a:endParaRPr sz="1000">
              <a:solidFill>
                <a:srgbClr val="000000"/>
              </a:solidFill>
              <a:latin typeface="Calibri"/>
              <a:ea typeface="Calibri"/>
              <a:cs typeface="Calibri"/>
              <a:sym typeface="Calibri"/>
            </a:endParaRPr>
          </a:p>
          <a:p>
            <a:pPr indent="-285750" lvl="1" marL="742950" rtl="0" algn="l">
              <a:lnSpc>
                <a:spcPct val="110000"/>
              </a:lnSpc>
              <a:spcBef>
                <a:spcPts val="800"/>
              </a:spcBef>
              <a:spcAft>
                <a:spcPts val="0"/>
              </a:spcAft>
              <a:buClr>
                <a:srgbClr val="000000"/>
              </a:buClr>
              <a:buSzPts val="1100"/>
              <a:buFont typeface="Courier New"/>
              <a:buChar char="o"/>
            </a:pPr>
            <a:r>
              <a:rPr lang="en-GB" sz="1100">
                <a:solidFill>
                  <a:srgbClr val="000000"/>
                </a:solidFill>
                <a:latin typeface="Calibri"/>
                <a:ea typeface="Calibri"/>
                <a:cs typeface="Calibri"/>
                <a:sym typeface="Calibri"/>
              </a:rPr>
              <a:t>industry – large enterprises, SMEs, including startups </a:t>
            </a:r>
            <a:endParaRPr sz="1200">
              <a:latin typeface="Times New Roman"/>
              <a:ea typeface="Times New Roman"/>
              <a:cs typeface="Times New Roman"/>
              <a:sym typeface="Times New Roman"/>
            </a:endParaRPr>
          </a:p>
          <a:p>
            <a:pPr indent="-285750" lvl="1" marL="742950" rtl="0" algn="l">
              <a:lnSpc>
                <a:spcPct val="110000"/>
              </a:lnSpc>
              <a:spcBef>
                <a:spcPts val="1200"/>
              </a:spcBef>
              <a:spcAft>
                <a:spcPts val="0"/>
              </a:spcAft>
              <a:buClr>
                <a:srgbClr val="000000"/>
              </a:buClr>
              <a:buSzPts val="1100"/>
              <a:buFont typeface="Courier New"/>
              <a:buChar char="o"/>
            </a:pPr>
            <a:r>
              <a:rPr lang="en-GB" sz="1100">
                <a:solidFill>
                  <a:srgbClr val="000000"/>
                </a:solidFill>
                <a:latin typeface="Calibri"/>
                <a:ea typeface="Calibri"/>
                <a:cs typeface="Calibri"/>
                <a:sym typeface="Calibri"/>
              </a:rPr>
              <a:t>universities and knowledge institutes</a:t>
            </a:r>
            <a:endParaRPr sz="1200">
              <a:latin typeface="Times New Roman"/>
              <a:ea typeface="Times New Roman"/>
              <a:cs typeface="Times New Roman"/>
              <a:sym typeface="Times New Roman"/>
            </a:endParaRPr>
          </a:p>
          <a:p>
            <a:pPr indent="-285750" lvl="1" marL="742950" rtl="0" algn="l">
              <a:lnSpc>
                <a:spcPct val="110000"/>
              </a:lnSpc>
              <a:spcBef>
                <a:spcPts val="1200"/>
              </a:spcBef>
              <a:spcAft>
                <a:spcPts val="0"/>
              </a:spcAft>
              <a:buClr>
                <a:srgbClr val="000000"/>
              </a:buClr>
              <a:buSzPts val="1100"/>
              <a:buFont typeface="Courier New"/>
              <a:buChar char="o"/>
            </a:pPr>
            <a:r>
              <a:rPr lang="en-GB" sz="1100">
                <a:solidFill>
                  <a:srgbClr val="000000"/>
                </a:solidFill>
                <a:latin typeface="Calibri"/>
                <a:ea typeface="Calibri"/>
                <a:cs typeface="Calibri"/>
                <a:sym typeface="Calibri"/>
              </a:rPr>
              <a:t>students</a:t>
            </a:r>
            <a:endParaRPr sz="1200">
              <a:latin typeface="Times New Roman"/>
              <a:ea typeface="Times New Roman"/>
              <a:cs typeface="Times New Roman"/>
              <a:sym typeface="Times New Roman"/>
            </a:endParaRPr>
          </a:p>
          <a:p>
            <a:pPr indent="-285750" lvl="1" marL="742950" rtl="0" algn="l">
              <a:lnSpc>
                <a:spcPct val="110000"/>
              </a:lnSpc>
              <a:spcBef>
                <a:spcPts val="1200"/>
              </a:spcBef>
              <a:spcAft>
                <a:spcPts val="0"/>
              </a:spcAft>
              <a:buClr>
                <a:srgbClr val="000000"/>
              </a:buClr>
              <a:buSzPts val="1100"/>
              <a:buFont typeface="Courier New"/>
              <a:buChar char="o"/>
            </a:pPr>
            <a:r>
              <a:rPr lang="en-GB" sz="1100">
                <a:solidFill>
                  <a:srgbClr val="000000"/>
                </a:solidFill>
                <a:latin typeface="Calibri"/>
                <a:ea typeface="Calibri"/>
                <a:cs typeface="Calibri"/>
                <a:sym typeface="Calibri"/>
              </a:rPr>
              <a:t>research and technology organisations</a:t>
            </a:r>
            <a:endParaRPr sz="1200">
              <a:latin typeface="Times New Roman"/>
              <a:ea typeface="Times New Roman"/>
              <a:cs typeface="Times New Roman"/>
              <a:sym typeface="Times New Roman"/>
            </a:endParaRPr>
          </a:p>
          <a:p>
            <a:pPr indent="-285750" lvl="1" marL="742950" rtl="0" algn="l">
              <a:lnSpc>
                <a:spcPct val="110000"/>
              </a:lnSpc>
              <a:spcBef>
                <a:spcPts val="1200"/>
              </a:spcBef>
              <a:spcAft>
                <a:spcPts val="0"/>
              </a:spcAft>
              <a:buClr>
                <a:srgbClr val="000000"/>
              </a:buClr>
              <a:buSzPts val="1100"/>
              <a:buFont typeface="Courier New"/>
              <a:buChar char="o"/>
            </a:pPr>
            <a:r>
              <a:rPr lang="en-GB" sz="1100">
                <a:solidFill>
                  <a:srgbClr val="000000"/>
                </a:solidFill>
                <a:latin typeface="Calibri"/>
                <a:ea typeface="Calibri"/>
                <a:cs typeface="Calibri"/>
                <a:sym typeface="Calibri"/>
              </a:rPr>
              <a:t>governments at local, regional, national and EU-level</a:t>
            </a:r>
            <a:endParaRPr sz="1200">
              <a:latin typeface="Times New Roman"/>
              <a:ea typeface="Times New Roman"/>
              <a:cs typeface="Times New Roman"/>
              <a:sym typeface="Times New Roman"/>
            </a:endParaRPr>
          </a:p>
          <a:p>
            <a:pPr indent="-285750" lvl="1" marL="742950" rtl="0" algn="l">
              <a:lnSpc>
                <a:spcPct val="110000"/>
              </a:lnSpc>
              <a:spcBef>
                <a:spcPts val="1200"/>
              </a:spcBef>
              <a:spcAft>
                <a:spcPts val="0"/>
              </a:spcAft>
              <a:buClr>
                <a:schemeClr val="dk1"/>
              </a:buClr>
              <a:buSzPts val="1100"/>
              <a:buFont typeface="Courier New"/>
              <a:buChar char="o"/>
            </a:pPr>
            <a:r>
              <a:rPr lang="en-GB" sz="1100">
                <a:latin typeface="Calibri"/>
                <a:ea typeface="Calibri"/>
                <a:cs typeface="Calibri"/>
                <a:sym typeface="Calibri"/>
              </a:rPr>
              <a:t>non-governmental organisations (NGOs)</a:t>
            </a:r>
            <a:endParaRPr sz="1200">
              <a:latin typeface="Times New Roman"/>
              <a:ea typeface="Times New Roman"/>
              <a:cs typeface="Times New Roman"/>
              <a:sym typeface="Times New Roman"/>
            </a:endParaRPr>
          </a:p>
          <a:p>
            <a:pPr indent="-342900" lvl="0" marL="342900" rtl="0" algn="l">
              <a:lnSpc>
                <a:spcPct val="107000"/>
              </a:lnSpc>
              <a:spcBef>
                <a:spcPts val="1200"/>
              </a:spcBef>
              <a:spcAft>
                <a:spcPts val="0"/>
              </a:spcAft>
              <a:buClr>
                <a:srgbClr val="000000"/>
              </a:buClr>
              <a:buSzPts val="1100"/>
              <a:buFont typeface="Noto Sans Symbols"/>
              <a:buChar char="∙"/>
            </a:pPr>
            <a:r>
              <a:rPr lang="en-GB" sz="1100">
                <a:solidFill>
                  <a:srgbClr val="000000"/>
                </a:solidFill>
                <a:latin typeface="Calibri"/>
                <a:ea typeface="Calibri"/>
                <a:cs typeface="Calibri"/>
                <a:sym typeface="Calibri"/>
              </a:rPr>
              <a:t>We are innovating with more than 950 entities </a:t>
            </a:r>
            <a:r>
              <a:rPr lang="en-GB" sz="800">
                <a:solidFill>
                  <a:srgbClr val="000000"/>
                </a:solidFill>
                <a:latin typeface="Calibri"/>
                <a:ea typeface="Calibri"/>
                <a:cs typeface="Calibri"/>
                <a:sym typeface="Calibri"/>
              </a:rPr>
              <a:t> </a:t>
            </a:r>
            <a:r>
              <a:rPr lang="en-GB" sz="1100">
                <a:solidFill>
                  <a:srgbClr val="000000"/>
                </a:solidFill>
                <a:latin typeface="Calibri"/>
                <a:ea typeface="Calibri"/>
                <a:cs typeface="Calibri"/>
                <a:sym typeface="Calibri"/>
              </a:rPr>
              <a:t>in 35 countries across Europe</a:t>
            </a:r>
            <a:endParaRPr sz="1000">
              <a:solidFill>
                <a:srgbClr val="000000"/>
              </a:solidFill>
              <a:latin typeface="Calibri"/>
              <a:ea typeface="Calibri"/>
              <a:cs typeface="Calibri"/>
              <a:sym typeface="Calibri"/>
            </a:endParaRPr>
          </a:p>
          <a:p>
            <a:pPr indent="-342900" lvl="0" marL="342900" rtl="0" algn="l">
              <a:lnSpc>
                <a:spcPct val="107000"/>
              </a:lnSpc>
              <a:spcBef>
                <a:spcPts val="800"/>
              </a:spcBef>
              <a:spcAft>
                <a:spcPts val="0"/>
              </a:spcAft>
              <a:buClr>
                <a:srgbClr val="000000"/>
              </a:buClr>
              <a:buSzPts val="1100"/>
              <a:buFont typeface="Noto Sans Symbols"/>
              <a:buChar char="∙"/>
            </a:pPr>
            <a:r>
              <a:rPr lang="en-GB" sz="1100">
                <a:solidFill>
                  <a:srgbClr val="000000"/>
                </a:solidFill>
                <a:latin typeface="Calibri"/>
                <a:ea typeface="Calibri"/>
                <a:cs typeface="Calibri"/>
                <a:sym typeface="Calibri"/>
              </a:rPr>
              <a:t>We collaborate with 80+ cities and regions</a:t>
            </a:r>
            <a:r>
              <a:rPr lang="en-GB" sz="800">
                <a:solidFill>
                  <a:srgbClr val="000000"/>
                </a:solidFill>
                <a:latin typeface="Calibri"/>
                <a:ea typeface="Calibri"/>
                <a:cs typeface="Calibri"/>
                <a:sym typeface="Calibri"/>
              </a:rPr>
              <a:t> </a:t>
            </a:r>
            <a:r>
              <a:rPr lang="en-GB" sz="1100">
                <a:solidFill>
                  <a:srgbClr val="000000"/>
                </a:solidFill>
                <a:latin typeface="Calibri"/>
                <a:ea typeface="Calibri"/>
                <a:cs typeface="Calibri"/>
                <a:sym typeface="Calibri"/>
              </a:rPr>
              <a:t>, managing a wide variety of urban mobility issues </a:t>
            </a:r>
            <a:endParaRPr sz="1000">
              <a:solidFill>
                <a:srgbClr val="000000"/>
              </a:solidFill>
              <a:latin typeface="Calibri"/>
              <a:ea typeface="Calibri"/>
              <a:cs typeface="Calibri"/>
              <a:sym typeface="Calibri"/>
            </a:endParaRPr>
          </a:p>
        </p:txBody>
      </p:sp>
      <p:sp>
        <p:nvSpPr>
          <p:cNvPr id="125" name="Google Shape;125;p4:notes"/>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5: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5:notes"/>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p>
            <a:pPr indent="-342900" lvl="0" marL="342900" rtl="0" algn="l">
              <a:lnSpc>
                <a:spcPct val="107000"/>
              </a:lnSpc>
              <a:spcBef>
                <a:spcPts val="0"/>
              </a:spcBef>
              <a:spcAft>
                <a:spcPts val="0"/>
              </a:spcAft>
              <a:buClr>
                <a:schemeClr val="dk1"/>
              </a:buClr>
              <a:buSzPts val="1800"/>
              <a:buFont typeface="Noto Sans Symbols"/>
              <a:buChar char="∙"/>
            </a:pPr>
            <a:r>
              <a:rPr lang="en-GB" sz="1800" u="none">
                <a:solidFill>
                  <a:schemeClr val="dk1"/>
                </a:solidFill>
                <a:latin typeface="Calibri"/>
                <a:ea typeface="Calibri"/>
                <a:cs typeface="Calibri"/>
                <a:sym typeface="Calibri"/>
              </a:rPr>
              <a:t>we facilitate existing innovations to reach the market faster</a:t>
            </a:r>
            <a:endParaRPr sz="1800" u="none">
              <a:solidFill>
                <a:schemeClr val="dk1"/>
              </a:solidFill>
              <a:latin typeface="Calibri"/>
              <a:ea typeface="Calibri"/>
              <a:cs typeface="Calibri"/>
              <a:sym typeface="Calibri"/>
            </a:endParaRPr>
          </a:p>
          <a:p>
            <a:pPr indent="-342900" lvl="0" marL="342900" rtl="0" algn="l">
              <a:lnSpc>
                <a:spcPct val="107000"/>
              </a:lnSpc>
              <a:spcBef>
                <a:spcPts val="800"/>
              </a:spcBef>
              <a:spcAft>
                <a:spcPts val="0"/>
              </a:spcAft>
              <a:buClr>
                <a:schemeClr val="dk1"/>
              </a:buClr>
              <a:buSzPts val="1800"/>
              <a:buFont typeface="Noto Sans Symbols"/>
              <a:buChar char="∙"/>
            </a:pPr>
            <a:r>
              <a:rPr lang="en-GB" sz="1800" u="none">
                <a:solidFill>
                  <a:schemeClr val="dk1"/>
                </a:solidFill>
                <a:latin typeface="Calibri"/>
                <a:ea typeface="Calibri"/>
                <a:cs typeface="Calibri"/>
                <a:sym typeface="Calibri"/>
              </a:rPr>
              <a:t>we are unique in implementing and supporting initiatives where cities and innovators test, pilot and scale up new solutions</a:t>
            </a:r>
            <a:endParaRPr/>
          </a:p>
          <a:p>
            <a:pPr indent="-342900" lvl="0" marL="342900" rtl="0" algn="l">
              <a:lnSpc>
                <a:spcPct val="107000"/>
              </a:lnSpc>
              <a:spcBef>
                <a:spcPts val="800"/>
              </a:spcBef>
              <a:spcAft>
                <a:spcPts val="0"/>
              </a:spcAft>
              <a:buClr>
                <a:schemeClr val="dk1"/>
              </a:buClr>
              <a:buSzPts val="1800"/>
              <a:buFont typeface="Noto Sans Symbols"/>
              <a:buChar char="∙"/>
            </a:pPr>
            <a:r>
              <a:rPr lang="en-GB" sz="1800" u="none">
                <a:solidFill>
                  <a:schemeClr val="dk1"/>
                </a:solidFill>
                <a:latin typeface="Calibri"/>
                <a:ea typeface="Calibri"/>
                <a:cs typeface="Calibri"/>
                <a:sym typeface="Calibri"/>
              </a:rPr>
              <a:t>cities are at the heart of everything we do. We facilitate cities to deploy new solutions with the help of private sector and education partners to transition to a decarbonised and equitable mobility and transport system in Europe</a:t>
            </a:r>
            <a:endParaRPr/>
          </a:p>
          <a:p>
            <a:pPr indent="-342900" lvl="0" marL="342900" rtl="0" algn="l">
              <a:lnSpc>
                <a:spcPct val="107000"/>
              </a:lnSpc>
              <a:spcBef>
                <a:spcPts val="800"/>
              </a:spcBef>
              <a:spcAft>
                <a:spcPts val="0"/>
              </a:spcAft>
              <a:buClr>
                <a:schemeClr val="dk1"/>
              </a:buClr>
              <a:buSzPts val="1800"/>
              <a:buFont typeface="Noto Sans Symbols"/>
              <a:buChar char="∙"/>
            </a:pPr>
            <a:r>
              <a:rPr lang="en-GB" sz="1800" u="none">
                <a:solidFill>
                  <a:schemeClr val="dk1"/>
                </a:solidFill>
                <a:latin typeface="Calibri"/>
                <a:ea typeface="Calibri"/>
                <a:cs typeface="Calibri"/>
                <a:sym typeface="Calibri"/>
              </a:rPr>
              <a:t>we help cities find, test and implement the most appropriate solutions for their mobility challenges, across Europe</a:t>
            </a:r>
            <a:endParaRPr sz="1800" u="none">
              <a:solidFill>
                <a:schemeClr val="dk1"/>
              </a:solidFill>
              <a:latin typeface="Calibri"/>
              <a:ea typeface="Calibri"/>
              <a:cs typeface="Calibri"/>
              <a:sym typeface="Calibri"/>
            </a:endParaRPr>
          </a:p>
          <a:p>
            <a:pPr indent="0" lvl="0" marL="0" rtl="0" algn="l">
              <a:spcBef>
                <a:spcPts val="600"/>
              </a:spcBef>
              <a:spcAft>
                <a:spcPts val="0"/>
              </a:spcAft>
              <a:buNone/>
            </a:pPr>
            <a:r>
              <a:rPr lang="en-GB" sz="1800" u="none">
                <a:solidFill>
                  <a:schemeClr val="dk1"/>
                </a:solidFill>
                <a:latin typeface="Calibri"/>
                <a:ea typeface="Calibri"/>
                <a:cs typeface="Calibri"/>
                <a:sym typeface="Calibri"/>
              </a:rPr>
              <a:t>since 2020 we have facilitated implementation of 250 pilots in more than 110 cities</a:t>
            </a:r>
            <a:br>
              <a:rPr lang="en-GB" sz="1800" u="none">
                <a:solidFill>
                  <a:schemeClr val="dk1"/>
                </a:solidFill>
                <a:latin typeface="Times New Roman"/>
                <a:ea typeface="Times New Roman"/>
                <a:cs typeface="Times New Roman"/>
                <a:sym typeface="Times New Roman"/>
              </a:rPr>
            </a:br>
            <a:br>
              <a:rPr lang="en-GB" sz="1800" u="none">
                <a:solidFill>
                  <a:schemeClr val="dk1"/>
                </a:solidFill>
                <a:latin typeface="Times New Roman"/>
                <a:ea typeface="Times New Roman"/>
                <a:cs typeface="Times New Roman"/>
                <a:sym typeface="Times New Roman"/>
              </a:rPr>
            </a:br>
            <a:r>
              <a:rPr lang="en-GB" sz="1800" u="none">
                <a:solidFill>
                  <a:schemeClr val="dk1"/>
                </a:solidFill>
                <a:latin typeface="Times New Roman"/>
                <a:ea typeface="Times New Roman"/>
                <a:cs typeface="Times New Roman"/>
                <a:sym typeface="Times New Roman"/>
              </a:rPr>
              <a:t>*</a:t>
            </a:r>
            <a:r>
              <a:rPr i="1" lang="en-GB" sz="1800" u="none">
                <a:solidFill>
                  <a:schemeClr val="dk1"/>
                </a:solidFill>
                <a:latin typeface="Times New Roman"/>
                <a:ea typeface="Times New Roman"/>
                <a:cs typeface="Times New Roman"/>
                <a:sym typeface="Times New Roman"/>
              </a:rPr>
              <a:t>If you are interested in highlighting a specific city or project, take a look at the </a:t>
            </a:r>
            <a:r>
              <a:rPr i="1" lang="en-GB" sz="1800" u="sng">
                <a:solidFill>
                  <a:schemeClr val="dk1"/>
                </a:solidFill>
                <a:latin typeface="Times New Roman"/>
                <a:ea typeface="Times New Roman"/>
                <a:cs typeface="Times New Roman"/>
                <a:sym typeface="Times New Roman"/>
                <a:hlinkClick r:id="rId2">
                  <a:extLst>
                    <a:ext uri="{A12FA001-AC4F-418D-AE19-62706E023703}">
                      <ahyp:hlinkClr val="tx"/>
                    </a:ext>
                  </a:extLst>
                </a:hlinkClick>
              </a:rPr>
              <a:t>Innovation Projects 2020-2024</a:t>
            </a:r>
            <a:r>
              <a:rPr i="1" lang="en-GB" sz="1800" u="none">
                <a:solidFill>
                  <a:schemeClr val="dk1"/>
                </a:solidFill>
                <a:latin typeface="Times New Roman"/>
                <a:ea typeface="Times New Roman"/>
                <a:cs typeface="Times New Roman"/>
                <a:sym typeface="Times New Roman"/>
              </a:rPr>
              <a:t> or the Corporate Factsheet on the Communications Library</a:t>
            </a:r>
            <a:r>
              <a:rPr lang="en-GB" sz="1800" u="none">
                <a:solidFill>
                  <a:schemeClr val="dk1"/>
                </a:solidFill>
                <a:latin typeface="Times New Roman"/>
                <a:ea typeface="Times New Roman"/>
                <a:cs typeface="Times New Roman"/>
                <a:sym typeface="Times New Roman"/>
              </a:rPr>
              <a:t> </a:t>
            </a:r>
            <a:endParaRPr u="none">
              <a:solidFill>
                <a:schemeClr val="dk1"/>
              </a:solidFill>
            </a:endParaRPr>
          </a:p>
        </p:txBody>
      </p:sp>
      <p:sp>
        <p:nvSpPr>
          <p:cNvPr id="143" name="Google Shape;143;p5:notes"/>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6: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6:notes"/>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333333"/>
              </a:buClr>
              <a:buSzPts val="1100"/>
              <a:buFont typeface="Noto Sans Symbols"/>
              <a:buChar char="∙"/>
            </a:pPr>
            <a:r>
              <a:rPr lang="en-GB" sz="1100">
                <a:solidFill>
                  <a:srgbClr val="333333"/>
                </a:solidFill>
                <a:latin typeface="Calibri"/>
                <a:ea typeface="Calibri"/>
                <a:cs typeface="Calibri"/>
                <a:sym typeface="Calibri"/>
              </a:rPr>
              <a:t>we </a:t>
            </a:r>
            <a:r>
              <a:rPr lang="en-GB" sz="1100">
                <a:solidFill>
                  <a:srgbClr val="191919"/>
                </a:solidFill>
                <a:latin typeface="Calibri"/>
                <a:ea typeface="Calibri"/>
                <a:cs typeface="Calibri"/>
                <a:sym typeface="Calibri"/>
              </a:rPr>
              <a:t>support cities on their journey to net zero</a:t>
            </a:r>
            <a:r>
              <a:rPr lang="en-GB" sz="1100">
                <a:solidFill>
                  <a:srgbClr val="333333"/>
                </a:solidFill>
                <a:latin typeface="Calibri"/>
                <a:ea typeface="Calibri"/>
                <a:cs typeface="Calibri"/>
                <a:sym typeface="Calibri"/>
              </a:rPr>
              <a:t> emissions</a:t>
            </a:r>
            <a:endParaRPr sz="1200">
              <a:latin typeface="Times New Roman"/>
              <a:ea typeface="Times New Roman"/>
              <a:cs typeface="Times New Roman"/>
              <a:sym typeface="Times New Roman"/>
            </a:endParaRPr>
          </a:p>
          <a:p>
            <a:pPr indent="-342900" lvl="0" marL="342900" rtl="0" algn="l">
              <a:spcBef>
                <a:spcPts val="0"/>
              </a:spcBef>
              <a:spcAft>
                <a:spcPts val="0"/>
              </a:spcAft>
              <a:buClr>
                <a:srgbClr val="333333"/>
              </a:buClr>
              <a:buSzPts val="1100"/>
              <a:buFont typeface="Noto Sans Symbols"/>
              <a:buChar char="∙"/>
            </a:pPr>
            <a:r>
              <a:rPr lang="en-GB" sz="1100">
                <a:solidFill>
                  <a:srgbClr val="333333"/>
                </a:solidFill>
                <a:latin typeface="Calibri"/>
                <a:ea typeface="Calibri"/>
                <a:cs typeface="Calibri"/>
                <a:sym typeface="Calibri"/>
              </a:rPr>
              <a:t>we have five specific areas of focus that we believe our community has the potential to contribute the highest impact</a:t>
            </a:r>
            <a:endParaRPr sz="1200">
              <a:latin typeface="Times New Roman"/>
              <a:ea typeface="Times New Roman"/>
              <a:cs typeface="Times New Roman"/>
              <a:sym typeface="Times New Roman"/>
            </a:endParaRPr>
          </a:p>
          <a:p>
            <a:pPr indent="-342900" lvl="0" marL="342900" rtl="0" algn="l">
              <a:spcBef>
                <a:spcPts val="0"/>
              </a:spcBef>
              <a:spcAft>
                <a:spcPts val="0"/>
              </a:spcAft>
              <a:buClr>
                <a:srgbClr val="333333"/>
              </a:buClr>
              <a:buSzPts val="1100"/>
              <a:buFont typeface="Noto Sans Symbols"/>
              <a:buChar char="∙"/>
            </a:pPr>
            <a:r>
              <a:rPr lang="en-GB" sz="1100">
                <a:solidFill>
                  <a:srgbClr val="333333"/>
                </a:solidFill>
                <a:latin typeface="Calibri"/>
                <a:ea typeface="Calibri"/>
                <a:cs typeface="Calibri"/>
                <a:sym typeface="Calibri"/>
              </a:rPr>
              <a:t>these five areas are addressed through EIT Urban Mobility-funded projects as well as activities funded from other sources</a:t>
            </a:r>
            <a:endParaRPr sz="1200">
              <a:latin typeface="Times New Roman"/>
              <a:ea typeface="Times New Roman"/>
              <a:cs typeface="Times New Roman"/>
              <a:sym typeface="Times New Roman"/>
            </a:endParaRPr>
          </a:p>
          <a:p>
            <a:pPr indent="-342900" lvl="0" marL="342900" rtl="0" algn="l">
              <a:spcBef>
                <a:spcPts val="0"/>
              </a:spcBef>
              <a:spcAft>
                <a:spcPts val="0"/>
              </a:spcAft>
              <a:buClr>
                <a:srgbClr val="333333"/>
              </a:buClr>
              <a:buSzPts val="1100"/>
              <a:buFont typeface="Noto Sans Symbols"/>
              <a:buChar char="∙"/>
            </a:pPr>
            <a:r>
              <a:rPr lang="en-GB" sz="1100">
                <a:solidFill>
                  <a:srgbClr val="333333"/>
                </a:solidFill>
                <a:latin typeface="Calibri"/>
                <a:ea typeface="Calibri"/>
                <a:cs typeface="Calibri"/>
                <a:sym typeface="Calibri"/>
              </a:rPr>
              <a:t>these topics are:</a:t>
            </a:r>
            <a:endParaRPr sz="1200">
              <a:latin typeface="Times New Roman"/>
              <a:ea typeface="Times New Roman"/>
              <a:cs typeface="Times New Roman"/>
              <a:sym typeface="Times New Roman"/>
            </a:endParaRPr>
          </a:p>
          <a:p>
            <a:pPr indent="-285750" lvl="1" marL="742950" rtl="0" algn="l">
              <a:lnSpc>
                <a:spcPct val="110000"/>
              </a:lnSpc>
              <a:spcBef>
                <a:spcPts val="0"/>
              </a:spcBef>
              <a:spcAft>
                <a:spcPts val="0"/>
              </a:spcAft>
              <a:buClr>
                <a:srgbClr val="000000"/>
              </a:buClr>
              <a:buSzPts val="1100"/>
              <a:buFont typeface="Courier New"/>
              <a:buChar char="o"/>
            </a:pPr>
            <a:r>
              <a:rPr lang="en-GB" sz="1100">
                <a:solidFill>
                  <a:srgbClr val="000000"/>
                </a:solidFill>
                <a:latin typeface="Calibri"/>
                <a:ea typeface="Calibri"/>
                <a:cs typeface="Calibri"/>
                <a:sym typeface="Calibri"/>
              </a:rPr>
              <a:t>Public transport</a:t>
            </a:r>
            <a:endParaRPr sz="1200">
              <a:latin typeface="Times New Roman"/>
              <a:ea typeface="Times New Roman"/>
              <a:cs typeface="Times New Roman"/>
              <a:sym typeface="Times New Roman"/>
            </a:endParaRPr>
          </a:p>
          <a:p>
            <a:pPr indent="-285750" lvl="1" marL="742950" rtl="0" algn="l">
              <a:lnSpc>
                <a:spcPct val="110000"/>
              </a:lnSpc>
              <a:spcBef>
                <a:spcPts val="1200"/>
              </a:spcBef>
              <a:spcAft>
                <a:spcPts val="0"/>
              </a:spcAft>
              <a:buClr>
                <a:srgbClr val="000000"/>
              </a:buClr>
              <a:buSzPts val="1100"/>
              <a:buFont typeface="Courier New"/>
              <a:buChar char="o"/>
            </a:pPr>
            <a:r>
              <a:rPr lang="en-GB" sz="1100">
                <a:solidFill>
                  <a:srgbClr val="000000"/>
                </a:solidFill>
                <a:latin typeface="Calibri"/>
                <a:ea typeface="Calibri"/>
                <a:cs typeface="Calibri"/>
                <a:sym typeface="Calibri"/>
              </a:rPr>
              <a:t>Electrification</a:t>
            </a:r>
            <a:endParaRPr sz="1200">
              <a:latin typeface="Times New Roman"/>
              <a:ea typeface="Times New Roman"/>
              <a:cs typeface="Times New Roman"/>
              <a:sym typeface="Times New Roman"/>
            </a:endParaRPr>
          </a:p>
          <a:p>
            <a:pPr indent="-285750" lvl="1" marL="742950" rtl="0" algn="l">
              <a:lnSpc>
                <a:spcPct val="110000"/>
              </a:lnSpc>
              <a:spcBef>
                <a:spcPts val="1200"/>
              </a:spcBef>
              <a:spcAft>
                <a:spcPts val="0"/>
              </a:spcAft>
              <a:buClr>
                <a:srgbClr val="000000"/>
              </a:buClr>
              <a:buSzPts val="1100"/>
              <a:buFont typeface="Courier New"/>
              <a:buChar char="o"/>
            </a:pPr>
            <a:r>
              <a:rPr lang="en-GB" sz="1100">
                <a:solidFill>
                  <a:srgbClr val="000000"/>
                </a:solidFill>
                <a:latin typeface="Calibri"/>
                <a:ea typeface="Calibri"/>
                <a:cs typeface="Calibri"/>
                <a:sym typeface="Calibri"/>
              </a:rPr>
              <a:t>Mobility data management</a:t>
            </a:r>
            <a:endParaRPr sz="1200">
              <a:latin typeface="Times New Roman"/>
              <a:ea typeface="Times New Roman"/>
              <a:cs typeface="Times New Roman"/>
              <a:sym typeface="Times New Roman"/>
            </a:endParaRPr>
          </a:p>
          <a:p>
            <a:pPr indent="-285750" lvl="1" marL="742950" rtl="0" algn="l">
              <a:spcBef>
                <a:spcPts val="1200"/>
              </a:spcBef>
              <a:spcAft>
                <a:spcPts val="0"/>
              </a:spcAft>
              <a:buClr>
                <a:srgbClr val="000000"/>
              </a:buClr>
              <a:buSzPts val="1100"/>
              <a:buFont typeface="Courier New"/>
              <a:buChar char="o"/>
            </a:pPr>
            <a:r>
              <a:rPr lang="en-GB" sz="1100">
                <a:solidFill>
                  <a:srgbClr val="000000"/>
                </a:solidFill>
                <a:latin typeface="Calibri"/>
                <a:ea typeface="Calibri"/>
                <a:cs typeface="Calibri"/>
                <a:sym typeface="Calibri"/>
              </a:rPr>
              <a:t>Urban logistics</a:t>
            </a:r>
            <a:endParaRPr sz="1200">
              <a:solidFill>
                <a:schemeClr val="dk1"/>
              </a:solidFill>
              <a:latin typeface="Times New Roman"/>
              <a:ea typeface="Times New Roman"/>
              <a:cs typeface="Times New Roman"/>
              <a:sym typeface="Times New Roman"/>
            </a:endParaRPr>
          </a:p>
          <a:p>
            <a:pPr indent="-285750" lvl="1" marL="742950" rtl="0" algn="l">
              <a:spcBef>
                <a:spcPts val="0"/>
              </a:spcBef>
              <a:spcAft>
                <a:spcPts val="0"/>
              </a:spcAft>
              <a:buClr>
                <a:srgbClr val="000000"/>
              </a:buClr>
              <a:buSzPts val="1100"/>
              <a:buFont typeface="Courier New"/>
              <a:buChar char="o"/>
            </a:pPr>
            <a:r>
              <a:rPr lang="en-GB" sz="1100">
                <a:solidFill>
                  <a:srgbClr val="000000"/>
                </a:solidFill>
                <a:latin typeface="Calibri"/>
                <a:ea typeface="Calibri"/>
                <a:cs typeface="Calibri"/>
                <a:sym typeface="Calibri"/>
              </a:rPr>
              <a:t>Health and mobility </a:t>
            </a:r>
            <a:endParaRPr/>
          </a:p>
        </p:txBody>
      </p:sp>
      <p:sp>
        <p:nvSpPr>
          <p:cNvPr id="155" name="Google Shape;155;p6:notes"/>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7:notes"/>
          <p:cNvSpPr/>
          <p:nvPr>
            <p:ph idx="2" type="sldImg"/>
          </p:nvPr>
        </p:nvSpPr>
        <p:spPr>
          <a:xfrm>
            <a:off x="5384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7:notes"/>
          <p:cNvSpPr txBox="1"/>
          <p:nvPr>
            <p:ph idx="1" type="body"/>
          </p:nvPr>
        </p:nvSpPr>
        <p:spPr>
          <a:xfrm>
            <a:off x="1625600" y="4400550"/>
            <a:ext cx="13004800" cy="3600450"/>
          </a:xfrm>
          <a:prstGeom prst="rect">
            <a:avLst/>
          </a:prstGeom>
          <a:noFill/>
          <a:ln>
            <a:noFill/>
          </a:ln>
        </p:spPr>
        <p:txBody>
          <a:bodyPr anchorCtr="0" anchor="t" bIns="45700" lIns="91425" spcFirstLastPara="1" rIns="91425" wrap="square" tIns="45700">
            <a:noAutofit/>
          </a:bodyPr>
          <a:lstStyle/>
          <a:p>
            <a:pPr indent="0" lvl="0" marL="0" rtl="0" algn="l">
              <a:lnSpc>
                <a:spcPct val="66666"/>
              </a:lnSpc>
              <a:spcBef>
                <a:spcPts val="0"/>
              </a:spcBef>
              <a:spcAft>
                <a:spcPts val="0"/>
              </a:spcAft>
              <a:buNone/>
            </a:pPr>
            <a:r>
              <a:rPr b="1" lang="en-GB" sz="1800">
                <a:solidFill>
                  <a:srgbClr val="000000"/>
                </a:solidFill>
                <a:latin typeface="Calibri"/>
                <a:ea typeface="Calibri"/>
                <a:cs typeface="Calibri"/>
                <a:sym typeface="Calibri"/>
              </a:rPr>
              <a:t>Match and connect </a:t>
            </a:r>
            <a:endParaRPr/>
          </a:p>
          <a:p>
            <a:pPr indent="-285750" lvl="0" marL="285750" rtl="0" algn="l">
              <a:lnSpc>
                <a:spcPct val="66666"/>
              </a:lnSpc>
              <a:spcBef>
                <a:spcPts val="800"/>
              </a:spcBef>
              <a:spcAft>
                <a:spcPts val="0"/>
              </a:spcAft>
              <a:buClr>
                <a:srgbClr val="000000"/>
              </a:buClr>
              <a:buSzPts val="1800"/>
              <a:buFont typeface="Arial"/>
              <a:buChar char="•"/>
            </a:pPr>
            <a:r>
              <a:rPr lang="en-GB" sz="1800">
                <a:solidFill>
                  <a:srgbClr val="000000"/>
                </a:solidFill>
                <a:latin typeface="Calibri"/>
                <a:ea typeface="Calibri"/>
                <a:cs typeface="Calibri"/>
                <a:sym typeface="Calibri"/>
              </a:rPr>
              <a:t>We increase impact and relevance through strong collaboration</a:t>
            </a:r>
            <a:endParaRPr/>
          </a:p>
          <a:p>
            <a:pPr indent="-285750" lvl="0" marL="285750" rtl="0" algn="l">
              <a:lnSpc>
                <a:spcPct val="66666"/>
              </a:lnSpc>
              <a:spcBef>
                <a:spcPts val="800"/>
              </a:spcBef>
              <a:spcAft>
                <a:spcPts val="0"/>
              </a:spcAft>
              <a:buClr>
                <a:srgbClr val="000000"/>
              </a:buClr>
              <a:buSzPts val="1800"/>
              <a:buFont typeface="Arial"/>
              <a:buChar char="•"/>
            </a:pPr>
            <a:r>
              <a:rPr lang="en-GB" sz="1800">
                <a:solidFill>
                  <a:srgbClr val="000000"/>
                </a:solidFill>
                <a:latin typeface="Calibri"/>
                <a:ea typeface="Calibri"/>
                <a:cs typeface="Calibri"/>
                <a:sym typeface="Calibri"/>
              </a:rPr>
              <a:t>We connect private and public sector partners with access to markets, talent, finance, and knowledge</a:t>
            </a:r>
            <a:endParaRPr/>
          </a:p>
          <a:p>
            <a:pPr indent="0" lvl="0" marL="0" rtl="0" algn="l">
              <a:spcBef>
                <a:spcPts val="800"/>
              </a:spcBef>
              <a:spcAft>
                <a:spcPts val="0"/>
              </a:spcAft>
              <a:buNone/>
            </a:pPr>
            <a:r>
              <a:rPr lang="en-GB" sz="1800">
                <a:latin typeface="Calibri"/>
                <a:ea typeface="Calibri"/>
                <a:cs typeface="Calibri"/>
                <a:sym typeface="Calibri"/>
              </a:rPr>
              <a:t> </a:t>
            </a:r>
            <a:endParaRPr/>
          </a:p>
          <a:p>
            <a:pPr indent="0" lvl="0" marL="0" rtl="0" algn="l">
              <a:spcBef>
                <a:spcPts val="0"/>
              </a:spcBef>
              <a:spcAft>
                <a:spcPts val="0"/>
              </a:spcAft>
              <a:buNone/>
            </a:pPr>
            <a:r>
              <a:rPr b="1" lang="en-GB" sz="1800">
                <a:latin typeface="Calibri"/>
                <a:ea typeface="Calibri"/>
                <a:cs typeface="Calibri"/>
                <a:sym typeface="Calibri"/>
              </a:rPr>
              <a:t>Talent to business </a:t>
            </a:r>
            <a:endParaRPr b="1" sz="1800">
              <a:latin typeface="Calibri"/>
              <a:ea typeface="Calibri"/>
              <a:cs typeface="Calibri"/>
              <a:sym typeface="Calibri"/>
            </a:endParaRPr>
          </a:p>
          <a:p>
            <a:pPr indent="-285750" lvl="0" marL="285750" rtl="0" algn="l">
              <a:spcBef>
                <a:spcPts val="0"/>
              </a:spcBef>
              <a:spcAft>
                <a:spcPts val="0"/>
              </a:spcAft>
              <a:buClr>
                <a:schemeClr val="dk1"/>
              </a:buClr>
              <a:buSzPts val="1800"/>
              <a:buFont typeface="Arial"/>
              <a:buChar char="•"/>
            </a:pPr>
            <a:r>
              <a:rPr lang="en-GB" sz="1800">
                <a:latin typeface="Calibri"/>
                <a:ea typeface="Calibri"/>
                <a:cs typeface="Calibri"/>
                <a:sym typeface="Calibri"/>
              </a:rPr>
              <a:t>We deliver tailored courses and programmes on entrepreneurship and innovation for students and professionals in the fields of urban planning, engineering, architecture, and other related fields </a:t>
            </a:r>
            <a:endParaRPr/>
          </a:p>
          <a:p>
            <a:pPr indent="-285750" lvl="0" marL="285750" rtl="0" algn="l">
              <a:spcBef>
                <a:spcPts val="0"/>
              </a:spcBef>
              <a:spcAft>
                <a:spcPts val="0"/>
              </a:spcAft>
              <a:buClr>
                <a:schemeClr val="dk1"/>
              </a:buClr>
              <a:buSzPts val="1800"/>
              <a:buFont typeface="Arial"/>
              <a:buChar char="•"/>
            </a:pPr>
            <a:r>
              <a:rPr lang="en-GB" sz="1800">
                <a:latin typeface="Calibri"/>
                <a:ea typeface="Calibri"/>
                <a:cs typeface="Calibri"/>
                <a:sym typeface="Calibri"/>
              </a:rPr>
              <a:t>We have programmes for master’s and doctoral students</a:t>
            </a:r>
            <a:endParaRPr/>
          </a:p>
          <a:p>
            <a:pPr indent="-285750" lvl="0" marL="285750" rtl="0" algn="l">
              <a:spcBef>
                <a:spcPts val="0"/>
              </a:spcBef>
              <a:spcAft>
                <a:spcPts val="0"/>
              </a:spcAft>
              <a:buClr>
                <a:schemeClr val="dk1"/>
              </a:buClr>
              <a:buSzPts val="1800"/>
              <a:buFont typeface="Arial"/>
              <a:buChar char="•"/>
            </a:pPr>
            <a:r>
              <a:rPr lang="en-GB" sz="1800">
                <a:latin typeface="Calibri"/>
                <a:ea typeface="Calibri"/>
                <a:cs typeface="Calibri"/>
                <a:sym typeface="Calibri"/>
              </a:rPr>
              <a:t>And for professionals looking to upskill or reskill in the field of urban mobility</a:t>
            </a:r>
            <a:endParaRPr sz="1800">
              <a:latin typeface="Times New Roman"/>
              <a:ea typeface="Times New Roman"/>
              <a:cs typeface="Times New Roman"/>
              <a:sym typeface="Times New Roman"/>
            </a:endParaRPr>
          </a:p>
          <a:p>
            <a:pPr indent="0" lvl="0" marL="0" rtl="0" algn="l">
              <a:spcBef>
                <a:spcPts val="0"/>
              </a:spcBef>
              <a:spcAft>
                <a:spcPts val="0"/>
              </a:spcAft>
              <a:buNone/>
            </a:pPr>
            <a:r>
              <a:t/>
            </a:r>
            <a:endParaRPr/>
          </a:p>
          <a:p>
            <a:pPr indent="0" lvl="0" marL="0" rtl="0" algn="l">
              <a:spcBef>
                <a:spcPts val="0"/>
              </a:spcBef>
              <a:spcAft>
                <a:spcPts val="0"/>
              </a:spcAft>
              <a:buNone/>
            </a:pPr>
            <a:r>
              <a:rPr b="1" lang="en-GB" sz="1800">
                <a:latin typeface="Calibri"/>
                <a:ea typeface="Calibri"/>
                <a:cs typeface="Calibri"/>
                <a:sym typeface="Calibri"/>
              </a:rPr>
              <a:t>Innovations to market </a:t>
            </a:r>
            <a:r>
              <a:rPr lang="en-GB" sz="1800">
                <a:solidFill>
                  <a:srgbClr val="000000"/>
                </a:solidFill>
                <a:latin typeface="Calibri"/>
                <a:ea typeface="Calibri"/>
                <a:cs typeface="Calibri"/>
                <a:sym typeface="Calibri"/>
              </a:rPr>
              <a:t> </a:t>
            </a:r>
            <a:endParaRPr sz="1800">
              <a:latin typeface="Times New Roman"/>
              <a:ea typeface="Times New Roman"/>
              <a:cs typeface="Times New Roman"/>
              <a:sym typeface="Times New Roman"/>
            </a:endParaRPr>
          </a:p>
          <a:p>
            <a:pPr indent="-285750" lvl="0" marL="285750" rtl="0" algn="l">
              <a:spcBef>
                <a:spcPts val="0"/>
              </a:spcBef>
              <a:spcAft>
                <a:spcPts val="0"/>
              </a:spcAft>
              <a:buClr>
                <a:schemeClr val="dk1"/>
              </a:buClr>
              <a:buSzPts val="1800"/>
              <a:buFont typeface="Arial"/>
              <a:buChar char="•"/>
            </a:pPr>
            <a:r>
              <a:rPr lang="en-GB" sz="1800">
                <a:latin typeface="Calibri"/>
                <a:ea typeface="Calibri"/>
                <a:cs typeface="Calibri"/>
                <a:sym typeface="Calibri"/>
              </a:rPr>
              <a:t>Some of our most successful programmes bring together established companies, startups, SMEs, research institutes to implement pilots in European cities </a:t>
            </a:r>
            <a:endParaRPr/>
          </a:p>
          <a:p>
            <a:pPr indent="-285750" lvl="1" marL="742950" rtl="0" algn="l">
              <a:spcBef>
                <a:spcPts val="0"/>
              </a:spcBef>
              <a:spcAft>
                <a:spcPts val="0"/>
              </a:spcAft>
              <a:buClr>
                <a:schemeClr val="dk1"/>
              </a:buClr>
              <a:buSzPts val="1800"/>
              <a:buFont typeface="Arial"/>
              <a:buChar char="•"/>
            </a:pPr>
            <a:r>
              <a:rPr lang="en-GB" sz="1800">
                <a:latin typeface="Calibri"/>
                <a:ea typeface="Calibri"/>
                <a:cs typeface="Calibri"/>
                <a:sym typeface="Calibri"/>
              </a:rPr>
              <a:t>The pilots usually run from four to six months where market-ready solutions are tested in real-life</a:t>
            </a:r>
            <a:endParaRPr/>
          </a:p>
          <a:p>
            <a:pPr indent="-285750" lvl="1" marL="742950" rtl="0" algn="l">
              <a:spcBef>
                <a:spcPts val="0"/>
              </a:spcBef>
              <a:spcAft>
                <a:spcPts val="0"/>
              </a:spcAft>
              <a:buClr>
                <a:schemeClr val="dk1"/>
              </a:buClr>
              <a:buSzPts val="1800"/>
              <a:buFont typeface="Arial"/>
              <a:buChar char="•"/>
            </a:pPr>
            <a:r>
              <a:rPr lang="en-GB" sz="1800">
                <a:latin typeface="Calibri"/>
                <a:ea typeface="Calibri"/>
                <a:cs typeface="Calibri"/>
                <a:sym typeface="Calibri"/>
              </a:rPr>
              <a:t>These have led to longer-term partnerships, growth for the private sector partners, and viable solutions for cities</a:t>
            </a:r>
            <a:endParaRPr/>
          </a:p>
          <a:p>
            <a:pPr indent="0" lvl="0" marL="0" rtl="0" algn="l">
              <a:spcBef>
                <a:spcPts val="0"/>
              </a:spcBef>
              <a:spcAft>
                <a:spcPts val="0"/>
              </a:spcAft>
              <a:buClr>
                <a:schemeClr val="dk1"/>
              </a:buClr>
              <a:buSzPts val="1800"/>
              <a:buFont typeface="Arial"/>
              <a:buNone/>
            </a:pPr>
            <a:r>
              <a:t/>
            </a:r>
            <a:endParaRPr sz="1800">
              <a:latin typeface="Calibri"/>
              <a:ea typeface="Calibri"/>
              <a:cs typeface="Calibri"/>
              <a:sym typeface="Calibri"/>
            </a:endParaRPr>
          </a:p>
          <a:p>
            <a:pPr indent="0" lvl="0" marL="0" rtl="0" algn="l">
              <a:spcBef>
                <a:spcPts val="0"/>
              </a:spcBef>
              <a:spcAft>
                <a:spcPts val="0"/>
              </a:spcAft>
              <a:buNone/>
            </a:pPr>
            <a:r>
              <a:rPr b="1" lang="en-GB" sz="1800">
                <a:latin typeface="Calibri"/>
                <a:ea typeface="Calibri"/>
                <a:cs typeface="Calibri"/>
                <a:sym typeface="Calibri"/>
              </a:rPr>
              <a:t>Startups to scale</a:t>
            </a:r>
            <a:endParaRPr sz="1800">
              <a:latin typeface="Times New Roman"/>
              <a:ea typeface="Times New Roman"/>
              <a:cs typeface="Times New Roman"/>
              <a:sym typeface="Times New Roman"/>
            </a:endParaRPr>
          </a:p>
          <a:p>
            <a:pPr indent="-285750" lvl="0" marL="285750" rtl="0" algn="l">
              <a:spcBef>
                <a:spcPts val="0"/>
              </a:spcBef>
              <a:spcAft>
                <a:spcPts val="0"/>
              </a:spcAft>
              <a:buClr>
                <a:schemeClr val="dk1"/>
              </a:buClr>
              <a:buSzPts val="1800"/>
              <a:buFont typeface="Arial"/>
              <a:buChar char="•"/>
            </a:pPr>
            <a:r>
              <a:rPr lang="en-GB" sz="1800">
                <a:latin typeface="Calibri"/>
                <a:ea typeface="Calibri"/>
                <a:cs typeface="Calibri"/>
                <a:sym typeface="Calibri"/>
              </a:rPr>
              <a:t>Through accelerator and scale-up programmes, we foster entrepreneurs to create new solutions and scale them quickly</a:t>
            </a:r>
            <a:endParaRPr/>
          </a:p>
          <a:p>
            <a:pPr indent="-285750" lvl="0" marL="285750" rtl="0" algn="l">
              <a:spcBef>
                <a:spcPts val="0"/>
              </a:spcBef>
              <a:spcAft>
                <a:spcPts val="0"/>
              </a:spcAft>
              <a:buClr>
                <a:schemeClr val="dk1"/>
              </a:buClr>
              <a:buSzPts val="1800"/>
              <a:buFont typeface="Arial"/>
              <a:buChar char="•"/>
            </a:pPr>
            <a:r>
              <a:rPr lang="en-GB" sz="1800">
                <a:latin typeface="Calibri"/>
                <a:ea typeface="Calibri"/>
                <a:cs typeface="Calibri"/>
                <a:sym typeface="Calibri"/>
              </a:rPr>
              <a:t>We provide startups with access to grants and equity investments, networking opportunities, and training through partner-led programmes</a:t>
            </a:r>
            <a:endParaRPr/>
          </a:p>
          <a:p>
            <a:pPr indent="-285750" lvl="0" marL="285750" rtl="0" algn="l">
              <a:spcBef>
                <a:spcPts val="0"/>
              </a:spcBef>
              <a:spcAft>
                <a:spcPts val="0"/>
              </a:spcAft>
              <a:buClr>
                <a:schemeClr val="dk1"/>
              </a:buClr>
              <a:buSzPts val="1800"/>
              <a:buFont typeface="Arial"/>
              <a:buChar char="•"/>
            </a:pPr>
            <a:r>
              <a:rPr lang="en-GB" sz="1800">
                <a:latin typeface="Calibri"/>
                <a:ea typeface="Calibri"/>
                <a:cs typeface="Calibri"/>
                <a:sym typeface="Calibri"/>
              </a:rPr>
              <a:t>We select startups that demonstrate potential to have significant positive impact socially and environmentally, as well as strong return on investment financially</a:t>
            </a:r>
            <a:endParaRPr sz="1800">
              <a:latin typeface="Times New Roman"/>
              <a:ea typeface="Times New Roman"/>
              <a:cs typeface="Times New Roman"/>
              <a:sym typeface="Times New Roman"/>
            </a:endParaRPr>
          </a:p>
          <a:p>
            <a:pPr indent="-285750" lvl="0" marL="285750" rtl="0" algn="l">
              <a:spcBef>
                <a:spcPts val="0"/>
              </a:spcBef>
              <a:spcAft>
                <a:spcPts val="0"/>
              </a:spcAft>
              <a:buClr>
                <a:schemeClr val="dk1"/>
              </a:buClr>
              <a:buSzPts val="1800"/>
              <a:buFont typeface="Arial"/>
              <a:buChar char="•"/>
            </a:pPr>
            <a:r>
              <a:rPr lang="en-GB" sz="1800">
                <a:latin typeface="Calibri"/>
                <a:ea typeface="Calibri"/>
                <a:cs typeface="Calibri"/>
                <a:sym typeface="Calibri"/>
              </a:rPr>
              <a:t>Priority is given to gender-balanced startups within urban mobility</a:t>
            </a:r>
            <a:endParaRPr/>
          </a:p>
          <a:p>
            <a:pPr indent="-285750" lvl="0" marL="285750" rtl="0" algn="l">
              <a:spcBef>
                <a:spcPts val="0"/>
              </a:spcBef>
              <a:spcAft>
                <a:spcPts val="0"/>
              </a:spcAft>
              <a:buClr>
                <a:schemeClr val="dk1"/>
              </a:buClr>
              <a:buSzPts val="1800"/>
              <a:buFont typeface="Arial"/>
              <a:buChar char="•"/>
            </a:pPr>
            <a:r>
              <a:rPr lang="en-GB" sz="1800">
                <a:latin typeface="Calibri"/>
                <a:ea typeface="Calibri"/>
                <a:cs typeface="Calibri"/>
                <a:sym typeface="Calibri"/>
              </a:rPr>
              <a:t>In 2023 we were named the</a:t>
            </a:r>
            <a:r>
              <a:rPr lang="en-GB" sz="2800"/>
              <a:t> </a:t>
            </a:r>
            <a:r>
              <a:rPr lang="en-GB" sz="1800">
                <a:latin typeface="Calibri"/>
                <a:ea typeface="Calibri"/>
                <a:cs typeface="Calibri"/>
                <a:sym typeface="Calibri"/>
              </a:rPr>
              <a:t>most active investor in European urban mobility startups, and </a:t>
            </a:r>
            <a:r>
              <a:rPr lang="en-GB" sz="1800">
                <a:solidFill>
                  <a:srgbClr val="333333"/>
                </a:solidFill>
                <a:latin typeface="Calibri"/>
                <a:ea typeface="Calibri"/>
                <a:cs typeface="Calibri"/>
                <a:sym typeface="Calibri"/>
              </a:rPr>
              <a:t>the total market capitalisation of our portfolio companies adds up to €1 billion</a:t>
            </a:r>
            <a:endParaRPr sz="1800">
              <a:latin typeface="Calibri"/>
              <a:ea typeface="Calibri"/>
              <a:cs typeface="Calibri"/>
              <a:sym typeface="Calibri"/>
            </a:endParaRPr>
          </a:p>
        </p:txBody>
      </p:sp>
      <p:sp>
        <p:nvSpPr>
          <p:cNvPr id="167" name="Google Shape;167;p7:notes"/>
          <p:cNvSpPr txBox="1"/>
          <p:nvPr>
            <p:ph idx="12" type="sldNum"/>
          </p:nvPr>
        </p:nvSpPr>
        <p:spPr>
          <a:xfrm>
            <a:off x="9207500" y="8685213"/>
            <a:ext cx="7045325"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15"/>
          <p:cNvSpPr txBox="1"/>
          <p:nvPr>
            <p:ph type="title"/>
          </p:nvPr>
        </p:nvSpPr>
        <p:spPr>
          <a:xfrm>
            <a:off x="618907" y="472728"/>
            <a:ext cx="4498975" cy="226568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4200">
                <a:solidFill>
                  <a:srgbClr val="034EA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5"/>
          <p:cNvSpPr txBox="1"/>
          <p:nvPr>
            <p:ph idx="1" type="body"/>
          </p:nvPr>
        </p:nvSpPr>
        <p:spPr>
          <a:xfrm>
            <a:off x="812800" y="2103120"/>
            <a:ext cx="14630400" cy="603504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8" name="Google Shape;18;p15"/>
          <p:cNvSpPr txBox="1"/>
          <p:nvPr>
            <p:ph idx="11" type="ftr"/>
          </p:nvPr>
        </p:nvSpPr>
        <p:spPr>
          <a:xfrm>
            <a:off x="5527040" y="8503920"/>
            <a:ext cx="5201920" cy="4572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15"/>
          <p:cNvSpPr txBox="1"/>
          <p:nvPr>
            <p:ph idx="10" type="dt"/>
          </p:nvPr>
        </p:nvSpPr>
        <p:spPr>
          <a:xfrm>
            <a:off x="812800" y="8503920"/>
            <a:ext cx="3738880" cy="4572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15"/>
          <p:cNvSpPr txBox="1"/>
          <p:nvPr>
            <p:ph idx="12" type="sldNum"/>
          </p:nvPr>
        </p:nvSpPr>
        <p:spPr>
          <a:xfrm>
            <a:off x="11704320" y="8503920"/>
            <a:ext cx="3738880" cy="4572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1" name="Shape 21"/>
        <p:cNvGrpSpPr/>
        <p:nvPr/>
      </p:nvGrpSpPr>
      <p:grpSpPr>
        <a:xfrm>
          <a:off x="0" y="0"/>
          <a:ext cx="0" cy="0"/>
          <a:chOff x="0" y="0"/>
          <a:chExt cx="0" cy="0"/>
        </a:xfrm>
      </p:grpSpPr>
      <p:sp>
        <p:nvSpPr>
          <p:cNvPr id="22" name="Google Shape;22;p16"/>
          <p:cNvSpPr txBox="1"/>
          <p:nvPr>
            <p:ph type="ctrTitle"/>
          </p:nvPr>
        </p:nvSpPr>
        <p:spPr>
          <a:xfrm>
            <a:off x="1219200" y="2834640"/>
            <a:ext cx="13817600" cy="192024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4200">
                <a:solidFill>
                  <a:srgbClr val="034EA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6"/>
          <p:cNvSpPr txBox="1"/>
          <p:nvPr>
            <p:ph idx="1" type="subTitle"/>
          </p:nvPr>
        </p:nvSpPr>
        <p:spPr>
          <a:xfrm>
            <a:off x="2438400" y="5120640"/>
            <a:ext cx="11379200" cy="22860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6"/>
          <p:cNvSpPr txBox="1"/>
          <p:nvPr>
            <p:ph idx="11" type="ftr"/>
          </p:nvPr>
        </p:nvSpPr>
        <p:spPr>
          <a:xfrm>
            <a:off x="5527040" y="8503920"/>
            <a:ext cx="5201920" cy="4572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16"/>
          <p:cNvSpPr txBox="1"/>
          <p:nvPr>
            <p:ph idx="10" type="dt"/>
          </p:nvPr>
        </p:nvSpPr>
        <p:spPr>
          <a:xfrm>
            <a:off x="812800" y="8503920"/>
            <a:ext cx="3738880" cy="4572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16"/>
          <p:cNvSpPr txBox="1"/>
          <p:nvPr>
            <p:ph idx="12" type="sldNum"/>
          </p:nvPr>
        </p:nvSpPr>
        <p:spPr>
          <a:xfrm>
            <a:off x="11704320" y="8503920"/>
            <a:ext cx="3738880" cy="4572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7" name="Shape 27"/>
        <p:cNvGrpSpPr/>
        <p:nvPr/>
      </p:nvGrpSpPr>
      <p:grpSpPr>
        <a:xfrm>
          <a:off x="0" y="0"/>
          <a:ext cx="0" cy="0"/>
          <a:chOff x="0" y="0"/>
          <a:chExt cx="0" cy="0"/>
        </a:xfrm>
      </p:grpSpPr>
      <p:sp>
        <p:nvSpPr>
          <p:cNvPr id="28" name="Google Shape;28;p17"/>
          <p:cNvSpPr txBox="1"/>
          <p:nvPr>
            <p:ph type="title"/>
          </p:nvPr>
        </p:nvSpPr>
        <p:spPr>
          <a:xfrm>
            <a:off x="618907" y="472728"/>
            <a:ext cx="4498975" cy="226568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4200">
                <a:solidFill>
                  <a:srgbClr val="034EA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7"/>
          <p:cNvSpPr txBox="1"/>
          <p:nvPr>
            <p:ph idx="1" type="body"/>
          </p:nvPr>
        </p:nvSpPr>
        <p:spPr>
          <a:xfrm>
            <a:off x="812800" y="2103120"/>
            <a:ext cx="7071360" cy="603504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0" name="Google Shape;30;p17"/>
          <p:cNvSpPr txBox="1"/>
          <p:nvPr>
            <p:ph idx="2" type="body"/>
          </p:nvPr>
        </p:nvSpPr>
        <p:spPr>
          <a:xfrm>
            <a:off x="8371840" y="2103120"/>
            <a:ext cx="7071360" cy="603504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1" name="Google Shape;31;p17"/>
          <p:cNvSpPr txBox="1"/>
          <p:nvPr>
            <p:ph idx="11" type="ftr"/>
          </p:nvPr>
        </p:nvSpPr>
        <p:spPr>
          <a:xfrm>
            <a:off x="5527040" y="8503920"/>
            <a:ext cx="5201920" cy="4572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17"/>
          <p:cNvSpPr txBox="1"/>
          <p:nvPr>
            <p:ph idx="10" type="dt"/>
          </p:nvPr>
        </p:nvSpPr>
        <p:spPr>
          <a:xfrm>
            <a:off x="812800" y="8503920"/>
            <a:ext cx="3738880" cy="4572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17"/>
          <p:cNvSpPr txBox="1"/>
          <p:nvPr>
            <p:ph idx="12" type="sldNum"/>
          </p:nvPr>
        </p:nvSpPr>
        <p:spPr>
          <a:xfrm>
            <a:off x="11704320" y="8503920"/>
            <a:ext cx="3738880" cy="4572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4" name="Shape 34"/>
        <p:cNvGrpSpPr/>
        <p:nvPr/>
      </p:nvGrpSpPr>
      <p:grpSpPr>
        <a:xfrm>
          <a:off x="0" y="0"/>
          <a:ext cx="0" cy="0"/>
          <a:chOff x="0" y="0"/>
          <a:chExt cx="0" cy="0"/>
        </a:xfrm>
      </p:grpSpPr>
      <p:sp>
        <p:nvSpPr>
          <p:cNvPr id="35" name="Google Shape;35;p18"/>
          <p:cNvSpPr txBox="1"/>
          <p:nvPr>
            <p:ph type="title"/>
          </p:nvPr>
        </p:nvSpPr>
        <p:spPr>
          <a:xfrm>
            <a:off x="618907" y="472728"/>
            <a:ext cx="4498975" cy="226568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4200">
                <a:solidFill>
                  <a:srgbClr val="034EA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18"/>
          <p:cNvSpPr txBox="1"/>
          <p:nvPr>
            <p:ph idx="11" type="ftr"/>
          </p:nvPr>
        </p:nvSpPr>
        <p:spPr>
          <a:xfrm>
            <a:off x="5527040" y="8503920"/>
            <a:ext cx="5201920" cy="4572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18"/>
          <p:cNvSpPr txBox="1"/>
          <p:nvPr>
            <p:ph idx="10" type="dt"/>
          </p:nvPr>
        </p:nvSpPr>
        <p:spPr>
          <a:xfrm>
            <a:off x="812800" y="8503920"/>
            <a:ext cx="3738880" cy="4572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18"/>
          <p:cNvSpPr txBox="1"/>
          <p:nvPr>
            <p:ph idx="12" type="sldNum"/>
          </p:nvPr>
        </p:nvSpPr>
        <p:spPr>
          <a:xfrm>
            <a:off x="11704320" y="8503920"/>
            <a:ext cx="3738880" cy="4572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solidFill>
          <a:schemeClr val="lt1"/>
        </a:solidFill>
      </p:bgPr>
    </p:bg>
    <p:spTree>
      <p:nvGrpSpPr>
        <p:cNvPr id="39" name="Shape 39"/>
        <p:cNvGrpSpPr/>
        <p:nvPr/>
      </p:nvGrpSpPr>
      <p:grpSpPr>
        <a:xfrm>
          <a:off x="0" y="0"/>
          <a:ext cx="0" cy="0"/>
          <a:chOff x="0" y="0"/>
          <a:chExt cx="0" cy="0"/>
        </a:xfrm>
      </p:grpSpPr>
      <p:pic>
        <p:nvPicPr>
          <p:cNvPr id="40" name="Google Shape;40;p19"/>
          <p:cNvPicPr preferRelativeResize="0"/>
          <p:nvPr/>
        </p:nvPicPr>
        <p:blipFill rotWithShape="1">
          <a:blip r:embed="rId2">
            <a:alphaModFix/>
          </a:blip>
          <a:srcRect b="0" l="0" r="0" t="0"/>
          <a:stretch/>
        </p:blipFill>
        <p:spPr>
          <a:xfrm>
            <a:off x="0" y="0"/>
            <a:ext cx="16256000" cy="9144000"/>
          </a:xfrm>
          <a:prstGeom prst="rect">
            <a:avLst/>
          </a:prstGeom>
          <a:noFill/>
          <a:ln>
            <a:noFill/>
          </a:ln>
        </p:spPr>
      </p:pic>
      <p:sp>
        <p:nvSpPr>
          <p:cNvPr id="41" name="Google Shape;41;p19"/>
          <p:cNvSpPr/>
          <p:nvPr/>
        </p:nvSpPr>
        <p:spPr>
          <a:xfrm>
            <a:off x="0" y="14224"/>
            <a:ext cx="16256000" cy="9130030"/>
          </a:xfrm>
          <a:custGeom>
            <a:rect b="b" l="l" r="r" t="t"/>
            <a:pathLst>
              <a:path extrusionOk="0" h="9130030" w="16256000">
                <a:moveTo>
                  <a:pt x="16256000" y="0"/>
                </a:moveTo>
                <a:lnTo>
                  <a:pt x="16256000" y="9129776"/>
                </a:lnTo>
                <a:lnTo>
                  <a:pt x="0" y="9129776"/>
                </a:lnTo>
                <a:lnTo>
                  <a:pt x="0" y="0"/>
                </a:lnTo>
                <a:lnTo>
                  <a:pt x="16256000" y="0"/>
                </a:lnTo>
                <a:close/>
              </a:path>
            </a:pathLst>
          </a:custGeom>
          <a:solidFill>
            <a:srgbClr val="000000">
              <a:alpha val="20784"/>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42" name="Google Shape;42;p19"/>
          <p:cNvSpPr txBox="1"/>
          <p:nvPr>
            <p:ph idx="11" type="ftr"/>
          </p:nvPr>
        </p:nvSpPr>
        <p:spPr>
          <a:xfrm>
            <a:off x="5527040" y="8503920"/>
            <a:ext cx="5201920" cy="4572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19"/>
          <p:cNvSpPr txBox="1"/>
          <p:nvPr>
            <p:ph idx="10" type="dt"/>
          </p:nvPr>
        </p:nvSpPr>
        <p:spPr>
          <a:xfrm>
            <a:off x="812800" y="8503920"/>
            <a:ext cx="3738880" cy="4572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19"/>
          <p:cNvSpPr txBox="1"/>
          <p:nvPr>
            <p:ph idx="12" type="sldNum"/>
          </p:nvPr>
        </p:nvSpPr>
        <p:spPr>
          <a:xfrm>
            <a:off x="11704320" y="8503920"/>
            <a:ext cx="3738880" cy="457200"/>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5" name="Shape 45"/>
        <p:cNvGrpSpPr/>
        <p:nvPr/>
      </p:nvGrpSpPr>
      <p:grpSpPr>
        <a:xfrm>
          <a:off x="0" y="0"/>
          <a:ext cx="0" cy="0"/>
          <a:chOff x="0" y="0"/>
          <a:chExt cx="0" cy="0"/>
        </a:xfrm>
      </p:grpSpPr>
      <p:sp>
        <p:nvSpPr>
          <p:cNvPr id="46" name="Google Shape;46;g2cb48d30c47_0_115"/>
          <p:cNvSpPr txBox="1"/>
          <p:nvPr>
            <p:ph type="ctrTitle"/>
          </p:nvPr>
        </p:nvSpPr>
        <p:spPr>
          <a:xfrm>
            <a:off x="554148" y="1323689"/>
            <a:ext cx="15147600" cy="3649200"/>
          </a:xfrm>
          <a:prstGeom prst="rect">
            <a:avLst/>
          </a:prstGeom>
        </p:spPr>
        <p:txBody>
          <a:bodyPr anchorCtr="0" anchor="b" bIns="0" lIns="0" spcFirstLastPara="1" rIns="0" wrap="square" tIns="0">
            <a:spAutoFit/>
          </a:bodyPr>
          <a:lstStyle>
            <a:lvl1pPr lvl="0" rtl="0" algn="ctr">
              <a:spcBef>
                <a:spcPts val="0"/>
              </a:spcBef>
              <a:spcAft>
                <a:spcPts val="0"/>
              </a:spcAft>
              <a:buSzPts val="9200"/>
              <a:buNone/>
              <a:defRPr sz="9200"/>
            </a:lvl1pPr>
            <a:lvl2pPr lvl="1" rtl="0" algn="ctr">
              <a:spcBef>
                <a:spcPts val="0"/>
              </a:spcBef>
              <a:spcAft>
                <a:spcPts val="0"/>
              </a:spcAft>
              <a:buSzPts val="9200"/>
              <a:buNone/>
              <a:defRPr sz="9200"/>
            </a:lvl2pPr>
            <a:lvl3pPr lvl="2" rtl="0" algn="ctr">
              <a:spcBef>
                <a:spcPts val="0"/>
              </a:spcBef>
              <a:spcAft>
                <a:spcPts val="0"/>
              </a:spcAft>
              <a:buSzPts val="9200"/>
              <a:buNone/>
              <a:defRPr sz="9200"/>
            </a:lvl3pPr>
            <a:lvl4pPr lvl="3" rtl="0" algn="ctr">
              <a:spcBef>
                <a:spcPts val="0"/>
              </a:spcBef>
              <a:spcAft>
                <a:spcPts val="0"/>
              </a:spcAft>
              <a:buSzPts val="9200"/>
              <a:buNone/>
              <a:defRPr sz="9200"/>
            </a:lvl4pPr>
            <a:lvl5pPr lvl="4" rtl="0" algn="ctr">
              <a:spcBef>
                <a:spcPts val="0"/>
              </a:spcBef>
              <a:spcAft>
                <a:spcPts val="0"/>
              </a:spcAft>
              <a:buSzPts val="9200"/>
              <a:buNone/>
              <a:defRPr sz="9200"/>
            </a:lvl5pPr>
            <a:lvl6pPr lvl="5" rtl="0" algn="ctr">
              <a:spcBef>
                <a:spcPts val="0"/>
              </a:spcBef>
              <a:spcAft>
                <a:spcPts val="0"/>
              </a:spcAft>
              <a:buSzPts val="9200"/>
              <a:buNone/>
              <a:defRPr sz="9200"/>
            </a:lvl6pPr>
            <a:lvl7pPr lvl="6" rtl="0" algn="ctr">
              <a:spcBef>
                <a:spcPts val="0"/>
              </a:spcBef>
              <a:spcAft>
                <a:spcPts val="0"/>
              </a:spcAft>
              <a:buSzPts val="9200"/>
              <a:buNone/>
              <a:defRPr sz="9200"/>
            </a:lvl7pPr>
            <a:lvl8pPr lvl="7" rtl="0" algn="ctr">
              <a:spcBef>
                <a:spcPts val="0"/>
              </a:spcBef>
              <a:spcAft>
                <a:spcPts val="0"/>
              </a:spcAft>
              <a:buSzPts val="9200"/>
              <a:buNone/>
              <a:defRPr sz="9200"/>
            </a:lvl8pPr>
            <a:lvl9pPr lvl="8" rtl="0" algn="ctr">
              <a:spcBef>
                <a:spcPts val="0"/>
              </a:spcBef>
              <a:spcAft>
                <a:spcPts val="0"/>
              </a:spcAft>
              <a:buSzPts val="9200"/>
              <a:buNone/>
              <a:defRPr sz="9200"/>
            </a:lvl9pPr>
          </a:lstStyle>
          <a:p/>
        </p:txBody>
      </p:sp>
      <p:sp>
        <p:nvSpPr>
          <p:cNvPr id="47" name="Google Shape;47;g2cb48d30c47_0_115"/>
          <p:cNvSpPr txBox="1"/>
          <p:nvPr>
            <p:ph idx="1" type="subTitle"/>
          </p:nvPr>
        </p:nvSpPr>
        <p:spPr>
          <a:xfrm>
            <a:off x="554133" y="5038444"/>
            <a:ext cx="15147600" cy="1409100"/>
          </a:xfrm>
          <a:prstGeom prst="rect">
            <a:avLst/>
          </a:prstGeom>
        </p:spPr>
        <p:txBody>
          <a:bodyPr anchorCtr="0" anchor="t" bIns="0" lIns="0" spcFirstLastPara="1" rIns="0" wrap="square" tIns="0">
            <a:spAutoFit/>
          </a:bodyPr>
          <a:lstStyle>
            <a:lvl1pPr lvl="0" rtl="0" algn="ctr">
              <a:lnSpc>
                <a:spcPct val="100000"/>
              </a:lnSpc>
              <a:spcBef>
                <a:spcPts val="0"/>
              </a:spcBef>
              <a:spcAft>
                <a:spcPts val="0"/>
              </a:spcAft>
              <a:buSzPts val="5000"/>
              <a:buNone/>
              <a:defRPr sz="5000"/>
            </a:lvl1pPr>
            <a:lvl2pPr lvl="1" rtl="0" algn="ctr">
              <a:lnSpc>
                <a:spcPct val="100000"/>
              </a:lnSpc>
              <a:spcBef>
                <a:spcPts val="0"/>
              </a:spcBef>
              <a:spcAft>
                <a:spcPts val="0"/>
              </a:spcAft>
              <a:buSzPts val="5000"/>
              <a:buNone/>
              <a:defRPr sz="5000"/>
            </a:lvl2pPr>
            <a:lvl3pPr lvl="2" rtl="0" algn="ctr">
              <a:lnSpc>
                <a:spcPct val="100000"/>
              </a:lnSpc>
              <a:spcBef>
                <a:spcPts val="0"/>
              </a:spcBef>
              <a:spcAft>
                <a:spcPts val="0"/>
              </a:spcAft>
              <a:buSzPts val="5000"/>
              <a:buNone/>
              <a:defRPr sz="5000"/>
            </a:lvl3pPr>
            <a:lvl4pPr lvl="3" rtl="0" algn="ctr">
              <a:lnSpc>
                <a:spcPct val="100000"/>
              </a:lnSpc>
              <a:spcBef>
                <a:spcPts val="0"/>
              </a:spcBef>
              <a:spcAft>
                <a:spcPts val="0"/>
              </a:spcAft>
              <a:buSzPts val="5000"/>
              <a:buNone/>
              <a:defRPr sz="5000"/>
            </a:lvl4pPr>
            <a:lvl5pPr lvl="4" rtl="0" algn="ctr">
              <a:lnSpc>
                <a:spcPct val="100000"/>
              </a:lnSpc>
              <a:spcBef>
                <a:spcPts val="0"/>
              </a:spcBef>
              <a:spcAft>
                <a:spcPts val="0"/>
              </a:spcAft>
              <a:buSzPts val="5000"/>
              <a:buNone/>
              <a:defRPr sz="5000"/>
            </a:lvl5pPr>
            <a:lvl6pPr lvl="5" rtl="0" algn="ctr">
              <a:lnSpc>
                <a:spcPct val="100000"/>
              </a:lnSpc>
              <a:spcBef>
                <a:spcPts val="0"/>
              </a:spcBef>
              <a:spcAft>
                <a:spcPts val="0"/>
              </a:spcAft>
              <a:buSzPts val="5000"/>
              <a:buNone/>
              <a:defRPr sz="5000"/>
            </a:lvl6pPr>
            <a:lvl7pPr lvl="6" rtl="0" algn="ctr">
              <a:lnSpc>
                <a:spcPct val="100000"/>
              </a:lnSpc>
              <a:spcBef>
                <a:spcPts val="0"/>
              </a:spcBef>
              <a:spcAft>
                <a:spcPts val="0"/>
              </a:spcAft>
              <a:buSzPts val="5000"/>
              <a:buNone/>
              <a:defRPr sz="5000"/>
            </a:lvl7pPr>
            <a:lvl8pPr lvl="7" rtl="0" algn="ctr">
              <a:lnSpc>
                <a:spcPct val="100000"/>
              </a:lnSpc>
              <a:spcBef>
                <a:spcPts val="0"/>
              </a:spcBef>
              <a:spcAft>
                <a:spcPts val="0"/>
              </a:spcAft>
              <a:buSzPts val="5000"/>
              <a:buNone/>
              <a:defRPr sz="5000"/>
            </a:lvl8pPr>
            <a:lvl9pPr lvl="8" rtl="0" algn="ctr">
              <a:lnSpc>
                <a:spcPct val="100000"/>
              </a:lnSpc>
              <a:spcBef>
                <a:spcPts val="0"/>
              </a:spcBef>
              <a:spcAft>
                <a:spcPts val="0"/>
              </a:spcAft>
              <a:buSzPts val="5000"/>
              <a:buNone/>
              <a:defRPr sz="5000"/>
            </a:lvl9pPr>
          </a:lstStyle>
          <a:p/>
        </p:txBody>
      </p:sp>
      <p:sp>
        <p:nvSpPr>
          <p:cNvPr id="48" name="Google Shape;48;g2cb48d30c47_0_115"/>
          <p:cNvSpPr txBox="1"/>
          <p:nvPr>
            <p:ph idx="12" type="sldNum"/>
          </p:nvPr>
        </p:nvSpPr>
        <p:spPr>
          <a:xfrm>
            <a:off x="15062147" y="8290163"/>
            <a:ext cx="975600" cy="277200"/>
          </a:xfrm>
          <a:prstGeom prst="rect">
            <a:avLst/>
          </a:prstGeom>
        </p:spPr>
        <p:txBody>
          <a:bodyPr anchorCtr="0" anchor="t"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
          <p:cNvSpPr txBox="1"/>
          <p:nvPr>
            <p:ph type="title"/>
          </p:nvPr>
        </p:nvSpPr>
        <p:spPr>
          <a:xfrm>
            <a:off x="618907" y="472728"/>
            <a:ext cx="4498975" cy="226568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4200" u="none" cap="none" strike="noStrike">
                <a:solidFill>
                  <a:srgbClr val="034EA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4"/>
          <p:cNvSpPr txBox="1"/>
          <p:nvPr>
            <p:ph idx="1" type="body"/>
          </p:nvPr>
        </p:nvSpPr>
        <p:spPr>
          <a:xfrm>
            <a:off x="812800" y="2103120"/>
            <a:ext cx="14630400" cy="6035040"/>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800" u="none" cap="none" strike="noStrike">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12" name="Google Shape;12;p14"/>
          <p:cNvSpPr txBox="1"/>
          <p:nvPr>
            <p:ph idx="11" type="ftr"/>
          </p:nvPr>
        </p:nvSpPr>
        <p:spPr>
          <a:xfrm>
            <a:off x="5527040" y="8503920"/>
            <a:ext cx="5201920" cy="4572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14"/>
          <p:cNvSpPr txBox="1"/>
          <p:nvPr>
            <p:ph idx="10" type="dt"/>
          </p:nvPr>
        </p:nvSpPr>
        <p:spPr>
          <a:xfrm>
            <a:off x="812800" y="8503920"/>
            <a:ext cx="3738880" cy="4572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 name="Google Shape;14;p14"/>
          <p:cNvSpPr txBox="1"/>
          <p:nvPr>
            <p:ph idx="12" type="sldNum"/>
          </p:nvPr>
        </p:nvSpPr>
        <p:spPr>
          <a:xfrm>
            <a:off x="11704320" y="8503920"/>
            <a:ext cx="3738880" cy="457200"/>
          </a:xfrm>
          <a:prstGeom prst="rect">
            <a:avLst/>
          </a:prstGeom>
          <a:noFill/>
          <a:ln>
            <a:noFill/>
          </a:ln>
        </p:spPr>
        <p:txBody>
          <a:bodyPr anchorCtr="0" anchor="t" bIns="0" lIns="0" spcFirstLastPara="1" rIns="0" wrap="square" tIns="0">
            <a:spAutoFit/>
          </a:bodyPr>
          <a:lstStyle>
            <a:lvl1pPr indent="0" lvl="0" algn="r">
              <a:spcBef>
                <a:spcPts val="0"/>
              </a:spcBef>
              <a:buNone/>
              <a:defRPr sz="1800">
                <a:solidFill>
                  <a:srgbClr val="888888"/>
                </a:solidFill>
              </a:defRPr>
            </a:lvl1pPr>
            <a:lvl2pPr indent="0" lvl="1" algn="r">
              <a:spcBef>
                <a:spcPts val="0"/>
              </a:spcBef>
              <a:buNone/>
              <a:defRPr sz="1800">
                <a:solidFill>
                  <a:srgbClr val="888888"/>
                </a:solidFill>
              </a:defRPr>
            </a:lvl2pPr>
            <a:lvl3pPr indent="0" lvl="2" algn="r">
              <a:spcBef>
                <a:spcPts val="0"/>
              </a:spcBef>
              <a:buNone/>
              <a:defRPr sz="1800">
                <a:solidFill>
                  <a:srgbClr val="888888"/>
                </a:solidFill>
              </a:defRPr>
            </a:lvl3pPr>
            <a:lvl4pPr indent="0" lvl="3" algn="r">
              <a:spcBef>
                <a:spcPts val="0"/>
              </a:spcBef>
              <a:buNone/>
              <a:defRPr sz="1800">
                <a:solidFill>
                  <a:srgbClr val="888888"/>
                </a:solidFill>
              </a:defRPr>
            </a:lvl4pPr>
            <a:lvl5pPr indent="0" lvl="4" algn="r">
              <a:spcBef>
                <a:spcPts val="0"/>
              </a:spcBef>
              <a:buNone/>
              <a:defRPr sz="1800">
                <a:solidFill>
                  <a:srgbClr val="888888"/>
                </a:solidFill>
              </a:defRPr>
            </a:lvl5pPr>
            <a:lvl6pPr indent="0" lvl="5" algn="r">
              <a:spcBef>
                <a:spcPts val="0"/>
              </a:spcBef>
              <a:buNone/>
              <a:defRPr sz="1800">
                <a:solidFill>
                  <a:srgbClr val="888888"/>
                </a:solidFill>
              </a:defRPr>
            </a:lvl6pPr>
            <a:lvl7pPr indent="0" lvl="6" algn="r">
              <a:spcBef>
                <a:spcPts val="0"/>
              </a:spcBef>
              <a:buNone/>
              <a:defRPr sz="1800">
                <a:solidFill>
                  <a:srgbClr val="888888"/>
                </a:solidFill>
              </a:defRPr>
            </a:lvl7pPr>
            <a:lvl8pPr indent="0" lvl="7" algn="r">
              <a:spcBef>
                <a:spcPts val="0"/>
              </a:spcBef>
              <a:buNone/>
              <a:defRPr sz="1800">
                <a:solidFill>
                  <a:srgbClr val="888888"/>
                </a:solidFill>
              </a:defRPr>
            </a:lvl8pPr>
            <a:lvl9pPr indent="0" lvl="8" algn="r">
              <a:spcBef>
                <a:spcPts val="0"/>
              </a:spcBef>
              <a:buNone/>
              <a:defRPr sz="1800">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image" Target="../media/image6.png"/><Relationship Id="rId13" Type="http://schemas.openxmlformats.org/officeDocument/2006/relationships/image" Target="../media/image14.png"/><Relationship Id="rId12"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5.png"/><Relationship Id="rId1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3.png"/><Relationship Id="rId7" Type="http://schemas.openxmlformats.org/officeDocument/2006/relationships/image" Target="../media/image21.gif"/><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17.png"/></Relationships>
</file>

<file path=ppt/slides/_rels/slide16.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image" Target="../media/image6.png"/><Relationship Id="rId13" Type="http://schemas.openxmlformats.org/officeDocument/2006/relationships/image" Target="../media/image22.png"/><Relationship Id="rId12"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5.png"/><Relationship Id="rId15" Type="http://schemas.openxmlformats.org/officeDocument/2006/relationships/image" Target="../media/image24.png"/><Relationship Id="rId14" Type="http://schemas.openxmlformats.org/officeDocument/2006/relationships/image" Target="../media/image26.png"/><Relationship Id="rId17" Type="http://schemas.openxmlformats.org/officeDocument/2006/relationships/image" Target="../media/image29.png"/><Relationship Id="rId16" Type="http://schemas.openxmlformats.org/officeDocument/2006/relationships/image" Target="../media/image27.png"/><Relationship Id="rId5" Type="http://schemas.openxmlformats.org/officeDocument/2006/relationships/image" Target="../media/image12.png"/><Relationship Id="rId19" Type="http://schemas.openxmlformats.org/officeDocument/2006/relationships/image" Target="../media/image30.png"/><Relationship Id="rId6" Type="http://schemas.openxmlformats.org/officeDocument/2006/relationships/image" Target="../media/image3.png"/><Relationship Id="rId18" Type="http://schemas.openxmlformats.org/officeDocument/2006/relationships/image" Target="../media/image28.png"/><Relationship Id="rId7" Type="http://schemas.openxmlformats.org/officeDocument/2006/relationships/image" Target="../media/image21.gif"/><Relationship Id="rId8" Type="http://schemas.openxmlformats.org/officeDocument/2006/relationships/image" Target="../media/image2.png"/></Relationships>
</file>

<file path=ppt/slides/_rels/slide2.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image" Target="../media/image6.png"/><Relationship Id="rId13" Type="http://schemas.openxmlformats.org/officeDocument/2006/relationships/image" Target="../media/image13.png"/><Relationship Id="rId12"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5.png"/><Relationship Id="rId5" Type="http://schemas.openxmlformats.org/officeDocument/2006/relationships/image" Target="../media/image12.png"/><Relationship Id="rId6" Type="http://schemas.openxmlformats.org/officeDocument/2006/relationships/image" Target="../media/image3.png"/><Relationship Id="rId7" Type="http://schemas.openxmlformats.org/officeDocument/2006/relationships/image" Target="../media/image21.gif"/><Relationship Id="rId8"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2" name="Shape 52"/>
        <p:cNvGrpSpPr/>
        <p:nvPr/>
      </p:nvGrpSpPr>
      <p:grpSpPr>
        <a:xfrm>
          <a:off x="0" y="0"/>
          <a:ext cx="0" cy="0"/>
          <a:chOff x="0" y="0"/>
          <a:chExt cx="0" cy="0"/>
        </a:xfrm>
      </p:grpSpPr>
      <p:pic>
        <p:nvPicPr>
          <p:cNvPr id="53" name="Google Shape;53;g2cb48d30c47_0_0"/>
          <p:cNvPicPr preferRelativeResize="0"/>
          <p:nvPr/>
        </p:nvPicPr>
        <p:blipFill>
          <a:blip r:embed="rId3">
            <a:alphaModFix/>
          </a:blip>
          <a:stretch>
            <a:fillRect/>
          </a:stretch>
        </p:blipFill>
        <p:spPr>
          <a:xfrm>
            <a:off x="190867" y="-1739666"/>
            <a:ext cx="15874263" cy="11905665"/>
          </a:xfrm>
          <a:prstGeom prst="rect">
            <a:avLst/>
          </a:prstGeom>
          <a:noFill/>
          <a:ln>
            <a:noFill/>
          </a:ln>
        </p:spPr>
      </p:pic>
      <p:cxnSp>
        <p:nvCxnSpPr>
          <p:cNvPr id="54" name="Google Shape;54;g2cb48d30c47_0_0"/>
          <p:cNvCxnSpPr/>
          <p:nvPr/>
        </p:nvCxnSpPr>
        <p:spPr>
          <a:xfrm flipH="1" rot="10800000">
            <a:off x="295044" y="7917200"/>
            <a:ext cx="15723600" cy="20400"/>
          </a:xfrm>
          <a:prstGeom prst="straightConnector1">
            <a:avLst/>
          </a:prstGeom>
          <a:noFill/>
          <a:ln cap="flat" cmpd="sng" w="9525">
            <a:solidFill>
              <a:schemeClr val="dk2"/>
            </a:solidFill>
            <a:prstDash val="solid"/>
            <a:round/>
            <a:headEnd len="med" w="med" type="none"/>
            <a:tailEnd len="med" w="med" type="none"/>
          </a:ln>
        </p:spPr>
      </p:cxnSp>
      <p:sp>
        <p:nvSpPr>
          <p:cNvPr id="55" name="Google Shape;55;g2cb48d30c47_0_0"/>
          <p:cNvSpPr/>
          <p:nvPr/>
        </p:nvSpPr>
        <p:spPr>
          <a:xfrm>
            <a:off x="1300178" y="2988533"/>
            <a:ext cx="6244800" cy="3166800"/>
          </a:xfrm>
          <a:prstGeom prst="rect">
            <a:avLst/>
          </a:prstGeom>
          <a:solidFill>
            <a:schemeClr val="accent5"/>
          </a:solidFill>
          <a:ln>
            <a:noFill/>
          </a:ln>
          <a:effectLst>
            <a:outerShdw blurRad="57150" rotWithShape="0" algn="bl" dir="5400000" dist="19050">
              <a:srgbClr val="000000">
                <a:alpha val="50000"/>
              </a:srgbClr>
            </a:outerShdw>
          </a:effectLst>
        </p:spPr>
        <p:txBody>
          <a:bodyPr anchorCtr="0" anchor="ctr" bIns="162525" lIns="162525" spcFirstLastPara="1" rIns="162525" wrap="square" tIns="162525">
            <a:noAutofit/>
          </a:bodyPr>
          <a:lstStyle/>
          <a:p>
            <a:pPr indent="0" lvl="0" marL="0" rtl="0" algn="l">
              <a:spcBef>
                <a:spcPts val="0"/>
              </a:spcBef>
              <a:spcAft>
                <a:spcPts val="0"/>
              </a:spcAft>
              <a:buClr>
                <a:schemeClr val="dk1"/>
              </a:buClr>
              <a:buSzPts val="2000"/>
              <a:buFont typeface="Arial"/>
              <a:buNone/>
            </a:pPr>
            <a:r>
              <a:t/>
            </a:r>
            <a:endParaRPr sz="2500"/>
          </a:p>
        </p:txBody>
      </p:sp>
      <p:sp>
        <p:nvSpPr>
          <p:cNvPr id="56" name="Google Shape;56;g2cb48d30c47_0_0"/>
          <p:cNvSpPr/>
          <p:nvPr/>
        </p:nvSpPr>
        <p:spPr>
          <a:xfrm>
            <a:off x="8462178" y="2988533"/>
            <a:ext cx="6244800" cy="3166800"/>
          </a:xfrm>
          <a:prstGeom prst="rect">
            <a:avLst/>
          </a:prstGeom>
          <a:solidFill>
            <a:schemeClr val="accent5"/>
          </a:solidFill>
          <a:ln>
            <a:noFill/>
          </a:ln>
          <a:effectLst>
            <a:outerShdw blurRad="57150" rotWithShape="0" algn="bl" dir="5400000" dist="19050">
              <a:srgbClr val="000000">
                <a:alpha val="50000"/>
              </a:srgbClr>
            </a:outerShdw>
          </a:effectLst>
        </p:spPr>
        <p:txBody>
          <a:bodyPr anchorCtr="0" anchor="ctr" bIns="162525" lIns="162525" spcFirstLastPara="1" rIns="162525" wrap="square" tIns="162525">
            <a:noAutofit/>
          </a:bodyPr>
          <a:lstStyle/>
          <a:p>
            <a:pPr indent="0" lvl="0" marL="0" rtl="0" algn="ctr">
              <a:spcBef>
                <a:spcPts val="0"/>
              </a:spcBef>
              <a:spcAft>
                <a:spcPts val="0"/>
              </a:spcAft>
              <a:buClr>
                <a:srgbClr val="000000"/>
              </a:buClr>
              <a:buSzPts val="2000"/>
              <a:buFont typeface="Arial"/>
              <a:buNone/>
            </a:pPr>
            <a:r>
              <a:t/>
            </a:r>
            <a:endParaRPr sz="2500"/>
          </a:p>
        </p:txBody>
      </p:sp>
      <p:sp>
        <p:nvSpPr>
          <p:cNvPr id="57" name="Google Shape;57;g2cb48d30c47_0_0"/>
          <p:cNvSpPr txBox="1"/>
          <p:nvPr/>
        </p:nvSpPr>
        <p:spPr>
          <a:xfrm>
            <a:off x="1551778" y="3132267"/>
            <a:ext cx="3709800" cy="674100"/>
          </a:xfrm>
          <a:prstGeom prst="rect">
            <a:avLst/>
          </a:prstGeom>
          <a:noFill/>
          <a:ln>
            <a:noFill/>
          </a:ln>
        </p:spPr>
        <p:txBody>
          <a:bodyPr anchorCtr="0" anchor="t" bIns="162525" lIns="162525" spcFirstLastPara="1" rIns="162525" wrap="square" tIns="162525">
            <a:noAutofit/>
          </a:bodyPr>
          <a:lstStyle/>
          <a:p>
            <a:pPr indent="0" lvl="0" marL="0" rtl="0" algn="l">
              <a:spcBef>
                <a:spcPts val="0"/>
              </a:spcBef>
              <a:spcAft>
                <a:spcPts val="0"/>
              </a:spcAft>
              <a:buNone/>
            </a:pPr>
            <a:r>
              <a:rPr b="1" lang="en-GB" sz="3200">
                <a:solidFill>
                  <a:schemeClr val="lt1"/>
                </a:solidFill>
                <a:latin typeface="Lato"/>
                <a:ea typeface="Lato"/>
                <a:cs typeface="Lato"/>
                <a:sym typeface="Lato"/>
              </a:rPr>
              <a:t>ZAAL 1</a:t>
            </a:r>
            <a:endParaRPr b="1" sz="3200">
              <a:solidFill>
                <a:schemeClr val="lt1"/>
              </a:solidFill>
              <a:latin typeface="Lato"/>
              <a:ea typeface="Lato"/>
              <a:cs typeface="Lato"/>
              <a:sym typeface="Lato"/>
            </a:endParaRPr>
          </a:p>
        </p:txBody>
      </p:sp>
      <p:sp>
        <p:nvSpPr>
          <p:cNvPr id="58" name="Google Shape;58;g2cb48d30c47_0_0"/>
          <p:cNvSpPr txBox="1"/>
          <p:nvPr/>
        </p:nvSpPr>
        <p:spPr>
          <a:xfrm>
            <a:off x="8667644" y="3132267"/>
            <a:ext cx="5244900" cy="820800"/>
          </a:xfrm>
          <a:prstGeom prst="rect">
            <a:avLst/>
          </a:prstGeom>
          <a:noFill/>
          <a:ln>
            <a:noFill/>
          </a:ln>
        </p:spPr>
        <p:txBody>
          <a:bodyPr anchorCtr="0" anchor="t" bIns="162525" lIns="162525" spcFirstLastPara="1" rIns="162525" wrap="square" tIns="162525">
            <a:spAutoFit/>
          </a:bodyPr>
          <a:lstStyle/>
          <a:p>
            <a:pPr indent="0" lvl="0" marL="0" rtl="0" algn="l">
              <a:spcBef>
                <a:spcPts val="0"/>
              </a:spcBef>
              <a:spcAft>
                <a:spcPts val="0"/>
              </a:spcAft>
              <a:buNone/>
            </a:pPr>
            <a:r>
              <a:rPr b="1" lang="en-GB" sz="3200">
                <a:solidFill>
                  <a:schemeClr val="lt1"/>
                </a:solidFill>
                <a:latin typeface="Lato"/>
                <a:ea typeface="Lato"/>
                <a:cs typeface="Lato"/>
                <a:sym typeface="Lato"/>
              </a:rPr>
              <a:t>ZAAL 2</a:t>
            </a:r>
            <a:endParaRPr b="1" sz="3200">
              <a:solidFill>
                <a:schemeClr val="lt1"/>
              </a:solidFill>
              <a:latin typeface="Lato"/>
              <a:ea typeface="Lato"/>
              <a:cs typeface="Lato"/>
              <a:sym typeface="Lato"/>
            </a:endParaRPr>
          </a:p>
        </p:txBody>
      </p:sp>
      <p:sp>
        <p:nvSpPr>
          <p:cNvPr id="59" name="Google Shape;59;g2cb48d30c47_0_0"/>
          <p:cNvSpPr txBox="1"/>
          <p:nvPr/>
        </p:nvSpPr>
        <p:spPr>
          <a:xfrm>
            <a:off x="1551778" y="3828933"/>
            <a:ext cx="6576000" cy="2452500"/>
          </a:xfrm>
          <a:prstGeom prst="rect">
            <a:avLst/>
          </a:prstGeom>
          <a:noFill/>
          <a:ln>
            <a:noFill/>
          </a:ln>
        </p:spPr>
        <p:txBody>
          <a:bodyPr anchorCtr="0" anchor="t" bIns="162525" lIns="162525" spcFirstLastPara="1" rIns="162525" wrap="square" tIns="162525">
            <a:spAutoFit/>
          </a:bodyPr>
          <a:lstStyle/>
          <a:p>
            <a:pPr indent="0" lvl="0" marL="0" rtl="0" algn="l">
              <a:spcBef>
                <a:spcPts val="0"/>
              </a:spcBef>
              <a:spcAft>
                <a:spcPts val="0"/>
              </a:spcAft>
              <a:buNone/>
            </a:pPr>
            <a:r>
              <a:rPr lang="en-GB" sz="2300">
                <a:solidFill>
                  <a:schemeClr val="lt1"/>
                </a:solidFill>
              </a:rPr>
              <a:t>Mobiliteitsproblemen oplossen: lessen uit </a:t>
            </a:r>
            <a:endParaRPr sz="2300">
              <a:solidFill>
                <a:schemeClr val="lt1"/>
              </a:solidFill>
            </a:endParaRPr>
          </a:p>
          <a:p>
            <a:pPr indent="0" lvl="0" marL="0" rtl="0" algn="l">
              <a:spcBef>
                <a:spcPts val="0"/>
              </a:spcBef>
              <a:spcAft>
                <a:spcPts val="0"/>
              </a:spcAft>
              <a:buNone/>
            </a:pPr>
            <a:r>
              <a:rPr lang="en-GB" sz="2300">
                <a:solidFill>
                  <a:schemeClr val="lt1"/>
                </a:solidFill>
              </a:rPr>
              <a:t>grote Europese steden</a:t>
            </a:r>
            <a:endParaRPr sz="1200">
              <a:solidFill>
                <a:schemeClr val="lt1"/>
              </a:solidFill>
              <a:latin typeface="Lato"/>
              <a:ea typeface="Lato"/>
              <a:cs typeface="Lato"/>
              <a:sym typeface="Lato"/>
            </a:endParaRPr>
          </a:p>
          <a:p>
            <a:pPr indent="0" lvl="0" marL="0" rtl="0" algn="l">
              <a:spcBef>
                <a:spcPts val="0"/>
              </a:spcBef>
              <a:spcAft>
                <a:spcPts val="0"/>
              </a:spcAft>
              <a:buNone/>
            </a:pPr>
            <a:r>
              <a:t/>
            </a:r>
            <a:endParaRPr sz="2300">
              <a:solidFill>
                <a:schemeClr val="lt1"/>
              </a:solidFill>
              <a:latin typeface="Lato"/>
              <a:ea typeface="Lato"/>
              <a:cs typeface="Lato"/>
              <a:sym typeface="Lato"/>
            </a:endParaRPr>
          </a:p>
          <a:p>
            <a:pPr indent="0" lvl="0" marL="0" rtl="0" algn="l">
              <a:spcBef>
                <a:spcPts val="0"/>
              </a:spcBef>
              <a:spcAft>
                <a:spcPts val="0"/>
              </a:spcAft>
              <a:buNone/>
            </a:pPr>
            <a:r>
              <a:rPr b="1" lang="en-GB" sz="2300">
                <a:solidFill>
                  <a:schemeClr val="lt1"/>
                </a:solidFill>
                <a:latin typeface="Lato"/>
                <a:ea typeface="Lato"/>
                <a:cs typeface="Lato"/>
                <a:sym typeface="Lato"/>
              </a:rPr>
              <a:t>Willem Frederik Metzelaar</a:t>
            </a:r>
            <a:endParaRPr b="1" sz="2300">
              <a:solidFill>
                <a:schemeClr val="lt1"/>
              </a:solidFill>
              <a:latin typeface="Lato"/>
              <a:ea typeface="Lato"/>
              <a:cs typeface="Lato"/>
              <a:sym typeface="Lato"/>
            </a:endParaRPr>
          </a:p>
          <a:p>
            <a:pPr indent="0" lvl="0" marL="0" rtl="0" algn="l">
              <a:spcBef>
                <a:spcPts val="0"/>
              </a:spcBef>
              <a:spcAft>
                <a:spcPts val="0"/>
              </a:spcAft>
              <a:buNone/>
            </a:pPr>
            <a:r>
              <a:rPr lang="en-GB" sz="2300">
                <a:solidFill>
                  <a:schemeClr val="lt1"/>
                </a:solidFill>
              </a:rPr>
              <a:t>Managing director &amp; Head of Innovation Hub West | EIT Urban Mobility</a:t>
            </a:r>
            <a:endParaRPr sz="2300">
              <a:solidFill>
                <a:schemeClr val="lt1"/>
              </a:solidFill>
            </a:endParaRPr>
          </a:p>
        </p:txBody>
      </p:sp>
      <p:sp>
        <p:nvSpPr>
          <p:cNvPr id="60" name="Google Shape;60;g2cb48d30c47_0_0"/>
          <p:cNvSpPr txBox="1"/>
          <p:nvPr/>
        </p:nvSpPr>
        <p:spPr>
          <a:xfrm>
            <a:off x="8667644" y="3853733"/>
            <a:ext cx="6454800" cy="2098500"/>
          </a:xfrm>
          <a:prstGeom prst="rect">
            <a:avLst/>
          </a:prstGeom>
          <a:noFill/>
          <a:ln>
            <a:noFill/>
          </a:ln>
        </p:spPr>
        <p:txBody>
          <a:bodyPr anchorCtr="0" anchor="t" bIns="162525" lIns="162525" spcFirstLastPara="1" rIns="162525" wrap="square" tIns="162525">
            <a:spAutoFit/>
          </a:bodyPr>
          <a:lstStyle/>
          <a:p>
            <a:pPr indent="0" lvl="0" marL="0" rtl="0" algn="l">
              <a:spcBef>
                <a:spcPts val="0"/>
              </a:spcBef>
              <a:spcAft>
                <a:spcPts val="0"/>
              </a:spcAft>
              <a:buClr>
                <a:schemeClr val="dk1"/>
              </a:buClr>
              <a:buSzPts val="2000"/>
              <a:buFont typeface="Arial"/>
              <a:buNone/>
            </a:pPr>
            <a:r>
              <a:rPr lang="en-GB" sz="2300">
                <a:solidFill>
                  <a:schemeClr val="lt1"/>
                </a:solidFill>
              </a:rPr>
              <a:t>Samenwerken verrijkt marktkansen voor Connected Mobility</a:t>
            </a:r>
            <a:endParaRPr sz="2300">
              <a:solidFill>
                <a:schemeClr val="lt1"/>
              </a:solidFill>
            </a:endParaRPr>
          </a:p>
          <a:p>
            <a:pPr indent="0" lvl="0" marL="0" rtl="0" algn="l">
              <a:spcBef>
                <a:spcPts val="0"/>
              </a:spcBef>
              <a:spcAft>
                <a:spcPts val="0"/>
              </a:spcAft>
              <a:buNone/>
            </a:pPr>
            <a:r>
              <a:t/>
            </a:r>
            <a:endParaRPr sz="2300">
              <a:solidFill>
                <a:schemeClr val="lt1"/>
              </a:solidFill>
              <a:latin typeface="Lato"/>
              <a:ea typeface="Lato"/>
              <a:cs typeface="Lato"/>
              <a:sym typeface="Lato"/>
            </a:endParaRPr>
          </a:p>
          <a:p>
            <a:pPr indent="0" lvl="0" marL="0" rtl="0" algn="l">
              <a:spcBef>
                <a:spcPts val="0"/>
              </a:spcBef>
              <a:spcAft>
                <a:spcPts val="0"/>
              </a:spcAft>
              <a:buNone/>
            </a:pPr>
            <a:r>
              <a:rPr b="1" lang="en-GB" sz="2300">
                <a:solidFill>
                  <a:schemeClr val="lt1"/>
                </a:solidFill>
                <a:latin typeface="Lato"/>
                <a:ea typeface="Lato"/>
                <a:cs typeface="Lato"/>
                <a:sym typeface="Lato"/>
              </a:rPr>
              <a:t>Jeffrey van Gils</a:t>
            </a:r>
            <a:endParaRPr b="1" sz="2300">
              <a:solidFill>
                <a:schemeClr val="lt1"/>
              </a:solidFill>
              <a:latin typeface="Lato"/>
              <a:ea typeface="Lato"/>
              <a:cs typeface="Lato"/>
              <a:sym typeface="Lato"/>
            </a:endParaRPr>
          </a:p>
          <a:p>
            <a:pPr indent="0" lvl="0" marL="0" rtl="0" algn="l">
              <a:spcBef>
                <a:spcPts val="0"/>
              </a:spcBef>
              <a:spcAft>
                <a:spcPts val="0"/>
              </a:spcAft>
              <a:buNone/>
            </a:pPr>
            <a:r>
              <a:rPr lang="en-GB" sz="2300">
                <a:solidFill>
                  <a:schemeClr val="lt1"/>
                </a:solidFill>
                <a:latin typeface="Lato"/>
                <a:ea typeface="Lato"/>
                <a:cs typeface="Lato"/>
                <a:sym typeface="Lato"/>
              </a:rPr>
              <a:t>Adviseur Connected Mobility en OV | KNV| </a:t>
            </a:r>
            <a:endParaRPr sz="2300">
              <a:solidFill>
                <a:schemeClr val="lt1"/>
              </a:solidFill>
              <a:latin typeface="Lato"/>
              <a:ea typeface="Lato"/>
              <a:cs typeface="Lato"/>
              <a:sym typeface="Lato"/>
            </a:endParaRPr>
          </a:p>
        </p:txBody>
      </p:sp>
      <p:sp>
        <p:nvSpPr>
          <p:cNvPr id="61" name="Google Shape;61;g2cb48d30c47_0_0"/>
          <p:cNvSpPr txBox="1"/>
          <p:nvPr/>
        </p:nvSpPr>
        <p:spPr>
          <a:xfrm>
            <a:off x="1300178" y="6680667"/>
            <a:ext cx="10269300" cy="713100"/>
          </a:xfrm>
          <a:prstGeom prst="rect">
            <a:avLst/>
          </a:prstGeom>
          <a:noFill/>
          <a:ln>
            <a:noFill/>
          </a:ln>
        </p:spPr>
        <p:txBody>
          <a:bodyPr anchorCtr="0" anchor="t" bIns="162525" lIns="162525" spcFirstLastPara="1" rIns="162525" wrap="square" tIns="162525">
            <a:spAutoFit/>
          </a:bodyPr>
          <a:lstStyle/>
          <a:p>
            <a:pPr indent="0" lvl="0" marL="0" rtl="0" algn="l">
              <a:spcBef>
                <a:spcPts val="0"/>
              </a:spcBef>
              <a:spcAft>
                <a:spcPts val="0"/>
              </a:spcAft>
              <a:buNone/>
            </a:pPr>
            <a:r>
              <a:rPr lang="en-GB" sz="2500">
                <a:solidFill>
                  <a:schemeClr val="dk1"/>
                </a:solidFill>
                <a:latin typeface="Lato"/>
                <a:ea typeface="Lato"/>
                <a:cs typeface="Lato"/>
                <a:sym typeface="Lato"/>
              </a:rPr>
              <a:t>Sessie waar u voor ingeschreven heeft, staat op uw badge</a:t>
            </a:r>
            <a:endParaRPr sz="2500">
              <a:solidFill>
                <a:schemeClr val="dk1"/>
              </a:solidFill>
            </a:endParaRPr>
          </a:p>
        </p:txBody>
      </p:sp>
      <p:sp>
        <p:nvSpPr>
          <p:cNvPr id="62" name="Google Shape;62;g2cb48d30c47_0_0"/>
          <p:cNvSpPr txBox="1"/>
          <p:nvPr/>
        </p:nvSpPr>
        <p:spPr>
          <a:xfrm>
            <a:off x="857000" y="665867"/>
            <a:ext cx="9012300" cy="1236600"/>
          </a:xfrm>
          <a:prstGeom prst="rect">
            <a:avLst/>
          </a:prstGeom>
          <a:noFill/>
          <a:ln>
            <a:noFill/>
          </a:ln>
        </p:spPr>
        <p:txBody>
          <a:bodyPr anchorCtr="0" anchor="t" bIns="162525" lIns="162525" spcFirstLastPara="1" rIns="162525" wrap="square" tIns="162525">
            <a:spAutoFit/>
          </a:bodyPr>
          <a:lstStyle/>
          <a:p>
            <a:pPr indent="0" lvl="0" marL="0" rtl="0" algn="l">
              <a:spcBef>
                <a:spcPts val="0"/>
              </a:spcBef>
              <a:spcAft>
                <a:spcPts val="0"/>
              </a:spcAft>
              <a:buNone/>
            </a:pPr>
            <a:r>
              <a:rPr lang="en-GB" sz="5900">
                <a:solidFill>
                  <a:schemeClr val="dk1"/>
                </a:solidFill>
                <a:latin typeface="Lato Black"/>
                <a:ea typeface="Lato Black"/>
                <a:cs typeface="Lato Black"/>
                <a:sym typeface="Lato Black"/>
              </a:rPr>
              <a:t>Breakout ronde 3</a:t>
            </a:r>
            <a:endParaRPr b="1" sz="5300">
              <a:solidFill>
                <a:schemeClr val="dk1"/>
              </a:solidFill>
              <a:latin typeface="Lato"/>
              <a:ea typeface="Lato"/>
              <a:cs typeface="Lato"/>
              <a:sym typeface="Lato"/>
            </a:endParaRPr>
          </a:p>
        </p:txBody>
      </p:sp>
      <p:pic>
        <p:nvPicPr>
          <p:cNvPr id="63" name="Google Shape;63;g2cb48d30c47_0_0"/>
          <p:cNvPicPr preferRelativeResize="0"/>
          <p:nvPr/>
        </p:nvPicPr>
        <p:blipFill>
          <a:blip r:embed="rId4">
            <a:alphaModFix/>
          </a:blip>
          <a:stretch>
            <a:fillRect/>
          </a:stretch>
        </p:blipFill>
        <p:spPr>
          <a:xfrm>
            <a:off x="13305733" y="147828"/>
            <a:ext cx="2795109" cy="1511688"/>
          </a:xfrm>
          <a:prstGeom prst="rect">
            <a:avLst/>
          </a:prstGeom>
          <a:noFill/>
          <a:ln>
            <a:noFill/>
          </a:ln>
        </p:spPr>
      </p:pic>
      <p:pic>
        <p:nvPicPr>
          <p:cNvPr id="64" name="Google Shape;64;g2cb48d30c47_0_0"/>
          <p:cNvPicPr preferRelativeResize="0"/>
          <p:nvPr/>
        </p:nvPicPr>
        <p:blipFill rotWithShape="1">
          <a:blip r:embed="rId5">
            <a:alphaModFix/>
          </a:blip>
          <a:srcRect b="-20656" l="-55403" r="-1212585" t="-1247332"/>
          <a:stretch/>
        </p:blipFill>
        <p:spPr>
          <a:xfrm>
            <a:off x="103956" y="-209022"/>
            <a:ext cx="12192000" cy="9144000"/>
          </a:xfrm>
          <a:prstGeom prst="rect">
            <a:avLst/>
          </a:prstGeom>
          <a:noFill/>
          <a:ln>
            <a:noFill/>
          </a:ln>
        </p:spPr>
      </p:pic>
      <p:pic>
        <p:nvPicPr>
          <p:cNvPr id="65" name="Google Shape;65;g2cb48d30c47_0_0"/>
          <p:cNvPicPr preferRelativeResize="0"/>
          <p:nvPr/>
        </p:nvPicPr>
        <p:blipFill>
          <a:blip r:embed="rId6">
            <a:alphaModFix/>
          </a:blip>
          <a:stretch>
            <a:fillRect/>
          </a:stretch>
        </p:blipFill>
        <p:spPr>
          <a:xfrm>
            <a:off x="8835044" y="8462781"/>
            <a:ext cx="1533824" cy="232920"/>
          </a:xfrm>
          <a:prstGeom prst="rect">
            <a:avLst/>
          </a:prstGeom>
          <a:noFill/>
          <a:ln>
            <a:noFill/>
          </a:ln>
        </p:spPr>
      </p:pic>
      <p:pic>
        <p:nvPicPr>
          <p:cNvPr id="66" name="Google Shape;66;g2cb48d30c47_0_0"/>
          <p:cNvPicPr preferRelativeResize="0"/>
          <p:nvPr/>
        </p:nvPicPr>
        <p:blipFill>
          <a:blip r:embed="rId7">
            <a:alphaModFix/>
          </a:blip>
          <a:stretch>
            <a:fillRect/>
          </a:stretch>
        </p:blipFill>
        <p:spPr>
          <a:xfrm>
            <a:off x="1902711" y="8293355"/>
            <a:ext cx="1220918" cy="498801"/>
          </a:xfrm>
          <a:prstGeom prst="rect">
            <a:avLst/>
          </a:prstGeom>
          <a:noFill/>
          <a:ln>
            <a:noFill/>
          </a:ln>
        </p:spPr>
      </p:pic>
      <p:pic>
        <p:nvPicPr>
          <p:cNvPr id="67" name="Google Shape;67;g2cb48d30c47_0_0"/>
          <p:cNvPicPr preferRelativeResize="0"/>
          <p:nvPr/>
        </p:nvPicPr>
        <p:blipFill>
          <a:blip r:embed="rId8">
            <a:alphaModFix/>
          </a:blip>
          <a:stretch>
            <a:fillRect/>
          </a:stretch>
        </p:blipFill>
        <p:spPr>
          <a:xfrm>
            <a:off x="3459981" y="8189016"/>
            <a:ext cx="1281689" cy="707473"/>
          </a:xfrm>
          <a:prstGeom prst="rect">
            <a:avLst/>
          </a:prstGeom>
          <a:noFill/>
          <a:ln>
            <a:noFill/>
          </a:ln>
        </p:spPr>
      </p:pic>
      <p:pic>
        <p:nvPicPr>
          <p:cNvPr id="68" name="Google Shape;68;g2cb48d30c47_0_0"/>
          <p:cNvPicPr preferRelativeResize="0"/>
          <p:nvPr/>
        </p:nvPicPr>
        <p:blipFill>
          <a:blip r:embed="rId9">
            <a:alphaModFix/>
          </a:blip>
          <a:stretch>
            <a:fillRect/>
          </a:stretch>
        </p:blipFill>
        <p:spPr>
          <a:xfrm>
            <a:off x="5338400" y="8384889"/>
            <a:ext cx="1723110" cy="315689"/>
          </a:xfrm>
          <a:prstGeom prst="rect">
            <a:avLst/>
          </a:prstGeom>
          <a:noFill/>
          <a:ln>
            <a:noFill/>
          </a:ln>
        </p:spPr>
      </p:pic>
      <p:pic>
        <p:nvPicPr>
          <p:cNvPr id="69" name="Google Shape;69;g2cb48d30c47_0_0"/>
          <p:cNvPicPr preferRelativeResize="0"/>
          <p:nvPr/>
        </p:nvPicPr>
        <p:blipFill>
          <a:blip r:embed="rId10">
            <a:alphaModFix/>
          </a:blip>
          <a:stretch>
            <a:fillRect/>
          </a:stretch>
        </p:blipFill>
        <p:spPr>
          <a:xfrm>
            <a:off x="10852356" y="8306511"/>
            <a:ext cx="2045499" cy="545467"/>
          </a:xfrm>
          <a:prstGeom prst="rect">
            <a:avLst/>
          </a:prstGeom>
          <a:noFill/>
          <a:ln>
            <a:noFill/>
          </a:ln>
        </p:spPr>
      </p:pic>
      <p:pic>
        <p:nvPicPr>
          <p:cNvPr id="70" name="Google Shape;70;g2cb48d30c47_0_0"/>
          <p:cNvPicPr preferRelativeResize="0"/>
          <p:nvPr/>
        </p:nvPicPr>
        <p:blipFill>
          <a:blip r:embed="rId11">
            <a:alphaModFix/>
          </a:blip>
          <a:stretch>
            <a:fillRect/>
          </a:stretch>
        </p:blipFill>
        <p:spPr>
          <a:xfrm>
            <a:off x="13485867" y="8317287"/>
            <a:ext cx="1723111" cy="633246"/>
          </a:xfrm>
          <a:prstGeom prst="rect">
            <a:avLst/>
          </a:prstGeom>
          <a:noFill/>
          <a:ln>
            <a:noFill/>
          </a:ln>
        </p:spPr>
      </p:pic>
      <p:pic>
        <p:nvPicPr>
          <p:cNvPr id="71" name="Google Shape;71;g2cb48d30c47_0_0"/>
          <p:cNvPicPr preferRelativeResize="0"/>
          <p:nvPr/>
        </p:nvPicPr>
        <p:blipFill rotWithShape="1">
          <a:blip r:embed="rId12">
            <a:alphaModFix/>
          </a:blip>
          <a:srcRect b="12648" l="0" r="0" t="0"/>
          <a:stretch/>
        </p:blipFill>
        <p:spPr>
          <a:xfrm>
            <a:off x="7544978" y="8223511"/>
            <a:ext cx="806591" cy="820800"/>
          </a:xfrm>
          <a:prstGeom prst="rect">
            <a:avLst/>
          </a:prstGeom>
          <a:noFill/>
          <a:ln>
            <a:noFill/>
          </a:ln>
        </p:spPr>
      </p:pic>
      <p:pic>
        <p:nvPicPr>
          <p:cNvPr id="72" name="Google Shape;72;g2cb48d30c47_0_0"/>
          <p:cNvPicPr preferRelativeResize="0"/>
          <p:nvPr/>
        </p:nvPicPr>
        <p:blipFill>
          <a:blip r:embed="rId13">
            <a:alphaModFix/>
          </a:blip>
          <a:stretch>
            <a:fillRect/>
          </a:stretch>
        </p:blipFill>
        <p:spPr>
          <a:xfrm>
            <a:off x="12427022" y="2027356"/>
            <a:ext cx="1920845" cy="1920845"/>
          </a:xfrm>
          <a:prstGeom prst="rect">
            <a:avLst/>
          </a:prstGeom>
          <a:noFill/>
          <a:ln>
            <a:noFill/>
          </a:ln>
        </p:spPr>
      </p:pic>
      <p:pic>
        <p:nvPicPr>
          <p:cNvPr id="73" name="Google Shape;73;g2cb48d30c47_0_0"/>
          <p:cNvPicPr preferRelativeResize="0"/>
          <p:nvPr/>
        </p:nvPicPr>
        <p:blipFill>
          <a:blip r:embed="rId14">
            <a:alphaModFix/>
          </a:blip>
          <a:stretch>
            <a:fillRect/>
          </a:stretch>
        </p:blipFill>
        <p:spPr>
          <a:xfrm>
            <a:off x="5338398" y="2036044"/>
            <a:ext cx="1903511" cy="190351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descr="A white rectangular object with colorful circles and dots&#10;&#10;Description automatically generated" id="180" name="Google Shape;180;p8"/>
          <p:cNvPicPr preferRelativeResize="0"/>
          <p:nvPr/>
        </p:nvPicPr>
        <p:blipFill rotWithShape="1">
          <a:blip r:embed="rId3">
            <a:alphaModFix/>
          </a:blip>
          <a:srcRect b="0" l="0" r="0" t="0"/>
          <a:stretch/>
        </p:blipFill>
        <p:spPr>
          <a:xfrm>
            <a:off x="0" y="0"/>
            <a:ext cx="16256000" cy="9144000"/>
          </a:xfrm>
          <a:prstGeom prst="rect">
            <a:avLst/>
          </a:prstGeom>
          <a:noFill/>
          <a:ln>
            <a:noFill/>
          </a:ln>
        </p:spPr>
      </p:pic>
      <p:sp>
        <p:nvSpPr>
          <p:cNvPr id="181" name="Google Shape;181;p8"/>
          <p:cNvSpPr txBox="1"/>
          <p:nvPr/>
        </p:nvSpPr>
        <p:spPr>
          <a:xfrm>
            <a:off x="1751335" y="3347808"/>
            <a:ext cx="2674620" cy="1619885"/>
          </a:xfrm>
          <a:prstGeom prst="rect">
            <a:avLst/>
          </a:prstGeom>
          <a:noFill/>
          <a:ln>
            <a:noFill/>
          </a:ln>
        </p:spPr>
        <p:txBody>
          <a:bodyPr anchorCtr="0" anchor="t" bIns="0" lIns="0" spcFirstLastPara="1" rIns="0" wrap="square" tIns="12700">
            <a:spAutoFit/>
          </a:bodyPr>
          <a:lstStyle/>
          <a:p>
            <a:pPr indent="0" lvl="0" marL="0" marR="25400" rtl="0" algn="ctr">
              <a:lnSpc>
                <a:spcPct val="100000"/>
              </a:lnSpc>
              <a:spcBef>
                <a:spcPts val="0"/>
              </a:spcBef>
              <a:spcAft>
                <a:spcPts val="0"/>
              </a:spcAft>
              <a:buNone/>
            </a:pPr>
            <a:r>
              <a:rPr lang="en-GB" sz="5000">
                <a:solidFill>
                  <a:srgbClr val="F4752B"/>
                </a:solidFill>
                <a:latin typeface="Calibri"/>
                <a:ea typeface="Calibri"/>
                <a:cs typeface="Calibri"/>
                <a:sym typeface="Calibri"/>
              </a:rPr>
              <a:t>25,000+</a:t>
            </a:r>
            <a:endParaRPr sz="5000">
              <a:latin typeface="Calibri"/>
              <a:ea typeface="Calibri"/>
              <a:cs typeface="Calibri"/>
              <a:sym typeface="Calibri"/>
            </a:endParaRPr>
          </a:p>
          <a:p>
            <a:pPr indent="0" lvl="0" marL="12700" marR="5080" rtl="0" algn="ctr">
              <a:lnSpc>
                <a:spcPct val="100000"/>
              </a:lnSpc>
              <a:spcBef>
                <a:spcPts val="70"/>
              </a:spcBef>
              <a:spcAft>
                <a:spcPts val="0"/>
              </a:spcAft>
              <a:buNone/>
            </a:pPr>
            <a:r>
              <a:rPr lang="en-GB" sz="1800">
                <a:solidFill>
                  <a:srgbClr val="221F1F"/>
                </a:solidFill>
                <a:latin typeface="Calibri"/>
                <a:ea typeface="Calibri"/>
                <a:cs typeface="Calibri"/>
                <a:sym typeface="Calibri"/>
              </a:rPr>
              <a:t>visitors to Tomorrow.Mobility World Congress 2023,</a:t>
            </a:r>
            <a:endParaRPr sz="1800">
              <a:latin typeface="Calibri"/>
              <a:ea typeface="Calibri"/>
              <a:cs typeface="Calibri"/>
              <a:sym typeface="Calibri"/>
            </a:endParaRPr>
          </a:p>
          <a:p>
            <a:pPr indent="0" lvl="0" marL="0" marR="40640" rtl="0" algn="ctr">
              <a:lnSpc>
                <a:spcPct val="100000"/>
              </a:lnSpc>
              <a:spcBef>
                <a:spcPts val="0"/>
              </a:spcBef>
              <a:spcAft>
                <a:spcPts val="0"/>
              </a:spcAft>
              <a:buNone/>
            </a:pPr>
            <a:r>
              <a:rPr lang="en-GB" sz="1800">
                <a:solidFill>
                  <a:srgbClr val="221F1F"/>
                </a:solidFill>
                <a:latin typeface="Calibri"/>
                <a:ea typeface="Calibri"/>
                <a:cs typeface="Calibri"/>
                <a:sym typeface="Calibri"/>
              </a:rPr>
              <a:t>our ﬂagship event</a:t>
            </a:r>
            <a:endParaRPr sz="1800">
              <a:latin typeface="Calibri"/>
              <a:ea typeface="Calibri"/>
              <a:cs typeface="Calibri"/>
              <a:sym typeface="Calibri"/>
            </a:endParaRPr>
          </a:p>
        </p:txBody>
      </p:sp>
      <p:sp>
        <p:nvSpPr>
          <p:cNvPr id="182" name="Google Shape;182;p8"/>
          <p:cNvSpPr txBox="1"/>
          <p:nvPr/>
        </p:nvSpPr>
        <p:spPr>
          <a:xfrm>
            <a:off x="5369830" y="3347852"/>
            <a:ext cx="2162642" cy="1349087"/>
          </a:xfrm>
          <a:prstGeom prst="rect">
            <a:avLst/>
          </a:prstGeom>
          <a:noFill/>
          <a:ln>
            <a:noFill/>
          </a:ln>
        </p:spPr>
        <p:txBody>
          <a:bodyPr anchorCtr="0" anchor="t" bIns="0" lIns="0" spcFirstLastPara="1" rIns="0" wrap="square" tIns="12700">
            <a:spAutoFit/>
          </a:bodyPr>
          <a:lstStyle/>
          <a:p>
            <a:pPr indent="0" lvl="0" marL="18415" rtl="0" algn="l">
              <a:lnSpc>
                <a:spcPct val="100000"/>
              </a:lnSpc>
              <a:spcBef>
                <a:spcPts val="0"/>
              </a:spcBef>
              <a:spcAft>
                <a:spcPts val="0"/>
              </a:spcAft>
              <a:buNone/>
            </a:pPr>
            <a:r>
              <a:rPr lang="en-GB" sz="5000">
                <a:solidFill>
                  <a:srgbClr val="006FB9"/>
                </a:solidFill>
                <a:latin typeface="Calibri"/>
                <a:ea typeface="Calibri"/>
                <a:cs typeface="Calibri"/>
                <a:sym typeface="Calibri"/>
              </a:rPr>
              <a:t>15,000+</a:t>
            </a:r>
            <a:endParaRPr sz="5000">
              <a:latin typeface="Calibri"/>
              <a:ea typeface="Calibri"/>
              <a:cs typeface="Calibri"/>
              <a:sym typeface="Calibri"/>
            </a:endParaRPr>
          </a:p>
          <a:p>
            <a:pPr indent="-31115" lvl="0" marL="43180" marR="5080" rtl="0" algn="l">
              <a:lnSpc>
                <a:spcPct val="100000"/>
              </a:lnSpc>
              <a:spcBef>
                <a:spcPts val="70"/>
              </a:spcBef>
              <a:spcAft>
                <a:spcPts val="0"/>
              </a:spcAft>
              <a:buNone/>
            </a:pPr>
            <a:r>
              <a:rPr lang="en-GB" sz="1800">
                <a:solidFill>
                  <a:srgbClr val="221F1F"/>
                </a:solidFill>
                <a:latin typeface="Calibri"/>
                <a:ea typeface="Calibri"/>
                <a:cs typeface="Calibri"/>
                <a:sym typeface="Calibri"/>
              </a:rPr>
              <a:t>professionals trained by Competence Hub</a:t>
            </a:r>
            <a:endParaRPr sz="1800">
              <a:latin typeface="Calibri"/>
              <a:ea typeface="Calibri"/>
              <a:cs typeface="Calibri"/>
              <a:sym typeface="Calibri"/>
            </a:endParaRPr>
          </a:p>
        </p:txBody>
      </p:sp>
      <p:sp>
        <p:nvSpPr>
          <p:cNvPr id="183" name="Google Shape;183;p8"/>
          <p:cNvSpPr txBox="1"/>
          <p:nvPr/>
        </p:nvSpPr>
        <p:spPr>
          <a:xfrm>
            <a:off x="12012055" y="3239369"/>
            <a:ext cx="1868170" cy="1239520"/>
          </a:xfrm>
          <a:prstGeom prst="rect">
            <a:avLst/>
          </a:prstGeom>
          <a:noFill/>
          <a:ln>
            <a:noFill/>
          </a:ln>
        </p:spPr>
        <p:txBody>
          <a:bodyPr anchorCtr="0" anchor="t" bIns="0" lIns="0" spcFirstLastPara="1" rIns="0" wrap="square" tIns="142875">
            <a:spAutoFit/>
          </a:bodyPr>
          <a:lstStyle/>
          <a:p>
            <a:pPr indent="0" lvl="0" marL="414655" rtl="0" algn="l">
              <a:lnSpc>
                <a:spcPct val="100000"/>
              </a:lnSpc>
              <a:spcBef>
                <a:spcPts val="0"/>
              </a:spcBef>
              <a:spcAft>
                <a:spcPts val="0"/>
              </a:spcAft>
              <a:buNone/>
            </a:pPr>
            <a:r>
              <a:rPr lang="en-GB" sz="5000">
                <a:solidFill>
                  <a:srgbClr val="6A3984"/>
                </a:solidFill>
                <a:latin typeface="Calibri"/>
                <a:ea typeface="Calibri"/>
                <a:cs typeface="Calibri"/>
                <a:sym typeface="Calibri"/>
              </a:rPr>
              <a:t>360+</a:t>
            </a:r>
            <a:endParaRPr sz="5000">
              <a:solidFill>
                <a:srgbClr val="6A3984"/>
              </a:solidFill>
              <a:latin typeface="Calibri"/>
              <a:ea typeface="Calibri"/>
              <a:cs typeface="Calibri"/>
              <a:sym typeface="Calibri"/>
            </a:endParaRPr>
          </a:p>
          <a:p>
            <a:pPr indent="0" lvl="0" marL="12700" rtl="0" algn="l">
              <a:lnSpc>
                <a:spcPct val="100000"/>
              </a:lnSpc>
              <a:spcBef>
                <a:spcPts val="370"/>
              </a:spcBef>
              <a:spcAft>
                <a:spcPts val="0"/>
              </a:spcAft>
              <a:buNone/>
            </a:pPr>
            <a:r>
              <a:rPr lang="en-GB" sz="1800">
                <a:solidFill>
                  <a:srgbClr val="221F1F"/>
                </a:solidFill>
                <a:latin typeface="Calibri"/>
                <a:ea typeface="Calibri"/>
                <a:cs typeface="Calibri"/>
                <a:sym typeface="Calibri"/>
              </a:rPr>
              <a:t>startups supported</a:t>
            </a:r>
            <a:endParaRPr sz="1800">
              <a:latin typeface="Calibri"/>
              <a:ea typeface="Calibri"/>
              <a:cs typeface="Calibri"/>
              <a:sym typeface="Calibri"/>
            </a:endParaRPr>
          </a:p>
        </p:txBody>
      </p:sp>
      <p:sp>
        <p:nvSpPr>
          <p:cNvPr id="184" name="Google Shape;184;p8"/>
          <p:cNvSpPr txBox="1"/>
          <p:nvPr/>
        </p:nvSpPr>
        <p:spPr>
          <a:xfrm>
            <a:off x="8754212" y="3281381"/>
            <a:ext cx="1868170" cy="1349087"/>
          </a:xfrm>
          <a:prstGeom prst="rect">
            <a:avLst/>
          </a:prstGeom>
          <a:noFill/>
          <a:ln>
            <a:noFill/>
          </a:ln>
        </p:spPr>
        <p:txBody>
          <a:bodyPr anchorCtr="0" anchor="t" bIns="0" lIns="0" spcFirstLastPara="1" rIns="0" wrap="square" tIns="12700">
            <a:spAutoFit/>
          </a:bodyPr>
          <a:lstStyle/>
          <a:p>
            <a:pPr indent="0" lvl="0" marL="17780" rtl="0" algn="ctr">
              <a:lnSpc>
                <a:spcPct val="100000"/>
              </a:lnSpc>
              <a:spcBef>
                <a:spcPts val="0"/>
              </a:spcBef>
              <a:spcAft>
                <a:spcPts val="0"/>
              </a:spcAft>
              <a:buNone/>
            </a:pPr>
            <a:r>
              <a:rPr lang="en-GB" sz="5000">
                <a:solidFill>
                  <a:srgbClr val="F9D329"/>
                </a:solidFill>
                <a:latin typeface="Calibri"/>
                <a:ea typeface="Calibri"/>
                <a:cs typeface="Calibri"/>
                <a:sym typeface="Calibri"/>
              </a:rPr>
              <a:t>140+</a:t>
            </a:r>
            <a:endParaRPr sz="5000">
              <a:solidFill>
                <a:srgbClr val="F9D329"/>
              </a:solidFill>
              <a:latin typeface="Calibri"/>
              <a:ea typeface="Calibri"/>
              <a:cs typeface="Calibri"/>
              <a:sym typeface="Calibri"/>
            </a:endParaRPr>
          </a:p>
          <a:p>
            <a:pPr indent="0" lvl="0" marL="12700" marR="5080" rtl="0" algn="ctr">
              <a:lnSpc>
                <a:spcPct val="100000"/>
              </a:lnSpc>
              <a:spcBef>
                <a:spcPts val="65"/>
              </a:spcBef>
              <a:spcAft>
                <a:spcPts val="0"/>
              </a:spcAft>
              <a:buNone/>
            </a:pPr>
            <a:r>
              <a:rPr lang="en-GB" sz="1800">
                <a:solidFill>
                  <a:srgbClr val="221F1F"/>
                </a:solidFill>
                <a:latin typeface="Calibri"/>
                <a:ea typeface="Calibri"/>
                <a:cs typeface="Calibri"/>
                <a:sym typeface="Calibri"/>
              </a:rPr>
              <a:t>innovation projects supported</a:t>
            </a:r>
            <a:endParaRPr sz="1800">
              <a:latin typeface="Calibri"/>
              <a:ea typeface="Calibri"/>
              <a:cs typeface="Calibri"/>
              <a:sym typeface="Calibri"/>
            </a:endParaRPr>
          </a:p>
        </p:txBody>
      </p:sp>
      <p:sp>
        <p:nvSpPr>
          <p:cNvPr id="185" name="Google Shape;185;p8"/>
          <p:cNvSpPr txBox="1"/>
          <p:nvPr/>
        </p:nvSpPr>
        <p:spPr>
          <a:xfrm>
            <a:off x="1851738" y="5200103"/>
            <a:ext cx="2237662" cy="1349087"/>
          </a:xfrm>
          <a:prstGeom prst="rect">
            <a:avLst/>
          </a:prstGeom>
          <a:noFill/>
          <a:ln>
            <a:noFill/>
          </a:ln>
        </p:spPr>
        <p:txBody>
          <a:bodyPr anchorCtr="0" anchor="t" bIns="0" lIns="0" spcFirstLastPara="1" rIns="0" wrap="square" tIns="12700">
            <a:spAutoFit/>
          </a:bodyPr>
          <a:lstStyle/>
          <a:p>
            <a:pPr indent="0" lvl="0" marL="521969" rtl="0" algn="l">
              <a:lnSpc>
                <a:spcPct val="100000"/>
              </a:lnSpc>
              <a:spcBef>
                <a:spcPts val="0"/>
              </a:spcBef>
              <a:spcAft>
                <a:spcPts val="0"/>
              </a:spcAft>
              <a:buNone/>
            </a:pPr>
            <a:r>
              <a:rPr lang="en-GB" sz="5000">
                <a:solidFill>
                  <a:srgbClr val="F4752B"/>
                </a:solidFill>
                <a:latin typeface="Calibri"/>
                <a:ea typeface="Calibri"/>
                <a:cs typeface="Calibri"/>
                <a:sym typeface="Calibri"/>
              </a:rPr>
              <a:t>400+</a:t>
            </a:r>
            <a:endParaRPr sz="5000">
              <a:latin typeface="Calibri"/>
              <a:ea typeface="Calibri"/>
              <a:cs typeface="Calibri"/>
              <a:sym typeface="Calibri"/>
            </a:endParaRPr>
          </a:p>
          <a:p>
            <a:pPr indent="114300" lvl="0" marL="12700" marR="5080" rtl="0" algn="l">
              <a:lnSpc>
                <a:spcPct val="100000"/>
              </a:lnSpc>
              <a:spcBef>
                <a:spcPts val="105"/>
              </a:spcBef>
              <a:spcAft>
                <a:spcPts val="0"/>
              </a:spcAft>
              <a:buNone/>
            </a:pPr>
            <a:r>
              <a:rPr lang="en-GB" sz="1800">
                <a:solidFill>
                  <a:srgbClr val="221F1F"/>
                </a:solidFill>
                <a:latin typeface="Calibri"/>
                <a:ea typeface="Calibri"/>
                <a:cs typeface="Calibri"/>
                <a:sym typeface="Calibri"/>
              </a:rPr>
              <a:t>solutions showcased on our digital platform</a:t>
            </a:r>
            <a:endParaRPr sz="1800">
              <a:latin typeface="Calibri"/>
              <a:ea typeface="Calibri"/>
              <a:cs typeface="Calibri"/>
              <a:sym typeface="Calibri"/>
            </a:endParaRPr>
          </a:p>
        </p:txBody>
      </p:sp>
      <p:sp>
        <p:nvSpPr>
          <p:cNvPr id="186" name="Google Shape;186;p8"/>
          <p:cNvSpPr txBox="1"/>
          <p:nvPr/>
        </p:nvSpPr>
        <p:spPr>
          <a:xfrm>
            <a:off x="4856702" y="5179601"/>
            <a:ext cx="2625090" cy="1417955"/>
          </a:xfrm>
          <a:prstGeom prst="rect">
            <a:avLst/>
          </a:prstGeom>
          <a:noFill/>
          <a:ln>
            <a:noFill/>
          </a:ln>
        </p:spPr>
        <p:txBody>
          <a:bodyPr anchorCtr="0" anchor="t" bIns="0" lIns="0" spcFirstLastPara="1" rIns="0" wrap="square" tIns="72375">
            <a:spAutoFit/>
          </a:bodyPr>
          <a:lstStyle/>
          <a:p>
            <a:pPr indent="0" lvl="0" marL="22860" rtl="0" algn="ctr">
              <a:lnSpc>
                <a:spcPct val="100000"/>
              </a:lnSpc>
              <a:spcBef>
                <a:spcPts val="0"/>
              </a:spcBef>
              <a:spcAft>
                <a:spcPts val="0"/>
              </a:spcAft>
              <a:buNone/>
            </a:pPr>
            <a:r>
              <a:rPr lang="en-GB" sz="5000">
                <a:solidFill>
                  <a:srgbClr val="006FB9"/>
                </a:solidFill>
                <a:latin typeface="Calibri"/>
                <a:ea typeface="Calibri"/>
                <a:cs typeface="Calibri"/>
                <a:sym typeface="Calibri"/>
              </a:rPr>
              <a:t>3.7M+</a:t>
            </a:r>
            <a:endParaRPr sz="5000">
              <a:latin typeface="Calibri"/>
              <a:ea typeface="Calibri"/>
              <a:cs typeface="Calibri"/>
              <a:sym typeface="Calibri"/>
            </a:endParaRPr>
          </a:p>
          <a:p>
            <a:pPr indent="0" lvl="0" marL="12700" marR="5080" rtl="0" algn="ctr">
              <a:lnSpc>
                <a:spcPct val="100000"/>
              </a:lnSpc>
              <a:spcBef>
                <a:spcPts val="170"/>
              </a:spcBef>
              <a:spcAft>
                <a:spcPts val="0"/>
              </a:spcAft>
              <a:buNone/>
            </a:pPr>
            <a:r>
              <a:rPr lang="en-GB" sz="1800">
                <a:solidFill>
                  <a:srgbClr val="221F1F"/>
                </a:solidFill>
                <a:latin typeface="Calibri"/>
                <a:ea typeface="Calibri"/>
                <a:cs typeface="Calibri"/>
                <a:sym typeface="Calibri"/>
              </a:rPr>
              <a:t>views on EIT Urban Mobility learning channel (UMX)</a:t>
            </a:r>
            <a:endParaRPr sz="1800">
              <a:latin typeface="Calibri"/>
              <a:ea typeface="Calibri"/>
              <a:cs typeface="Calibri"/>
              <a:sym typeface="Calibri"/>
            </a:endParaRPr>
          </a:p>
        </p:txBody>
      </p:sp>
      <p:sp>
        <p:nvSpPr>
          <p:cNvPr id="187" name="Google Shape;187;p8"/>
          <p:cNvSpPr txBox="1"/>
          <p:nvPr/>
        </p:nvSpPr>
        <p:spPr>
          <a:xfrm>
            <a:off x="8688264" y="5218398"/>
            <a:ext cx="1769110" cy="1619033"/>
          </a:xfrm>
          <a:prstGeom prst="rect">
            <a:avLst/>
          </a:prstGeom>
          <a:noFill/>
          <a:ln>
            <a:noFill/>
          </a:ln>
        </p:spPr>
        <p:txBody>
          <a:bodyPr anchorCtr="0" anchor="t" bIns="0" lIns="0" spcFirstLastPara="1" rIns="0" wrap="square" tIns="12700">
            <a:spAutoFit/>
          </a:bodyPr>
          <a:lstStyle/>
          <a:p>
            <a:pPr indent="0" lvl="0" marL="20955" rtl="0" algn="ctr">
              <a:lnSpc>
                <a:spcPct val="119200"/>
              </a:lnSpc>
              <a:spcBef>
                <a:spcPts val="0"/>
              </a:spcBef>
              <a:spcAft>
                <a:spcPts val="0"/>
              </a:spcAft>
              <a:buNone/>
            </a:pPr>
            <a:r>
              <a:rPr lang="en-GB" sz="5000">
                <a:solidFill>
                  <a:srgbClr val="F9D329"/>
                </a:solidFill>
                <a:latin typeface="Calibri"/>
                <a:ea typeface="Calibri"/>
                <a:cs typeface="Calibri"/>
                <a:sym typeface="Calibri"/>
              </a:rPr>
              <a:t>100+</a:t>
            </a:r>
            <a:endParaRPr sz="5000">
              <a:solidFill>
                <a:srgbClr val="F9D329"/>
              </a:solidFill>
              <a:latin typeface="Calibri"/>
              <a:ea typeface="Calibri"/>
              <a:cs typeface="Calibri"/>
              <a:sym typeface="Calibri"/>
            </a:endParaRPr>
          </a:p>
          <a:p>
            <a:pPr indent="0" lvl="0" marL="12700" marR="5080" rtl="0" algn="ctr">
              <a:lnSpc>
                <a:spcPct val="120000"/>
              </a:lnSpc>
              <a:spcBef>
                <a:spcPts val="30"/>
              </a:spcBef>
              <a:spcAft>
                <a:spcPts val="0"/>
              </a:spcAft>
              <a:buNone/>
            </a:pPr>
            <a:r>
              <a:rPr lang="en-GB" sz="1800">
                <a:solidFill>
                  <a:srgbClr val="221F1F"/>
                </a:solidFill>
                <a:latin typeface="Calibri"/>
                <a:ea typeface="Calibri"/>
                <a:cs typeface="Calibri"/>
                <a:sym typeface="Calibri"/>
              </a:rPr>
              <a:t>new solutions introduced to the market</a:t>
            </a:r>
            <a:endParaRPr sz="1800">
              <a:latin typeface="Calibri"/>
              <a:ea typeface="Calibri"/>
              <a:cs typeface="Calibri"/>
              <a:sym typeface="Calibri"/>
            </a:endParaRPr>
          </a:p>
        </p:txBody>
      </p:sp>
      <p:sp>
        <p:nvSpPr>
          <p:cNvPr id="188" name="Google Shape;188;p8"/>
          <p:cNvSpPr txBox="1"/>
          <p:nvPr/>
        </p:nvSpPr>
        <p:spPr>
          <a:xfrm>
            <a:off x="11663846" y="5066543"/>
            <a:ext cx="2332355" cy="1554272"/>
          </a:xfrm>
          <a:prstGeom prst="rect">
            <a:avLst/>
          </a:prstGeom>
          <a:noFill/>
          <a:ln>
            <a:noFill/>
          </a:ln>
        </p:spPr>
        <p:txBody>
          <a:bodyPr anchorCtr="0" anchor="t" bIns="0" lIns="0" spcFirstLastPara="1" rIns="0" wrap="square" tIns="12700">
            <a:spAutoFit/>
          </a:bodyPr>
          <a:lstStyle/>
          <a:p>
            <a:pPr indent="0" lvl="0" marL="0" rtl="0" algn="ctr">
              <a:lnSpc>
                <a:spcPct val="115700"/>
              </a:lnSpc>
              <a:spcBef>
                <a:spcPts val="0"/>
              </a:spcBef>
              <a:spcAft>
                <a:spcPts val="0"/>
              </a:spcAft>
              <a:buNone/>
            </a:pPr>
            <a:r>
              <a:rPr lang="en-GB" sz="5000">
                <a:solidFill>
                  <a:srgbClr val="6A3984"/>
                </a:solidFill>
                <a:latin typeface="Calibri"/>
                <a:ea typeface="Calibri"/>
                <a:cs typeface="Calibri"/>
                <a:sym typeface="Calibri"/>
              </a:rPr>
              <a:t>€250M+</a:t>
            </a:r>
            <a:endParaRPr sz="5000">
              <a:latin typeface="Calibri"/>
              <a:ea typeface="Calibri"/>
              <a:cs typeface="Calibri"/>
              <a:sym typeface="Calibri"/>
            </a:endParaRPr>
          </a:p>
          <a:p>
            <a:pPr indent="0" lvl="0" marL="11430" rtl="0" algn="ctr">
              <a:lnSpc>
                <a:spcPct val="108055"/>
              </a:lnSpc>
              <a:spcBef>
                <a:spcPts val="0"/>
              </a:spcBef>
              <a:spcAft>
                <a:spcPts val="0"/>
              </a:spcAft>
              <a:buNone/>
            </a:pPr>
            <a:r>
              <a:rPr lang="en-GB" sz="1800">
                <a:solidFill>
                  <a:srgbClr val="221F1F"/>
                </a:solidFill>
                <a:latin typeface="Calibri"/>
                <a:ea typeface="Calibri"/>
                <a:cs typeface="Calibri"/>
                <a:sym typeface="Calibri"/>
              </a:rPr>
              <a:t>of investment raised by</a:t>
            </a:r>
            <a:endParaRPr sz="1800">
              <a:latin typeface="Calibri"/>
              <a:ea typeface="Calibri"/>
              <a:cs typeface="Calibri"/>
              <a:sym typeface="Calibri"/>
            </a:endParaRPr>
          </a:p>
          <a:p>
            <a:pPr indent="0" lvl="0" marL="72390" marR="50800" rtl="0" algn="ctr">
              <a:lnSpc>
                <a:spcPct val="100000"/>
              </a:lnSpc>
              <a:spcBef>
                <a:spcPts val="0"/>
              </a:spcBef>
              <a:spcAft>
                <a:spcPts val="0"/>
              </a:spcAft>
              <a:buNone/>
            </a:pPr>
            <a:r>
              <a:rPr lang="en-GB" sz="1800">
                <a:solidFill>
                  <a:srgbClr val="221F1F"/>
                </a:solidFill>
                <a:latin typeface="Calibri"/>
                <a:ea typeface="Calibri"/>
                <a:cs typeface="Calibri"/>
                <a:sym typeface="Calibri"/>
              </a:rPr>
              <a:t>our venture investment startups portfolio</a:t>
            </a:r>
            <a:endParaRPr sz="1800">
              <a:latin typeface="Calibri"/>
              <a:ea typeface="Calibri"/>
              <a:cs typeface="Calibri"/>
              <a:sym typeface="Calibri"/>
            </a:endParaRPr>
          </a:p>
        </p:txBody>
      </p:sp>
      <p:sp>
        <p:nvSpPr>
          <p:cNvPr id="189" name="Google Shape;189;p8"/>
          <p:cNvSpPr txBox="1"/>
          <p:nvPr>
            <p:ph type="title"/>
          </p:nvPr>
        </p:nvSpPr>
        <p:spPr>
          <a:xfrm>
            <a:off x="622585" y="468907"/>
            <a:ext cx="4501515" cy="66548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0" i="0" lang="en-GB" sz="4200">
                <a:solidFill>
                  <a:srgbClr val="034EA1"/>
                </a:solidFill>
                <a:latin typeface="Calibri"/>
                <a:ea typeface="Calibri"/>
                <a:cs typeface="Calibri"/>
                <a:sym typeface="Calibri"/>
              </a:rPr>
              <a:t>Our impact</a:t>
            </a:r>
            <a:r>
              <a:rPr lang="en-GB"/>
              <a:t> numbers</a:t>
            </a:r>
            <a:endParaRPr/>
          </a:p>
        </p:txBody>
      </p:sp>
      <p:sp>
        <p:nvSpPr>
          <p:cNvPr id="190" name="Google Shape;190;p8"/>
          <p:cNvSpPr txBox="1"/>
          <p:nvPr/>
        </p:nvSpPr>
        <p:spPr>
          <a:xfrm>
            <a:off x="2447966" y="2675911"/>
            <a:ext cx="1751330" cy="28448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GB" sz="1700">
                <a:solidFill>
                  <a:srgbClr val="221F1F"/>
                </a:solidFill>
                <a:latin typeface="Calibri"/>
                <a:ea typeface="Calibri"/>
                <a:cs typeface="Calibri"/>
                <a:sym typeface="Calibri"/>
              </a:rPr>
              <a:t>Match and connect</a:t>
            </a:r>
            <a:endParaRPr sz="1700">
              <a:latin typeface="Calibri"/>
              <a:ea typeface="Calibri"/>
              <a:cs typeface="Calibri"/>
              <a:sym typeface="Calibri"/>
            </a:endParaRPr>
          </a:p>
        </p:txBody>
      </p:sp>
      <p:sp>
        <p:nvSpPr>
          <p:cNvPr id="191" name="Google Shape;191;p8"/>
          <p:cNvSpPr txBox="1"/>
          <p:nvPr/>
        </p:nvSpPr>
        <p:spPr>
          <a:xfrm>
            <a:off x="5864584" y="2675911"/>
            <a:ext cx="1648460" cy="28448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GB" sz="1700">
                <a:solidFill>
                  <a:srgbClr val="221F1F"/>
                </a:solidFill>
                <a:latin typeface="Calibri"/>
                <a:ea typeface="Calibri"/>
                <a:cs typeface="Calibri"/>
                <a:sym typeface="Calibri"/>
              </a:rPr>
              <a:t>Talent to business</a:t>
            </a:r>
            <a:endParaRPr sz="1700">
              <a:latin typeface="Calibri"/>
              <a:ea typeface="Calibri"/>
              <a:cs typeface="Calibri"/>
              <a:sym typeface="Calibri"/>
            </a:endParaRPr>
          </a:p>
        </p:txBody>
      </p:sp>
      <p:sp>
        <p:nvSpPr>
          <p:cNvPr id="192" name="Google Shape;192;p8"/>
          <p:cNvSpPr txBox="1"/>
          <p:nvPr/>
        </p:nvSpPr>
        <p:spPr>
          <a:xfrm>
            <a:off x="12438955" y="2675911"/>
            <a:ext cx="1577975" cy="28448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GB" sz="1700">
                <a:solidFill>
                  <a:srgbClr val="221F1F"/>
                </a:solidFill>
                <a:latin typeface="Calibri"/>
                <a:ea typeface="Calibri"/>
                <a:cs typeface="Calibri"/>
                <a:sym typeface="Calibri"/>
              </a:rPr>
              <a:t>Startups to scale</a:t>
            </a:r>
            <a:endParaRPr sz="1700">
              <a:latin typeface="Calibri"/>
              <a:ea typeface="Calibri"/>
              <a:cs typeface="Calibri"/>
              <a:sym typeface="Calibri"/>
            </a:endParaRPr>
          </a:p>
        </p:txBody>
      </p:sp>
      <p:sp>
        <p:nvSpPr>
          <p:cNvPr id="193" name="Google Shape;193;p8"/>
          <p:cNvSpPr txBox="1"/>
          <p:nvPr/>
        </p:nvSpPr>
        <p:spPr>
          <a:xfrm>
            <a:off x="8912503" y="2675911"/>
            <a:ext cx="2126993" cy="274434"/>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b="1" lang="en-GB" sz="1700">
                <a:solidFill>
                  <a:srgbClr val="221F1F"/>
                </a:solidFill>
                <a:latin typeface="Calibri"/>
                <a:ea typeface="Calibri"/>
                <a:cs typeface="Calibri"/>
                <a:sym typeface="Calibri"/>
              </a:rPr>
              <a:t>Innovations to market</a:t>
            </a:r>
            <a:endParaRPr sz="1700">
              <a:latin typeface="Calibri"/>
              <a:ea typeface="Calibri"/>
              <a:cs typeface="Calibri"/>
              <a:sym typeface="Calibri"/>
            </a:endParaRPr>
          </a:p>
        </p:txBody>
      </p:sp>
      <p:sp>
        <p:nvSpPr>
          <p:cNvPr id="194" name="Google Shape;194;p8"/>
          <p:cNvSpPr txBox="1"/>
          <p:nvPr/>
        </p:nvSpPr>
        <p:spPr>
          <a:xfrm>
            <a:off x="14300199" y="7693223"/>
            <a:ext cx="1451077" cy="156068"/>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GB" sz="1200">
                <a:solidFill>
                  <a:srgbClr val="034EA1"/>
                </a:solidFill>
                <a:latin typeface="Calibri"/>
                <a:ea typeface="Calibri"/>
                <a:cs typeface="Calibri"/>
                <a:sym typeface="Calibri"/>
              </a:rPr>
              <a:t>Status: March 2024</a:t>
            </a:r>
            <a:endParaRPr sz="12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descr="A map of europe with different colored spots&#10;&#10;Description automatically generated" id="200" name="Google Shape;200;p9"/>
          <p:cNvPicPr preferRelativeResize="0"/>
          <p:nvPr/>
        </p:nvPicPr>
        <p:blipFill rotWithShape="1">
          <a:blip r:embed="rId3">
            <a:alphaModFix/>
          </a:blip>
          <a:srcRect b="0" l="0" r="0" t="0"/>
          <a:stretch/>
        </p:blipFill>
        <p:spPr>
          <a:xfrm>
            <a:off x="0" y="0"/>
            <a:ext cx="16255999" cy="9144000"/>
          </a:xfrm>
          <a:prstGeom prst="rect">
            <a:avLst/>
          </a:prstGeom>
          <a:noFill/>
          <a:ln>
            <a:noFill/>
          </a:ln>
        </p:spPr>
      </p:pic>
      <p:sp>
        <p:nvSpPr>
          <p:cNvPr id="201" name="Google Shape;201;p9"/>
          <p:cNvSpPr txBox="1"/>
          <p:nvPr>
            <p:ph type="title"/>
          </p:nvPr>
        </p:nvSpPr>
        <p:spPr>
          <a:xfrm>
            <a:off x="622585" y="468908"/>
            <a:ext cx="6133815" cy="2475037"/>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GB" sz="4000"/>
              <a:t>We are the leading</a:t>
            </a:r>
            <a:br>
              <a:rPr lang="en-GB" sz="4000"/>
            </a:br>
            <a:r>
              <a:rPr lang="en-GB" sz="4000"/>
              <a:t>network for urban</a:t>
            </a:r>
            <a:br>
              <a:rPr lang="en-GB" sz="4000"/>
            </a:br>
            <a:r>
              <a:rPr lang="en-GB" sz="4000"/>
              <a:t>transport innovation</a:t>
            </a:r>
            <a:br>
              <a:rPr lang="en-GB" sz="4000"/>
            </a:br>
            <a:r>
              <a:rPr lang="en-GB" sz="4000"/>
              <a:t>across Europe</a:t>
            </a:r>
            <a:endParaRPr sz="4000"/>
          </a:p>
        </p:txBody>
      </p:sp>
      <p:sp>
        <p:nvSpPr>
          <p:cNvPr id="202" name="Google Shape;202;p9"/>
          <p:cNvSpPr txBox="1"/>
          <p:nvPr/>
        </p:nvSpPr>
        <p:spPr>
          <a:xfrm>
            <a:off x="11350359" y="898352"/>
            <a:ext cx="3748305" cy="580287"/>
          </a:xfrm>
          <a:prstGeom prst="rect">
            <a:avLst/>
          </a:prstGeom>
          <a:noFill/>
          <a:ln>
            <a:noFill/>
          </a:ln>
        </p:spPr>
        <p:txBody>
          <a:bodyPr anchorCtr="0" anchor="t" bIns="0" lIns="0" spcFirstLastPara="1" rIns="0" wrap="square" tIns="13325">
            <a:spAutoFit/>
          </a:bodyPr>
          <a:lstStyle/>
          <a:p>
            <a:pPr indent="0" lvl="0" marL="0" marR="5080" rtl="0" algn="r">
              <a:spcBef>
                <a:spcPts val="0"/>
              </a:spcBef>
              <a:spcAft>
                <a:spcPts val="0"/>
              </a:spcAft>
              <a:buNone/>
            </a:pPr>
            <a:r>
              <a:rPr b="1" lang="en-GB" sz="1800">
                <a:solidFill>
                  <a:srgbClr val="034EA1"/>
                </a:solidFill>
                <a:latin typeface="Calibri"/>
                <a:ea typeface="Calibri"/>
                <a:cs typeface="Calibri"/>
                <a:sym typeface="Calibri"/>
              </a:rPr>
              <a:t>EIT Urban Mobility</a:t>
            </a:r>
            <a:endParaRPr/>
          </a:p>
          <a:p>
            <a:pPr indent="0" lvl="0" marL="0" marR="5080" rtl="0" algn="r">
              <a:spcBef>
                <a:spcPts val="105"/>
              </a:spcBef>
              <a:spcAft>
                <a:spcPts val="0"/>
              </a:spcAft>
              <a:buNone/>
            </a:pPr>
            <a:r>
              <a:rPr b="1" lang="en-GB" sz="1800">
                <a:solidFill>
                  <a:srgbClr val="034EA1"/>
                </a:solidFill>
                <a:latin typeface="Calibri"/>
                <a:ea typeface="Calibri"/>
                <a:cs typeface="Calibri"/>
                <a:sym typeface="Calibri"/>
              </a:rPr>
              <a:t>RIS Hub Locations</a:t>
            </a:r>
            <a:endParaRPr b="1" sz="1800">
              <a:latin typeface="Calibri"/>
              <a:ea typeface="Calibri"/>
              <a:cs typeface="Calibri"/>
              <a:sym typeface="Calibri"/>
            </a:endParaRPr>
          </a:p>
        </p:txBody>
      </p:sp>
      <p:sp>
        <p:nvSpPr>
          <p:cNvPr id="203" name="Google Shape;203;p9"/>
          <p:cNvSpPr txBox="1"/>
          <p:nvPr/>
        </p:nvSpPr>
        <p:spPr>
          <a:xfrm>
            <a:off x="13243469" y="1542795"/>
            <a:ext cx="1837348" cy="3059171"/>
          </a:xfrm>
          <a:prstGeom prst="rect">
            <a:avLst/>
          </a:prstGeom>
          <a:noFill/>
          <a:ln>
            <a:noFill/>
          </a:ln>
        </p:spPr>
        <p:txBody>
          <a:bodyPr anchorCtr="0" anchor="t" bIns="0" lIns="0" spcFirstLastPara="1" rIns="0" wrap="square" tIns="12050">
            <a:spAutoFit/>
          </a:bodyPr>
          <a:lstStyle/>
          <a:p>
            <a:pPr indent="0" lvl="0" marL="0" rtl="0" algn="r">
              <a:spcBef>
                <a:spcPts val="0"/>
              </a:spcBef>
              <a:spcAft>
                <a:spcPts val="0"/>
              </a:spcAft>
              <a:buNone/>
            </a:pPr>
            <a:r>
              <a:rPr lang="en-GB" sz="1800">
                <a:solidFill>
                  <a:srgbClr val="034EA1"/>
                </a:solidFill>
                <a:latin typeface="Calibri"/>
                <a:ea typeface="Calibri"/>
                <a:cs typeface="Calibri"/>
                <a:sym typeface="Calibri"/>
              </a:rPr>
              <a:t>Croatia</a:t>
            </a:r>
            <a:endParaRPr sz="1800">
              <a:solidFill>
                <a:srgbClr val="034EA1"/>
              </a:solidFill>
              <a:latin typeface="Calibri"/>
              <a:ea typeface="Calibri"/>
              <a:cs typeface="Calibri"/>
              <a:sym typeface="Calibri"/>
            </a:endParaRPr>
          </a:p>
          <a:p>
            <a:pPr indent="0" lvl="0" marL="0" rtl="0" algn="r">
              <a:spcBef>
                <a:spcPts val="0"/>
              </a:spcBef>
              <a:spcAft>
                <a:spcPts val="0"/>
              </a:spcAft>
              <a:buNone/>
            </a:pPr>
            <a:r>
              <a:rPr lang="en-GB" sz="1800">
                <a:solidFill>
                  <a:srgbClr val="034EA1"/>
                </a:solidFill>
                <a:latin typeface="Calibri"/>
                <a:ea typeface="Calibri"/>
                <a:cs typeface="Calibri"/>
                <a:sym typeface="Calibri"/>
              </a:rPr>
              <a:t>Greece</a:t>
            </a:r>
            <a:endParaRPr/>
          </a:p>
          <a:p>
            <a:pPr indent="0" lvl="0" marL="0" rtl="0" algn="r">
              <a:spcBef>
                <a:spcPts val="0"/>
              </a:spcBef>
              <a:spcAft>
                <a:spcPts val="0"/>
              </a:spcAft>
              <a:buNone/>
            </a:pPr>
            <a:r>
              <a:rPr lang="en-GB" sz="1800">
                <a:solidFill>
                  <a:srgbClr val="034EA1"/>
                </a:solidFill>
                <a:latin typeface="Calibri"/>
                <a:ea typeface="Calibri"/>
                <a:cs typeface="Calibri"/>
                <a:sym typeface="Calibri"/>
              </a:rPr>
              <a:t>Hungary</a:t>
            </a:r>
            <a:endParaRPr/>
          </a:p>
          <a:p>
            <a:pPr indent="0" lvl="0" marL="0" rtl="0" algn="r">
              <a:spcBef>
                <a:spcPts val="0"/>
              </a:spcBef>
              <a:spcAft>
                <a:spcPts val="0"/>
              </a:spcAft>
              <a:buNone/>
            </a:pPr>
            <a:r>
              <a:rPr lang="en-GB" sz="1800">
                <a:solidFill>
                  <a:srgbClr val="034EA1"/>
                </a:solidFill>
                <a:latin typeface="Calibri"/>
                <a:ea typeface="Calibri"/>
                <a:cs typeface="Calibri"/>
                <a:sym typeface="Calibri"/>
              </a:rPr>
              <a:t>Latvia</a:t>
            </a:r>
            <a:endParaRPr sz="1800">
              <a:solidFill>
                <a:srgbClr val="034EA1"/>
              </a:solidFill>
              <a:latin typeface="Calibri"/>
              <a:ea typeface="Calibri"/>
              <a:cs typeface="Calibri"/>
              <a:sym typeface="Calibri"/>
            </a:endParaRPr>
          </a:p>
          <a:p>
            <a:pPr indent="0" lvl="0" marL="0" rtl="0" algn="r">
              <a:spcBef>
                <a:spcPts val="0"/>
              </a:spcBef>
              <a:spcAft>
                <a:spcPts val="0"/>
              </a:spcAft>
              <a:buNone/>
            </a:pPr>
            <a:r>
              <a:rPr lang="en-GB" sz="1800">
                <a:solidFill>
                  <a:srgbClr val="034EA1"/>
                </a:solidFill>
                <a:latin typeface="Calibri"/>
                <a:ea typeface="Calibri"/>
                <a:cs typeface="Calibri"/>
                <a:sym typeface="Calibri"/>
              </a:rPr>
              <a:t>Malta</a:t>
            </a:r>
            <a:endParaRPr sz="1800">
              <a:solidFill>
                <a:srgbClr val="034EA1"/>
              </a:solidFill>
              <a:latin typeface="Calibri"/>
              <a:ea typeface="Calibri"/>
              <a:cs typeface="Calibri"/>
              <a:sym typeface="Calibri"/>
            </a:endParaRPr>
          </a:p>
          <a:p>
            <a:pPr indent="0" lvl="0" marL="0" rtl="0" algn="r">
              <a:spcBef>
                <a:spcPts val="0"/>
              </a:spcBef>
              <a:spcAft>
                <a:spcPts val="0"/>
              </a:spcAft>
              <a:buNone/>
            </a:pPr>
            <a:r>
              <a:rPr lang="en-GB" sz="1800">
                <a:solidFill>
                  <a:srgbClr val="034EA1"/>
                </a:solidFill>
                <a:latin typeface="Calibri"/>
                <a:ea typeface="Calibri"/>
                <a:cs typeface="Calibri"/>
                <a:sym typeface="Calibri"/>
              </a:rPr>
              <a:t>Serbia</a:t>
            </a:r>
            <a:endParaRPr/>
          </a:p>
          <a:p>
            <a:pPr indent="0" lvl="0" marL="0" rtl="0" algn="r">
              <a:spcBef>
                <a:spcPts val="0"/>
              </a:spcBef>
              <a:spcAft>
                <a:spcPts val="0"/>
              </a:spcAft>
              <a:buNone/>
            </a:pPr>
            <a:r>
              <a:rPr lang="en-GB" sz="1800">
                <a:solidFill>
                  <a:srgbClr val="034EA1"/>
                </a:solidFill>
                <a:latin typeface="Calibri"/>
                <a:ea typeface="Calibri"/>
                <a:cs typeface="Calibri"/>
                <a:sym typeface="Calibri"/>
              </a:rPr>
              <a:t>Slovakia</a:t>
            </a:r>
            <a:endParaRPr sz="1800">
              <a:solidFill>
                <a:srgbClr val="034EA1"/>
              </a:solidFill>
              <a:latin typeface="Calibri"/>
              <a:ea typeface="Calibri"/>
              <a:cs typeface="Calibri"/>
              <a:sym typeface="Calibri"/>
            </a:endParaRPr>
          </a:p>
          <a:p>
            <a:pPr indent="0" lvl="0" marL="0" rtl="0" algn="r">
              <a:spcBef>
                <a:spcPts val="0"/>
              </a:spcBef>
              <a:spcAft>
                <a:spcPts val="0"/>
              </a:spcAft>
              <a:buNone/>
            </a:pPr>
            <a:r>
              <a:rPr lang="en-GB" sz="1800">
                <a:solidFill>
                  <a:srgbClr val="034EA1"/>
                </a:solidFill>
                <a:latin typeface="Calibri"/>
                <a:ea typeface="Calibri"/>
                <a:cs typeface="Calibri"/>
                <a:sym typeface="Calibri"/>
              </a:rPr>
              <a:t>Poland</a:t>
            </a:r>
            <a:endParaRPr sz="1800">
              <a:solidFill>
                <a:srgbClr val="034EA1"/>
              </a:solidFill>
              <a:latin typeface="Calibri"/>
              <a:ea typeface="Calibri"/>
              <a:cs typeface="Calibri"/>
              <a:sym typeface="Calibri"/>
            </a:endParaRPr>
          </a:p>
          <a:p>
            <a:pPr indent="0" lvl="0" marL="0" rtl="0" algn="r">
              <a:spcBef>
                <a:spcPts val="0"/>
              </a:spcBef>
              <a:spcAft>
                <a:spcPts val="0"/>
              </a:spcAft>
              <a:buNone/>
            </a:pPr>
            <a:r>
              <a:rPr lang="en-GB" sz="1800">
                <a:solidFill>
                  <a:srgbClr val="034EA1"/>
                </a:solidFill>
                <a:latin typeface="Calibri"/>
                <a:ea typeface="Calibri"/>
                <a:cs typeface="Calibri"/>
                <a:sym typeface="Calibri"/>
              </a:rPr>
              <a:t>Portugal</a:t>
            </a:r>
            <a:endParaRPr sz="1800">
              <a:solidFill>
                <a:srgbClr val="034EA1"/>
              </a:solidFill>
              <a:latin typeface="Calibri"/>
              <a:ea typeface="Calibri"/>
              <a:cs typeface="Calibri"/>
              <a:sym typeface="Calibri"/>
            </a:endParaRPr>
          </a:p>
          <a:p>
            <a:pPr indent="0" lvl="0" marL="0" rtl="0" algn="r">
              <a:spcBef>
                <a:spcPts val="0"/>
              </a:spcBef>
              <a:spcAft>
                <a:spcPts val="0"/>
              </a:spcAft>
              <a:buNone/>
            </a:pPr>
            <a:r>
              <a:rPr lang="en-GB" sz="1800">
                <a:solidFill>
                  <a:srgbClr val="034EA1"/>
                </a:solidFill>
                <a:latin typeface="Calibri"/>
                <a:ea typeface="Calibri"/>
                <a:cs typeface="Calibri"/>
                <a:sym typeface="Calibri"/>
              </a:rPr>
              <a:t>Romania</a:t>
            </a:r>
            <a:endParaRPr sz="1800">
              <a:solidFill>
                <a:srgbClr val="034EA1"/>
              </a:solidFill>
              <a:latin typeface="Calibri"/>
              <a:ea typeface="Calibri"/>
              <a:cs typeface="Calibri"/>
              <a:sym typeface="Calibri"/>
            </a:endParaRPr>
          </a:p>
          <a:p>
            <a:pPr indent="0" lvl="0" marL="0" rtl="0" algn="r">
              <a:spcBef>
                <a:spcPts val="0"/>
              </a:spcBef>
              <a:spcAft>
                <a:spcPts val="0"/>
              </a:spcAft>
              <a:buNone/>
            </a:pPr>
            <a:r>
              <a:rPr lang="en-GB" sz="1800">
                <a:solidFill>
                  <a:srgbClr val="034EA1"/>
                </a:solidFill>
                <a:latin typeface="Calibri"/>
                <a:ea typeface="Calibri"/>
                <a:cs typeface="Calibri"/>
                <a:sym typeface="Calibri"/>
              </a:rPr>
              <a:t>Türkiye</a:t>
            </a:r>
            <a:endParaRPr sz="1800">
              <a:latin typeface="Calibri"/>
              <a:ea typeface="Calibri"/>
              <a:cs typeface="Calibri"/>
              <a:sym typeface="Calibri"/>
            </a:endParaRPr>
          </a:p>
        </p:txBody>
      </p:sp>
      <p:sp>
        <p:nvSpPr>
          <p:cNvPr id="204" name="Google Shape;204;p9"/>
          <p:cNvSpPr txBox="1"/>
          <p:nvPr/>
        </p:nvSpPr>
        <p:spPr>
          <a:xfrm>
            <a:off x="14300199" y="7693223"/>
            <a:ext cx="1451077" cy="156068"/>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GB" sz="1200">
                <a:solidFill>
                  <a:srgbClr val="034EA1"/>
                </a:solidFill>
                <a:latin typeface="Calibri"/>
                <a:ea typeface="Calibri"/>
                <a:cs typeface="Calibri"/>
                <a:sym typeface="Calibri"/>
              </a:rPr>
              <a:t>Status: March 2024</a:t>
            </a:r>
            <a:endParaRPr sz="1200">
              <a:latin typeface="Calibri"/>
              <a:ea typeface="Calibri"/>
              <a:cs typeface="Calibri"/>
              <a:sym typeface="Calibri"/>
            </a:endParaRPr>
          </a:p>
        </p:txBody>
      </p:sp>
      <p:sp>
        <p:nvSpPr>
          <p:cNvPr id="205" name="Google Shape;205;p9"/>
          <p:cNvSpPr txBox="1"/>
          <p:nvPr/>
        </p:nvSpPr>
        <p:spPr>
          <a:xfrm>
            <a:off x="12467007" y="4646781"/>
            <a:ext cx="2743200" cy="646331"/>
          </a:xfrm>
          <a:prstGeom prst="rect">
            <a:avLst/>
          </a:prstGeom>
          <a:noFill/>
          <a:ln>
            <a:noFill/>
          </a:ln>
        </p:spPr>
        <p:txBody>
          <a:bodyPr anchorCtr="0" anchor="t" bIns="45700" lIns="91425" spcFirstLastPara="1" rIns="91425" wrap="square" tIns="45700">
            <a:spAutoFit/>
          </a:bodyPr>
          <a:lstStyle/>
          <a:p>
            <a:pPr indent="0" lvl="0" marL="0" rtl="0" algn="r">
              <a:spcBef>
                <a:spcPts val="0"/>
              </a:spcBef>
              <a:spcAft>
                <a:spcPts val="0"/>
              </a:spcAft>
              <a:buNone/>
            </a:pPr>
            <a:r>
              <a:rPr b="1" lang="en-GB" sz="1800">
                <a:solidFill>
                  <a:srgbClr val="034EA1"/>
                </a:solidFill>
                <a:latin typeface="Calibri"/>
                <a:ea typeface="Calibri"/>
                <a:cs typeface="Calibri"/>
                <a:sym typeface="Calibri"/>
              </a:rPr>
              <a:t>EIT Community </a:t>
            </a:r>
            <a:endParaRPr b="1" sz="1800">
              <a:solidFill>
                <a:srgbClr val="000000"/>
              </a:solidFill>
            </a:endParaRPr>
          </a:p>
          <a:p>
            <a:pPr indent="0" lvl="0" marL="0" rtl="0" algn="r">
              <a:spcBef>
                <a:spcPts val="0"/>
              </a:spcBef>
              <a:spcAft>
                <a:spcPts val="0"/>
              </a:spcAft>
              <a:buNone/>
            </a:pPr>
            <a:r>
              <a:rPr b="1" lang="en-GB" sz="1800">
                <a:solidFill>
                  <a:srgbClr val="034EA1"/>
                </a:solidFill>
                <a:latin typeface="Calibri"/>
                <a:ea typeface="Calibri"/>
                <a:cs typeface="Calibri"/>
                <a:sym typeface="Calibri"/>
              </a:rPr>
              <a:t>RIS Hub Locations</a:t>
            </a:r>
            <a:r>
              <a:rPr b="1" lang="en-GB" sz="1800">
                <a:latin typeface="Calibri"/>
                <a:ea typeface="Calibri"/>
                <a:cs typeface="Calibri"/>
                <a:sym typeface="Calibri"/>
              </a:rPr>
              <a:t>​</a:t>
            </a:r>
            <a:endParaRPr b="1" sz="1800"/>
          </a:p>
        </p:txBody>
      </p:sp>
      <p:sp>
        <p:nvSpPr>
          <p:cNvPr id="206" name="Google Shape;206;p9"/>
          <p:cNvSpPr txBox="1"/>
          <p:nvPr/>
        </p:nvSpPr>
        <p:spPr>
          <a:xfrm>
            <a:off x="13074807" y="5327899"/>
            <a:ext cx="2118936" cy="1674176"/>
          </a:xfrm>
          <a:prstGeom prst="rect">
            <a:avLst/>
          </a:prstGeom>
          <a:noFill/>
          <a:ln>
            <a:noFill/>
          </a:ln>
        </p:spPr>
        <p:txBody>
          <a:bodyPr anchorCtr="0" anchor="t" bIns="0" lIns="0" spcFirstLastPara="1" rIns="0" wrap="square" tIns="12050">
            <a:spAutoFit/>
          </a:bodyPr>
          <a:lstStyle/>
          <a:p>
            <a:pPr indent="0" lvl="0" marL="0" rtl="0" algn="r">
              <a:spcBef>
                <a:spcPts val="0"/>
              </a:spcBef>
              <a:spcAft>
                <a:spcPts val="0"/>
              </a:spcAft>
              <a:buNone/>
            </a:pPr>
            <a:r>
              <a:rPr lang="en-GB" sz="1800">
                <a:solidFill>
                  <a:srgbClr val="034EA1"/>
                </a:solidFill>
                <a:latin typeface="Calibri"/>
                <a:ea typeface="Calibri"/>
                <a:cs typeface="Calibri"/>
                <a:sym typeface="Calibri"/>
              </a:rPr>
              <a:t>Cyprus</a:t>
            </a:r>
            <a:endParaRPr sz="1800"/>
          </a:p>
          <a:p>
            <a:pPr indent="0" lvl="0" marL="0" rtl="0" algn="r">
              <a:spcBef>
                <a:spcPts val="0"/>
              </a:spcBef>
              <a:spcAft>
                <a:spcPts val="0"/>
              </a:spcAft>
              <a:buNone/>
            </a:pPr>
            <a:r>
              <a:rPr lang="en-GB" sz="1800">
                <a:solidFill>
                  <a:srgbClr val="034EA1"/>
                </a:solidFill>
                <a:latin typeface="Calibri"/>
                <a:ea typeface="Calibri"/>
                <a:cs typeface="Calibri"/>
                <a:sym typeface="Calibri"/>
              </a:rPr>
              <a:t>Latvia</a:t>
            </a:r>
            <a:endParaRPr/>
          </a:p>
          <a:p>
            <a:pPr indent="0" lvl="0" marL="0" rtl="0" algn="r">
              <a:spcBef>
                <a:spcPts val="0"/>
              </a:spcBef>
              <a:spcAft>
                <a:spcPts val="0"/>
              </a:spcAft>
              <a:buNone/>
            </a:pPr>
            <a:r>
              <a:rPr lang="en-GB" sz="1800">
                <a:solidFill>
                  <a:srgbClr val="034EA1"/>
                </a:solidFill>
                <a:latin typeface="Calibri"/>
                <a:ea typeface="Calibri"/>
                <a:cs typeface="Calibri"/>
                <a:sym typeface="Calibri"/>
              </a:rPr>
              <a:t>Malta</a:t>
            </a:r>
            <a:endParaRPr sz="1800">
              <a:solidFill>
                <a:srgbClr val="034EA1"/>
              </a:solidFill>
              <a:latin typeface="Calibri"/>
              <a:ea typeface="Calibri"/>
              <a:cs typeface="Calibri"/>
              <a:sym typeface="Calibri"/>
            </a:endParaRPr>
          </a:p>
          <a:p>
            <a:pPr indent="0" lvl="0" marL="0" rtl="0" algn="r">
              <a:spcBef>
                <a:spcPts val="0"/>
              </a:spcBef>
              <a:spcAft>
                <a:spcPts val="0"/>
              </a:spcAft>
              <a:buNone/>
            </a:pPr>
            <a:r>
              <a:rPr lang="en-GB" sz="1800">
                <a:solidFill>
                  <a:srgbClr val="034EA1"/>
                </a:solidFill>
                <a:latin typeface="Calibri"/>
                <a:ea typeface="Calibri"/>
                <a:cs typeface="Calibri"/>
                <a:sym typeface="Calibri"/>
              </a:rPr>
              <a:t>Montenegro</a:t>
            </a:r>
            <a:endParaRPr/>
          </a:p>
          <a:p>
            <a:pPr indent="0" lvl="0" marL="0" rtl="0" algn="r">
              <a:spcBef>
                <a:spcPts val="0"/>
              </a:spcBef>
              <a:spcAft>
                <a:spcPts val="0"/>
              </a:spcAft>
              <a:buNone/>
            </a:pPr>
            <a:r>
              <a:rPr lang="en-GB" sz="1800">
                <a:solidFill>
                  <a:srgbClr val="034EA1"/>
                </a:solidFill>
                <a:latin typeface="Calibri"/>
                <a:ea typeface="Calibri"/>
                <a:cs typeface="Calibri"/>
                <a:sym typeface="Calibri"/>
              </a:rPr>
              <a:t>North Macedonia</a:t>
            </a:r>
            <a:endParaRPr/>
          </a:p>
          <a:p>
            <a:pPr indent="0" lvl="0" marL="0" rtl="0" algn="r">
              <a:spcBef>
                <a:spcPts val="0"/>
              </a:spcBef>
              <a:spcAft>
                <a:spcPts val="0"/>
              </a:spcAft>
              <a:buNone/>
            </a:pPr>
            <a:r>
              <a:rPr lang="en-GB" sz="1800">
                <a:solidFill>
                  <a:srgbClr val="034EA1"/>
                </a:solidFill>
                <a:latin typeface="Calibri"/>
                <a:ea typeface="Calibri"/>
                <a:cs typeface="Calibri"/>
                <a:sym typeface="Calibri"/>
              </a:rPr>
              <a:t>Ukraine</a:t>
            </a:r>
            <a:endParaRPr/>
          </a:p>
        </p:txBody>
      </p:sp>
      <p:sp>
        <p:nvSpPr>
          <p:cNvPr id="207" name="Google Shape;207;p9"/>
          <p:cNvSpPr txBox="1"/>
          <p:nvPr/>
        </p:nvSpPr>
        <p:spPr>
          <a:xfrm>
            <a:off x="1635032" y="3188985"/>
            <a:ext cx="1663700" cy="4207562"/>
          </a:xfrm>
          <a:prstGeom prst="rect">
            <a:avLst/>
          </a:prstGeom>
          <a:noFill/>
          <a:ln>
            <a:noFill/>
          </a:ln>
        </p:spPr>
        <p:txBody>
          <a:bodyPr anchorCtr="0" anchor="t" bIns="0" lIns="0" spcFirstLastPara="1" rIns="0" wrap="square" tIns="13950">
            <a:spAutoFit/>
          </a:bodyPr>
          <a:lstStyle/>
          <a:p>
            <a:pPr indent="0" lvl="0" marL="14604" rtl="0" algn="l">
              <a:lnSpc>
                <a:spcPct val="115000"/>
              </a:lnSpc>
              <a:spcBef>
                <a:spcPts val="0"/>
              </a:spcBef>
              <a:spcAft>
                <a:spcPts val="0"/>
              </a:spcAft>
              <a:buNone/>
            </a:pPr>
            <a:r>
              <a:rPr b="1" lang="en-GB" sz="1900">
                <a:solidFill>
                  <a:srgbClr val="13377C"/>
                </a:solidFill>
                <a:latin typeface="Calibri"/>
                <a:ea typeface="Calibri"/>
                <a:cs typeface="Calibri"/>
                <a:sym typeface="Calibri"/>
              </a:rPr>
              <a:t>SOUTH</a:t>
            </a:r>
            <a:endParaRPr b="1" sz="1900">
              <a:latin typeface="Calibri"/>
              <a:ea typeface="Calibri"/>
              <a:cs typeface="Calibri"/>
              <a:sym typeface="Calibri"/>
            </a:endParaRPr>
          </a:p>
          <a:p>
            <a:pPr indent="0" lvl="0" marL="14604" rtl="0" algn="l">
              <a:lnSpc>
                <a:spcPct val="115000"/>
              </a:lnSpc>
              <a:spcBef>
                <a:spcPts val="0"/>
              </a:spcBef>
              <a:spcAft>
                <a:spcPts val="0"/>
              </a:spcAft>
              <a:buNone/>
            </a:pPr>
            <a:r>
              <a:rPr lang="en-GB" sz="1900">
                <a:solidFill>
                  <a:srgbClr val="13377C"/>
                </a:solidFill>
                <a:latin typeface="Calibri"/>
                <a:ea typeface="Calibri"/>
                <a:cs typeface="Calibri"/>
                <a:sym typeface="Calibri"/>
              </a:rPr>
              <a:t>Barcelona</a:t>
            </a:r>
            <a:endParaRPr sz="1900">
              <a:latin typeface="Calibri"/>
              <a:ea typeface="Calibri"/>
              <a:cs typeface="Calibri"/>
              <a:sym typeface="Calibri"/>
            </a:endParaRPr>
          </a:p>
          <a:p>
            <a:pPr indent="0" lvl="0" marL="14604" rtl="0" algn="l">
              <a:lnSpc>
                <a:spcPct val="115000"/>
              </a:lnSpc>
              <a:spcBef>
                <a:spcPts val="825"/>
              </a:spcBef>
              <a:spcAft>
                <a:spcPts val="0"/>
              </a:spcAft>
              <a:buNone/>
            </a:pPr>
            <a:r>
              <a:rPr b="1" lang="en-GB" sz="1900">
                <a:solidFill>
                  <a:srgbClr val="6BB745"/>
                </a:solidFill>
                <a:latin typeface="Calibri"/>
                <a:ea typeface="Calibri"/>
                <a:cs typeface="Calibri"/>
                <a:sym typeface="Calibri"/>
              </a:rPr>
              <a:t>WEST</a:t>
            </a:r>
            <a:endParaRPr b="1" sz="1900">
              <a:latin typeface="Calibri"/>
              <a:ea typeface="Calibri"/>
              <a:cs typeface="Calibri"/>
              <a:sym typeface="Calibri"/>
            </a:endParaRPr>
          </a:p>
          <a:p>
            <a:pPr indent="0" lvl="0" marL="14604" rtl="0" algn="l">
              <a:lnSpc>
                <a:spcPct val="115000"/>
              </a:lnSpc>
              <a:spcBef>
                <a:spcPts val="0"/>
              </a:spcBef>
              <a:spcAft>
                <a:spcPts val="0"/>
              </a:spcAft>
              <a:buNone/>
            </a:pPr>
            <a:r>
              <a:rPr lang="en-GB" sz="1900">
                <a:solidFill>
                  <a:srgbClr val="6BB745"/>
                </a:solidFill>
                <a:latin typeface="Calibri"/>
                <a:ea typeface="Calibri"/>
                <a:cs typeface="Calibri"/>
                <a:sym typeface="Calibri"/>
              </a:rPr>
              <a:t>Amsterdam</a:t>
            </a:r>
            <a:endParaRPr sz="1900">
              <a:latin typeface="Calibri"/>
              <a:ea typeface="Calibri"/>
              <a:cs typeface="Calibri"/>
              <a:sym typeface="Calibri"/>
            </a:endParaRPr>
          </a:p>
          <a:p>
            <a:pPr indent="0" lvl="0" marL="14604" rtl="0" algn="l">
              <a:lnSpc>
                <a:spcPct val="115000"/>
              </a:lnSpc>
              <a:spcBef>
                <a:spcPts val="850"/>
              </a:spcBef>
              <a:spcAft>
                <a:spcPts val="0"/>
              </a:spcAft>
              <a:buNone/>
            </a:pPr>
            <a:r>
              <a:rPr b="1" lang="en-GB" sz="1900">
                <a:solidFill>
                  <a:srgbClr val="61C2EE"/>
                </a:solidFill>
                <a:latin typeface="Calibri"/>
                <a:ea typeface="Calibri"/>
                <a:cs typeface="Calibri"/>
                <a:sym typeface="Calibri"/>
              </a:rPr>
              <a:t>EAST</a:t>
            </a:r>
            <a:endParaRPr b="1" sz="1900">
              <a:latin typeface="Calibri"/>
              <a:ea typeface="Calibri"/>
              <a:cs typeface="Calibri"/>
              <a:sym typeface="Calibri"/>
            </a:endParaRPr>
          </a:p>
          <a:p>
            <a:pPr indent="0" lvl="0" marL="14604" rtl="0" algn="l">
              <a:lnSpc>
                <a:spcPct val="115000"/>
              </a:lnSpc>
              <a:spcBef>
                <a:spcPts val="0"/>
              </a:spcBef>
              <a:spcAft>
                <a:spcPts val="0"/>
              </a:spcAft>
              <a:buNone/>
            </a:pPr>
            <a:r>
              <a:rPr lang="en-GB" sz="1900">
                <a:solidFill>
                  <a:srgbClr val="61C2EE"/>
                </a:solidFill>
                <a:latin typeface="Calibri"/>
                <a:ea typeface="Calibri"/>
                <a:cs typeface="Calibri"/>
                <a:sym typeface="Calibri"/>
              </a:rPr>
              <a:t>Prague</a:t>
            </a:r>
            <a:endParaRPr sz="1900">
              <a:latin typeface="Calibri"/>
              <a:ea typeface="Calibri"/>
              <a:cs typeface="Calibri"/>
              <a:sym typeface="Calibri"/>
            </a:endParaRPr>
          </a:p>
          <a:p>
            <a:pPr indent="0" lvl="0" marL="14604" rtl="0" algn="l">
              <a:lnSpc>
                <a:spcPct val="115000"/>
              </a:lnSpc>
              <a:spcBef>
                <a:spcPts val="790"/>
              </a:spcBef>
              <a:spcAft>
                <a:spcPts val="0"/>
              </a:spcAft>
              <a:buNone/>
            </a:pPr>
            <a:r>
              <a:rPr b="1" lang="en-GB" sz="1900">
                <a:solidFill>
                  <a:srgbClr val="006FB9"/>
                </a:solidFill>
                <a:latin typeface="Calibri"/>
                <a:ea typeface="Calibri"/>
                <a:cs typeface="Calibri"/>
                <a:sym typeface="Calibri"/>
              </a:rPr>
              <a:t>CENTRAL</a:t>
            </a:r>
            <a:endParaRPr b="1" sz="1900">
              <a:latin typeface="Calibri"/>
              <a:ea typeface="Calibri"/>
              <a:cs typeface="Calibri"/>
              <a:sym typeface="Calibri"/>
            </a:endParaRPr>
          </a:p>
          <a:p>
            <a:pPr indent="0" lvl="0" marL="14604" rtl="0" algn="l">
              <a:lnSpc>
                <a:spcPct val="115000"/>
              </a:lnSpc>
              <a:spcBef>
                <a:spcPts val="0"/>
              </a:spcBef>
              <a:spcAft>
                <a:spcPts val="0"/>
              </a:spcAft>
              <a:buNone/>
            </a:pPr>
            <a:r>
              <a:rPr lang="en-GB" sz="1900">
                <a:solidFill>
                  <a:srgbClr val="006FB9"/>
                </a:solidFill>
                <a:latin typeface="Calibri"/>
                <a:ea typeface="Calibri"/>
                <a:cs typeface="Calibri"/>
                <a:sym typeface="Calibri"/>
              </a:rPr>
              <a:t>Munich</a:t>
            </a:r>
            <a:endParaRPr sz="1900">
              <a:latin typeface="Calibri"/>
              <a:ea typeface="Calibri"/>
              <a:cs typeface="Calibri"/>
              <a:sym typeface="Calibri"/>
            </a:endParaRPr>
          </a:p>
          <a:p>
            <a:pPr indent="0" lvl="0" marL="14604" rtl="0" algn="l">
              <a:lnSpc>
                <a:spcPct val="115000"/>
              </a:lnSpc>
              <a:spcBef>
                <a:spcPts val="775"/>
              </a:spcBef>
              <a:spcAft>
                <a:spcPts val="0"/>
              </a:spcAft>
              <a:buNone/>
            </a:pPr>
            <a:r>
              <a:rPr b="1" lang="en-GB" sz="1900">
                <a:solidFill>
                  <a:srgbClr val="1C97B5"/>
                </a:solidFill>
                <a:latin typeface="Calibri"/>
                <a:ea typeface="Calibri"/>
                <a:cs typeface="Calibri"/>
                <a:sym typeface="Calibri"/>
              </a:rPr>
              <a:t>NORTH</a:t>
            </a:r>
            <a:endParaRPr b="1" sz="1900">
              <a:latin typeface="Calibri"/>
              <a:ea typeface="Calibri"/>
              <a:cs typeface="Calibri"/>
              <a:sym typeface="Calibri"/>
            </a:endParaRPr>
          </a:p>
          <a:p>
            <a:pPr indent="0" lvl="0" marL="12700" rtl="0" algn="l">
              <a:lnSpc>
                <a:spcPct val="115000"/>
              </a:lnSpc>
              <a:spcBef>
                <a:spcPts val="0"/>
              </a:spcBef>
              <a:spcAft>
                <a:spcPts val="0"/>
              </a:spcAft>
              <a:buNone/>
            </a:pPr>
            <a:r>
              <a:rPr lang="en-GB" sz="1900">
                <a:solidFill>
                  <a:srgbClr val="1C97B5"/>
                </a:solidFill>
                <a:latin typeface="Calibri"/>
                <a:ea typeface="Calibri"/>
                <a:cs typeface="Calibri"/>
                <a:sym typeface="Calibri"/>
              </a:rPr>
              <a:t>Copenhagen</a:t>
            </a:r>
            <a:endParaRPr sz="1900">
              <a:latin typeface="Calibri"/>
              <a:ea typeface="Calibri"/>
              <a:cs typeface="Calibri"/>
              <a:sym typeface="Calibri"/>
            </a:endParaRPr>
          </a:p>
          <a:p>
            <a:pPr indent="0" lvl="0" marL="0" rtl="0" algn="l">
              <a:lnSpc>
                <a:spcPct val="100000"/>
              </a:lnSpc>
              <a:spcBef>
                <a:spcPts val="40"/>
              </a:spcBef>
              <a:spcAft>
                <a:spcPts val="0"/>
              </a:spcAft>
              <a:buNone/>
            </a:pPr>
            <a:r>
              <a:t/>
            </a:r>
            <a:endParaRPr sz="2500">
              <a:latin typeface="Calibri"/>
              <a:ea typeface="Calibri"/>
              <a:cs typeface="Calibri"/>
              <a:sym typeface="Calibri"/>
            </a:endParaRPr>
          </a:p>
          <a:p>
            <a:pPr indent="0" lvl="0" marL="19050" rtl="0" algn="l">
              <a:lnSpc>
                <a:spcPct val="115000"/>
              </a:lnSpc>
              <a:spcBef>
                <a:spcPts val="0"/>
              </a:spcBef>
              <a:spcAft>
                <a:spcPts val="0"/>
              </a:spcAft>
              <a:buNone/>
            </a:pPr>
            <a:r>
              <a:rPr lang="en-GB" sz="1900">
                <a:solidFill>
                  <a:srgbClr val="034EA1"/>
                </a:solidFill>
                <a:latin typeface="Calibri"/>
                <a:ea typeface="Calibri"/>
                <a:cs typeface="Calibri"/>
                <a:sym typeface="Calibri"/>
              </a:rPr>
              <a:t>HEADQUARTERS</a:t>
            </a:r>
            <a:endParaRPr sz="1900">
              <a:latin typeface="Calibri"/>
              <a:ea typeface="Calibri"/>
              <a:cs typeface="Calibri"/>
              <a:sym typeface="Calibri"/>
            </a:endParaRPr>
          </a:p>
          <a:p>
            <a:pPr indent="0" lvl="0" marL="19050" rtl="0" algn="l">
              <a:lnSpc>
                <a:spcPct val="115000"/>
              </a:lnSpc>
              <a:spcBef>
                <a:spcPts val="0"/>
              </a:spcBef>
              <a:spcAft>
                <a:spcPts val="0"/>
              </a:spcAft>
              <a:buNone/>
            </a:pPr>
            <a:r>
              <a:rPr lang="en-GB" sz="1900">
                <a:solidFill>
                  <a:srgbClr val="034EA1"/>
                </a:solidFill>
                <a:latin typeface="Calibri"/>
                <a:ea typeface="Calibri"/>
                <a:cs typeface="Calibri"/>
                <a:sym typeface="Calibri"/>
              </a:rPr>
              <a:t>Barcelona</a:t>
            </a:r>
            <a:endParaRPr sz="1900">
              <a:latin typeface="Calibri"/>
              <a:ea typeface="Calibri"/>
              <a:cs typeface="Calibri"/>
              <a:sym typeface="Calibri"/>
            </a:endParaRPr>
          </a:p>
        </p:txBody>
      </p:sp>
      <p:sp>
        <p:nvSpPr>
          <p:cNvPr id="208" name="Google Shape;208;p9"/>
          <p:cNvSpPr txBox="1"/>
          <p:nvPr/>
        </p:nvSpPr>
        <p:spPr>
          <a:xfrm>
            <a:off x="12524329" y="264510"/>
            <a:ext cx="8188304"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en-GB" sz="1800">
                <a:solidFill>
                  <a:srgbClr val="034EA1"/>
                </a:solidFill>
                <a:latin typeface="Calibri"/>
                <a:ea typeface="Calibri"/>
                <a:cs typeface="Calibri"/>
                <a:sym typeface="Calibri"/>
              </a:rPr>
              <a:t>Regional Innovation Scheme</a:t>
            </a:r>
            <a:endParaRPr sz="1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descr="A traffic jam on a road&#10;&#10;Description automatically generated" id="214" name="Google Shape;214;p10"/>
          <p:cNvPicPr preferRelativeResize="0"/>
          <p:nvPr/>
        </p:nvPicPr>
        <p:blipFill rotWithShape="1">
          <a:blip r:embed="rId3">
            <a:alphaModFix/>
          </a:blip>
          <a:srcRect b="0" l="0" r="0" t="0"/>
          <a:stretch/>
        </p:blipFill>
        <p:spPr>
          <a:xfrm>
            <a:off x="1" y="0"/>
            <a:ext cx="16255999" cy="9144000"/>
          </a:xfrm>
          <a:prstGeom prst="rect">
            <a:avLst/>
          </a:prstGeom>
          <a:noFill/>
          <a:ln>
            <a:noFill/>
          </a:ln>
        </p:spPr>
      </p:pic>
      <p:sp>
        <p:nvSpPr>
          <p:cNvPr id="215" name="Google Shape;215;p10"/>
          <p:cNvSpPr txBox="1"/>
          <p:nvPr>
            <p:ph type="title"/>
          </p:nvPr>
        </p:nvSpPr>
        <p:spPr>
          <a:xfrm>
            <a:off x="99392" y="596349"/>
            <a:ext cx="16156608" cy="6106800"/>
          </a:xfrm>
          <a:prstGeom prst="rect">
            <a:avLst/>
          </a:prstGeom>
          <a:noFill/>
          <a:ln>
            <a:noFill/>
          </a:ln>
        </p:spPr>
        <p:txBody>
          <a:bodyPr anchorCtr="0" anchor="t" bIns="0" lIns="0" spcFirstLastPara="1" rIns="0" wrap="square" tIns="12700">
            <a:spAutoFit/>
          </a:bodyPr>
          <a:lstStyle/>
          <a:p>
            <a:pPr indent="0" lvl="0" marL="12700" marR="5080" rtl="0" algn="ctr">
              <a:lnSpc>
                <a:spcPct val="100000"/>
              </a:lnSpc>
              <a:spcBef>
                <a:spcPts val="0"/>
              </a:spcBef>
              <a:spcAft>
                <a:spcPts val="0"/>
              </a:spcAft>
              <a:buNone/>
            </a:pPr>
            <a:r>
              <a:rPr lang="en-GB" sz="3600">
                <a:solidFill>
                  <a:srgbClr val="FFFFFF"/>
                </a:solidFill>
              </a:rPr>
              <a:t>Mobility in cities needs to be fundamentally changed to ﬁght the climate emergency. All cities we work with acknowledge this. All of these cities have to deal with growing density, widening gaps in health - and life expectancy,  declining economic accessibility of their city in terms of inclusion (gender, ethnics, minorities). And we are all caught in several paradigmata:</a:t>
            </a:r>
            <a:br>
              <a:rPr lang="en-GB" sz="3600">
                <a:solidFill>
                  <a:srgbClr val="FFFFFF"/>
                </a:solidFill>
              </a:rPr>
            </a:br>
            <a:br>
              <a:rPr lang="en-GB" sz="3600">
                <a:solidFill>
                  <a:srgbClr val="FFFFFF"/>
                </a:solidFill>
              </a:rPr>
            </a:br>
            <a:r>
              <a:rPr lang="en-GB" sz="3600">
                <a:solidFill>
                  <a:srgbClr val="FFFFFF"/>
                </a:solidFill>
              </a:rPr>
              <a:t>Status Quo Bias | The Sunk Cost Model | The Bluebottle fly effect </a:t>
            </a:r>
            <a:br>
              <a:rPr lang="en-GB" sz="3600">
                <a:solidFill>
                  <a:srgbClr val="FFFFFF"/>
                </a:solidFill>
              </a:rPr>
            </a:br>
            <a:br>
              <a:rPr lang="en-GB" sz="3600">
                <a:solidFill>
                  <a:srgbClr val="FFFFFF"/>
                </a:solidFill>
              </a:rPr>
            </a:br>
            <a:r>
              <a:rPr lang="en-GB" sz="3600">
                <a:solidFill>
                  <a:srgbClr val="FFFFFF"/>
                </a:solidFill>
              </a:rPr>
              <a:t>The ‘Hidden Cost Model’ should be fought hard!</a:t>
            </a:r>
            <a:br>
              <a:rPr lang="en-GB" sz="3600">
                <a:solidFill>
                  <a:srgbClr val="FFFFFF"/>
                </a:solidFill>
              </a:rPr>
            </a:br>
            <a:br>
              <a:rPr lang="en-GB" sz="3600">
                <a:solidFill>
                  <a:srgbClr val="FFFFFF"/>
                </a:solidFill>
              </a:rPr>
            </a:br>
            <a:r>
              <a:rPr lang="en-GB" sz="3600">
                <a:solidFill>
                  <a:srgbClr val="FFFFFF"/>
                </a:solidFill>
              </a:rPr>
              <a:t>Understanding the concept of Transitions</a:t>
            </a:r>
            <a:endParaRPr sz="36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descr="A trolleys on a track&#10;&#10;Description automatically generated" id="221" name="Google Shape;221;p11"/>
          <p:cNvPicPr preferRelativeResize="0"/>
          <p:nvPr/>
        </p:nvPicPr>
        <p:blipFill rotWithShape="1">
          <a:blip r:embed="rId3">
            <a:alphaModFix/>
          </a:blip>
          <a:srcRect b="0" l="0" r="0" t="0"/>
          <a:stretch/>
        </p:blipFill>
        <p:spPr>
          <a:xfrm>
            <a:off x="0" y="0"/>
            <a:ext cx="16256000" cy="9144000"/>
          </a:xfrm>
          <a:prstGeom prst="rect">
            <a:avLst/>
          </a:prstGeom>
          <a:noFill/>
          <a:ln>
            <a:noFill/>
          </a:ln>
        </p:spPr>
      </p:pic>
      <p:sp>
        <p:nvSpPr>
          <p:cNvPr id="222" name="Google Shape;222;p11"/>
          <p:cNvSpPr txBox="1"/>
          <p:nvPr/>
        </p:nvSpPr>
        <p:spPr>
          <a:xfrm>
            <a:off x="622578" y="350268"/>
            <a:ext cx="15081247" cy="7979107"/>
          </a:xfrm>
          <a:prstGeom prst="rect">
            <a:avLst/>
          </a:prstGeom>
          <a:noFill/>
          <a:ln>
            <a:noFill/>
          </a:ln>
        </p:spPr>
        <p:txBody>
          <a:bodyPr anchorCtr="0" anchor="t" bIns="0" lIns="0" spcFirstLastPara="1" rIns="0" wrap="square" tIns="99050">
            <a:spAutoFit/>
          </a:bodyPr>
          <a:lstStyle/>
          <a:p>
            <a:pPr indent="0" lvl="0" marL="12700" marR="5080" rtl="0" algn="ctr">
              <a:spcBef>
                <a:spcPts val="0"/>
              </a:spcBef>
              <a:spcAft>
                <a:spcPts val="0"/>
              </a:spcAft>
              <a:buNone/>
            </a:pPr>
            <a:r>
              <a:rPr b="1" lang="en-GB" sz="1600">
                <a:solidFill>
                  <a:schemeClr val="lt1"/>
                </a:solidFill>
                <a:latin typeface="Calibri"/>
                <a:ea typeface="Calibri"/>
                <a:cs typeface="Calibri"/>
                <a:sym typeface="Calibri"/>
              </a:rPr>
              <a:t>What we see all over Europe</a:t>
            </a:r>
            <a:endParaRPr/>
          </a:p>
          <a:p>
            <a:pPr indent="0" lvl="0" marL="12700" marR="5080" rtl="0" algn="ctr">
              <a:spcBef>
                <a:spcPts val="780"/>
              </a:spcBef>
              <a:spcAft>
                <a:spcPts val="0"/>
              </a:spcAft>
              <a:buNone/>
            </a:pPr>
            <a:r>
              <a:rPr b="1" lang="en-GB" sz="1600">
                <a:solidFill>
                  <a:schemeClr val="lt1"/>
                </a:solidFill>
                <a:latin typeface="Calibri"/>
                <a:ea typeface="Calibri"/>
                <a:cs typeface="Calibri"/>
                <a:sym typeface="Calibri"/>
              </a:rPr>
              <a:t>More and more cities are speeding up as testers and implementors of innovations</a:t>
            </a:r>
            <a:br>
              <a:rPr b="1" lang="en-GB" sz="1600">
                <a:solidFill>
                  <a:schemeClr val="lt1"/>
                </a:solidFill>
                <a:latin typeface="Calibri"/>
                <a:ea typeface="Calibri"/>
                <a:cs typeface="Calibri"/>
                <a:sym typeface="Calibri"/>
              </a:rPr>
            </a:br>
            <a:r>
              <a:rPr b="1" lang="en-GB" sz="1600">
                <a:solidFill>
                  <a:schemeClr val="lt1"/>
                </a:solidFill>
                <a:latin typeface="Calibri"/>
                <a:ea typeface="Calibri"/>
                <a:cs typeface="Calibri"/>
                <a:sym typeface="Calibri"/>
              </a:rPr>
              <a:t>Some cities are true open labs for real live tests in public zones. Some cities provide true open data. </a:t>
            </a:r>
            <a:br>
              <a:rPr b="1" lang="en-GB" sz="1600">
                <a:solidFill>
                  <a:schemeClr val="lt1"/>
                </a:solidFill>
                <a:latin typeface="Calibri"/>
                <a:ea typeface="Calibri"/>
                <a:cs typeface="Calibri"/>
                <a:sym typeface="Calibri"/>
              </a:rPr>
            </a:br>
            <a:r>
              <a:rPr b="1" lang="en-GB" sz="1600">
                <a:solidFill>
                  <a:schemeClr val="lt1"/>
                </a:solidFill>
                <a:latin typeface="Calibri"/>
                <a:ea typeface="Calibri"/>
                <a:cs typeface="Calibri"/>
                <a:sym typeface="Calibri"/>
              </a:rPr>
              <a:t>But still, many are struggling in political debates.  </a:t>
            </a:r>
            <a:br>
              <a:rPr b="1" lang="en-GB" sz="1600">
                <a:solidFill>
                  <a:schemeClr val="lt1"/>
                </a:solidFill>
                <a:latin typeface="Calibri"/>
                <a:ea typeface="Calibri"/>
                <a:cs typeface="Calibri"/>
                <a:sym typeface="Calibri"/>
              </a:rPr>
            </a:br>
            <a:br>
              <a:rPr b="1" lang="en-GB" sz="1600">
                <a:solidFill>
                  <a:schemeClr val="lt1"/>
                </a:solidFill>
                <a:latin typeface="Calibri"/>
                <a:ea typeface="Calibri"/>
                <a:cs typeface="Calibri"/>
                <a:sym typeface="Calibri"/>
              </a:rPr>
            </a:br>
            <a:r>
              <a:rPr b="1" lang="en-GB" sz="1600">
                <a:solidFill>
                  <a:schemeClr val="lt1"/>
                </a:solidFill>
                <a:latin typeface="Calibri"/>
                <a:ea typeface="Calibri"/>
                <a:cs typeface="Calibri"/>
                <a:sym typeface="Calibri"/>
              </a:rPr>
              <a:t>Most countries and cities are now starting to realize the need to address Procurement and challenge the current status quo</a:t>
            </a:r>
            <a:endParaRPr/>
          </a:p>
          <a:p>
            <a:pPr indent="0" lvl="0" marL="12700" marR="5080" rtl="0" algn="ctr">
              <a:spcBef>
                <a:spcPts val="780"/>
              </a:spcBef>
              <a:spcAft>
                <a:spcPts val="0"/>
              </a:spcAft>
              <a:buNone/>
            </a:pPr>
            <a:r>
              <a:t/>
            </a:r>
            <a:endParaRPr b="1" sz="1600">
              <a:solidFill>
                <a:schemeClr val="lt1"/>
              </a:solidFill>
              <a:latin typeface="Calibri"/>
              <a:ea typeface="Calibri"/>
              <a:cs typeface="Calibri"/>
              <a:sym typeface="Calibri"/>
            </a:endParaRPr>
          </a:p>
          <a:p>
            <a:pPr indent="0" lvl="0" marL="12700" marR="5080" rtl="0" algn="ctr">
              <a:spcBef>
                <a:spcPts val="780"/>
              </a:spcBef>
              <a:spcAft>
                <a:spcPts val="0"/>
              </a:spcAft>
              <a:buNone/>
            </a:pPr>
            <a:r>
              <a:rPr b="1" lang="en-GB" sz="1600">
                <a:solidFill>
                  <a:schemeClr val="lt1"/>
                </a:solidFill>
                <a:latin typeface="Calibri"/>
                <a:ea typeface="Calibri"/>
                <a:cs typeface="Calibri"/>
                <a:sym typeface="Calibri"/>
              </a:rPr>
              <a:t>We hear more and more voices talking about Public, Private, Partnership: funding the transitions together. But also that the fear is that Corporates and SME’s can not absorp the capital!</a:t>
            </a:r>
            <a:br>
              <a:rPr b="1" lang="en-GB" sz="1600">
                <a:solidFill>
                  <a:schemeClr val="lt1"/>
                </a:solidFill>
                <a:latin typeface="Calibri"/>
                <a:ea typeface="Calibri"/>
                <a:cs typeface="Calibri"/>
                <a:sym typeface="Calibri"/>
              </a:rPr>
            </a:br>
            <a:br>
              <a:rPr b="1" lang="en-GB" sz="1600">
                <a:solidFill>
                  <a:schemeClr val="lt1"/>
                </a:solidFill>
                <a:latin typeface="Calibri"/>
                <a:ea typeface="Calibri"/>
                <a:cs typeface="Calibri"/>
                <a:sym typeface="Calibri"/>
              </a:rPr>
            </a:br>
            <a:r>
              <a:rPr b="1" lang="en-GB" sz="1600">
                <a:solidFill>
                  <a:schemeClr val="lt1"/>
                </a:solidFill>
                <a:latin typeface="Calibri"/>
                <a:ea typeface="Calibri"/>
                <a:cs typeface="Calibri"/>
                <a:sym typeface="Calibri"/>
              </a:rPr>
              <a:t>Most Countries and cities start to realize the public space is not a ‘free for all asset’. Some are acting on that notion. </a:t>
            </a:r>
            <a:br>
              <a:rPr b="1" lang="en-GB" sz="1600">
                <a:solidFill>
                  <a:schemeClr val="lt1"/>
                </a:solidFill>
                <a:latin typeface="Calibri"/>
                <a:ea typeface="Calibri"/>
                <a:cs typeface="Calibri"/>
                <a:sym typeface="Calibri"/>
              </a:rPr>
            </a:br>
            <a:br>
              <a:rPr b="1" lang="en-GB" sz="1600">
                <a:solidFill>
                  <a:schemeClr val="lt1"/>
                </a:solidFill>
                <a:latin typeface="Calibri"/>
                <a:ea typeface="Calibri"/>
                <a:cs typeface="Calibri"/>
                <a:sym typeface="Calibri"/>
              </a:rPr>
            </a:br>
            <a:r>
              <a:rPr b="1" lang="en-GB" sz="1600">
                <a:solidFill>
                  <a:schemeClr val="lt1"/>
                </a:solidFill>
                <a:latin typeface="Calibri"/>
                <a:ea typeface="Calibri"/>
                <a:cs typeface="Calibri"/>
                <a:sym typeface="Calibri"/>
              </a:rPr>
              <a:t>Most cities realize that rerouting and creating Human Centred Areas is doable</a:t>
            </a:r>
            <a:br>
              <a:rPr b="1" lang="en-GB" sz="1600">
                <a:solidFill>
                  <a:schemeClr val="lt1"/>
                </a:solidFill>
                <a:latin typeface="Calibri"/>
                <a:ea typeface="Calibri"/>
                <a:cs typeface="Calibri"/>
                <a:sym typeface="Calibri"/>
              </a:rPr>
            </a:br>
            <a:br>
              <a:rPr b="1" lang="en-GB" sz="1600">
                <a:solidFill>
                  <a:schemeClr val="lt1"/>
                </a:solidFill>
                <a:latin typeface="Calibri"/>
                <a:ea typeface="Calibri"/>
                <a:cs typeface="Calibri"/>
                <a:sym typeface="Calibri"/>
              </a:rPr>
            </a:br>
            <a:r>
              <a:rPr b="1" lang="en-GB" sz="1600">
                <a:solidFill>
                  <a:schemeClr val="lt1"/>
                </a:solidFill>
                <a:latin typeface="Calibri"/>
                <a:ea typeface="Calibri"/>
                <a:cs typeface="Calibri"/>
                <a:sym typeface="Calibri"/>
              </a:rPr>
              <a:t>Most cities see that tests with safe infrastructure, separate bike lanes, pedestrian areas, 30 km/u, smart platforms to reduce large vehicle traffic </a:t>
            </a:r>
            <a:endParaRPr/>
          </a:p>
          <a:p>
            <a:pPr indent="0" lvl="0" marL="12700" marR="5080" rtl="0" algn="ctr">
              <a:spcBef>
                <a:spcPts val="780"/>
              </a:spcBef>
              <a:spcAft>
                <a:spcPts val="0"/>
              </a:spcAft>
              <a:buNone/>
            </a:pPr>
            <a:r>
              <a:rPr b="1" lang="en-GB" sz="1600">
                <a:solidFill>
                  <a:schemeClr val="lt1"/>
                </a:solidFill>
                <a:latin typeface="Calibri"/>
                <a:ea typeface="Calibri"/>
                <a:cs typeface="Calibri"/>
                <a:sym typeface="Calibri"/>
              </a:rPr>
              <a:t>These are actually ‘profitable’ if you take the Hidden Costs into account</a:t>
            </a:r>
            <a:br>
              <a:rPr b="1" lang="en-GB" sz="1600">
                <a:solidFill>
                  <a:schemeClr val="lt1"/>
                </a:solidFill>
                <a:latin typeface="Calibri"/>
                <a:ea typeface="Calibri"/>
                <a:cs typeface="Calibri"/>
                <a:sym typeface="Calibri"/>
              </a:rPr>
            </a:br>
            <a:br>
              <a:rPr b="1" lang="en-GB" sz="1600">
                <a:solidFill>
                  <a:schemeClr val="lt1"/>
                </a:solidFill>
                <a:latin typeface="Calibri"/>
                <a:ea typeface="Calibri"/>
                <a:cs typeface="Calibri"/>
                <a:sym typeface="Calibri"/>
              </a:rPr>
            </a:br>
            <a:r>
              <a:rPr b="1" lang="en-GB" sz="1600">
                <a:solidFill>
                  <a:schemeClr val="lt1"/>
                </a:solidFill>
                <a:latin typeface="Calibri"/>
                <a:ea typeface="Calibri"/>
                <a:cs typeface="Calibri"/>
                <a:sym typeface="Calibri"/>
              </a:rPr>
              <a:t>Many authorities have started to redefine Public Transport in order for it to become inclusive for all their citizens</a:t>
            </a:r>
            <a:endParaRPr/>
          </a:p>
          <a:p>
            <a:pPr indent="0" lvl="0" marL="12700" marR="5080" rtl="0" algn="ctr">
              <a:spcBef>
                <a:spcPts val="780"/>
              </a:spcBef>
              <a:spcAft>
                <a:spcPts val="0"/>
              </a:spcAft>
              <a:buNone/>
            </a:pPr>
            <a:r>
              <a:t/>
            </a:r>
            <a:endParaRPr b="1" sz="1600">
              <a:solidFill>
                <a:schemeClr val="lt1"/>
              </a:solidFill>
              <a:latin typeface="Calibri"/>
              <a:ea typeface="Calibri"/>
              <a:cs typeface="Calibri"/>
              <a:sym typeface="Calibri"/>
            </a:endParaRPr>
          </a:p>
          <a:p>
            <a:pPr indent="0" lvl="0" marL="12700" marR="5080" rtl="0" algn="ctr">
              <a:spcBef>
                <a:spcPts val="780"/>
              </a:spcBef>
              <a:spcAft>
                <a:spcPts val="0"/>
              </a:spcAft>
              <a:buNone/>
            </a:pPr>
            <a:r>
              <a:rPr b="1" lang="en-GB" sz="1600">
                <a:solidFill>
                  <a:schemeClr val="lt1"/>
                </a:solidFill>
                <a:latin typeface="Calibri"/>
                <a:ea typeface="Calibri"/>
                <a:cs typeface="Calibri"/>
                <a:sym typeface="Calibri"/>
              </a:rPr>
              <a:t>We see attempts to figure out and implement the 15 minutes concept </a:t>
            </a:r>
            <a:endParaRPr/>
          </a:p>
          <a:p>
            <a:pPr indent="0" lvl="0" marL="12700" marR="5080" rtl="0" algn="ctr">
              <a:spcBef>
                <a:spcPts val="780"/>
              </a:spcBef>
              <a:spcAft>
                <a:spcPts val="0"/>
              </a:spcAft>
              <a:buNone/>
            </a:pPr>
            <a:r>
              <a:t/>
            </a:r>
            <a:endParaRPr b="1" sz="1600">
              <a:solidFill>
                <a:schemeClr val="lt1"/>
              </a:solidFill>
              <a:latin typeface="Calibri"/>
              <a:ea typeface="Calibri"/>
              <a:cs typeface="Calibri"/>
              <a:sym typeface="Calibri"/>
            </a:endParaRPr>
          </a:p>
          <a:p>
            <a:pPr indent="0" lvl="0" marL="12700" marR="5080" rtl="0" algn="ctr">
              <a:spcBef>
                <a:spcPts val="780"/>
              </a:spcBef>
              <a:spcAft>
                <a:spcPts val="0"/>
              </a:spcAft>
              <a:buNone/>
            </a:pPr>
            <a:r>
              <a:rPr b="1" lang="en-GB" sz="1600">
                <a:solidFill>
                  <a:schemeClr val="lt1"/>
                </a:solidFill>
                <a:latin typeface="Calibri"/>
                <a:ea typeface="Calibri"/>
                <a:cs typeface="Calibri"/>
                <a:sym typeface="Calibri"/>
              </a:rPr>
              <a:t>We see a clear shift to Active Mobility, Carless areas, Road Safety (Vision Zero), a direct relation between build environment and mobility, and a need to create a clear overview of the measurements, the timing and the needed budgets. </a:t>
            </a:r>
            <a:endParaRPr/>
          </a:p>
          <a:p>
            <a:pPr indent="0" lvl="0" marL="12700" marR="5080" rtl="0" algn="ctr">
              <a:spcBef>
                <a:spcPts val="780"/>
              </a:spcBef>
              <a:spcAft>
                <a:spcPts val="0"/>
              </a:spcAft>
              <a:buNone/>
            </a:pPr>
            <a:r>
              <a:t/>
            </a:r>
            <a:endParaRPr b="1" sz="1600">
              <a:solidFill>
                <a:schemeClr val="lt1"/>
              </a:solidFill>
              <a:latin typeface="Calibri"/>
              <a:ea typeface="Calibri"/>
              <a:cs typeface="Calibri"/>
              <a:sym typeface="Calibri"/>
            </a:endParaRPr>
          </a:p>
          <a:p>
            <a:pPr indent="0" lvl="0" marL="12700" marR="5080" rtl="0" algn="ctr">
              <a:spcBef>
                <a:spcPts val="780"/>
              </a:spcBef>
              <a:spcAft>
                <a:spcPts val="0"/>
              </a:spcAft>
              <a:buNone/>
            </a:pPr>
            <a:r>
              <a:rPr b="1" lang="en-GB" sz="1600">
                <a:solidFill>
                  <a:schemeClr val="lt1"/>
                </a:solidFill>
                <a:latin typeface="Calibri"/>
                <a:ea typeface="Calibri"/>
                <a:cs typeface="Calibri"/>
                <a:sym typeface="Calibri"/>
              </a:rPr>
              <a:t>We see more and more a bottom up approach where citizens are not invited to participate, but are actually doing the needed change themselves. </a:t>
            </a:r>
            <a:endParaRPr/>
          </a:p>
          <a:p>
            <a:pPr indent="0" lvl="0" marL="12700" marR="5080" rtl="0" algn="ctr">
              <a:spcBef>
                <a:spcPts val="780"/>
              </a:spcBef>
              <a:spcAft>
                <a:spcPts val="0"/>
              </a:spcAft>
              <a:buNone/>
            </a:pPr>
            <a:r>
              <a:t/>
            </a:r>
            <a:endParaRPr b="1" sz="1600">
              <a:solidFill>
                <a:schemeClr val="lt1"/>
              </a:solidFill>
              <a:latin typeface="Calibri"/>
              <a:ea typeface="Calibri"/>
              <a:cs typeface="Calibri"/>
              <a:sym typeface="Calibri"/>
            </a:endParaRPr>
          </a:p>
          <a:p>
            <a:pPr indent="0" lvl="0" marL="12700" marR="5080" rtl="0" algn="ctr">
              <a:spcBef>
                <a:spcPts val="780"/>
              </a:spcBef>
              <a:spcAft>
                <a:spcPts val="0"/>
              </a:spcAft>
              <a:buNone/>
            </a:pPr>
            <a:r>
              <a:rPr b="1" lang="en-GB" sz="1600">
                <a:solidFill>
                  <a:schemeClr val="lt1"/>
                </a:solidFill>
                <a:latin typeface="Calibri"/>
                <a:ea typeface="Calibri"/>
                <a:cs typeface="Calibri"/>
                <a:sym typeface="Calibri"/>
              </a:rPr>
              <a:t>We also hear more and more  is that we need to  …  </a:t>
            </a:r>
            <a:endParaRPr b="1" sz="16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2"/>
          <p:cNvSpPr txBox="1"/>
          <p:nvPr>
            <p:ph idx="1" type="body"/>
          </p:nvPr>
        </p:nvSpPr>
        <p:spPr>
          <a:xfrm>
            <a:off x="812800" y="950181"/>
            <a:ext cx="14630400" cy="735586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GB" sz="23900"/>
              <a:t>DEEL</a:t>
            </a:r>
            <a:endParaRPr/>
          </a:p>
          <a:p>
            <a:pPr indent="0" lvl="0" marL="0" rtl="0" algn="ctr">
              <a:spcBef>
                <a:spcPts val="0"/>
              </a:spcBef>
              <a:spcAft>
                <a:spcPts val="0"/>
              </a:spcAft>
              <a:buNone/>
            </a:pPr>
            <a:r>
              <a:rPr b="1" lang="en-GB" sz="23900"/>
              <a:t>MEER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descr="A blue screen with white text&#10;&#10;Description automatically generated" id="233" name="Google Shape;233;p13"/>
          <p:cNvPicPr preferRelativeResize="0"/>
          <p:nvPr/>
        </p:nvPicPr>
        <p:blipFill rotWithShape="1">
          <a:blip r:embed="rId3">
            <a:alphaModFix/>
          </a:blip>
          <a:srcRect b="0" l="0" r="0" t="0"/>
          <a:stretch/>
        </p:blipFill>
        <p:spPr>
          <a:xfrm>
            <a:off x="0" y="0"/>
            <a:ext cx="16255999" cy="9144000"/>
          </a:xfrm>
          <a:prstGeom prst="rect">
            <a:avLst/>
          </a:prstGeom>
          <a:noFill/>
          <a:ln>
            <a:noFill/>
          </a:ln>
        </p:spPr>
      </p:pic>
      <p:sp>
        <p:nvSpPr>
          <p:cNvPr id="234" name="Google Shape;234;p13"/>
          <p:cNvSpPr txBox="1"/>
          <p:nvPr>
            <p:ph type="title"/>
          </p:nvPr>
        </p:nvSpPr>
        <p:spPr>
          <a:xfrm>
            <a:off x="807686" y="472728"/>
            <a:ext cx="4498975" cy="727106"/>
          </a:xfrm>
          <a:prstGeom prst="rect">
            <a:avLst/>
          </a:prstGeom>
          <a:noFill/>
          <a:ln>
            <a:noFill/>
          </a:ln>
        </p:spPr>
        <p:txBody>
          <a:bodyPr anchorCtr="0" anchor="t" bIns="0" lIns="0" spcFirstLastPara="1" rIns="0" wrap="square" tIns="79975">
            <a:spAutoFit/>
          </a:bodyPr>
          <a:lstStyle/>
          <a:p>
            <a:pPr indent="0" lvl="0" marL="36195" marR="5080" rtl="0" algn="l">
              <a:lnSpc>
                <a:spcPct val="100000"/>
              </a:lnSpc>
              <a:spcBef>
                <a:spcPts val="0"/>
              </a:spcBef>
              <a:spcAft>
                <a:spcPts val="0"/>
              </a:spcAft>
              <a:buNone/>
            </a:pPr>
            <a:r>
              <a:rPr lang="en-GB">
                <a:solidFill>
                  <a:schemeClr val="lt1"/>
                </a:solidFill>
              </a:rPr>
              <a:t>Connect with us</a:t>
            </a:r>
            <a:endParaRPr>
              <a:solidFill>
                <a:schemeClr val="lt1"/>
              </a:solidFill>
            </a:endParaRPr>
          </a:p>
        </p:txBody>
      </p:sp>
      <p:pic>
        <p:nvPicPr>
          <p:cNvPr descr="A qr code on a white background&#10;&#10;Description automatically generated" id="235" name="Google Shape;235;p13"/>
          <p:cNvPicPr preferRelativeResize="0"/>
          <p:nvPr/>
        </p:nvPicPr>
        <p:blipFill rotWithShape="1">
          <a:blip r:embed="rId4">
            <a:alphaModFix/>
          </a:blip>
          <a:srcRect b="0" l="0" r="0" t="0"/>
          <a:stretch/>
        </p:blipFill>
        <p:spPr>
          <a:xfrm>
            <a:off x="5193636" y="2288117"/>
            <a:ext cx="4318222" cy="4203916"/>
          </a:xfrm>
          <a:prstGeom prst="rect">
            <a:avLst/>
          </a:prstGeom>
          <a:noFill/>
          <a:ln>
            <a:noFill/>
          </a:ln>
        </p:spPr>
      </p:pic>
      <p:pic>
        <p:nvPicPr>
          <p:cNvPr descr="A qr code with a few squares&#10;&#10;Description automatically generated" id="236" name="Google Shape;236;p13"/>
          <p:cNvPicPr preferRelativeResize="0"/>
          <p:nvPr/>
        </p:nvPicPr>
        <p:blipFill rotWithShape="1">
          <a:blip r:embed="rId5">
            <a:alphaModFix/>
          </a:blip>
          <a:srcRect b="0" l="0" r="0" t="0"/>
          <a:stretch/>
        </p:blipFill>
        <p:spPr>
          <a:xfrm>
            <a:off x="10555357" y="2264613"/>
            <a:ext cx="4318222" cy="4250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0" name="Shape 240"/>
        <p:cNvGrpSpPr/>
        <p:nvPr/>
      </p:nvGrpSpPr>
      <p:grpSpPr>
        <a:xfrm>
          <a:off x="0" y="0"/>
          <a:ext cx="0" cy="0"/>
          <a:chOff x="0" y="0"/>
          <a:chExt cx="0" cy="0"/>
        </a:xfrm>
      </p:grpSpPr>
      <p:pic>
        <p:nvPicPr>
          <p:cNvPr id="241" name="Google Shape;241;g2cb48d30c47_0_41"/>
          <p:cNvPicPr preferRelativeResize="0"/>
          <p:nvPr/>
        </p:nvPicPr>
        <p:blipFill>
          <a:blip r:embed="rId3">
            <a:alphaModFix/>
          </a:blip>
          <a:stretch>
            <a:fillRect/>
          </a:stretch>
        </p:blipFill>
        <p:spPr>
          <a:xfrm>
            <a:off x="190867" y="-1739666"/>
            <a:ext cx="15874263" cy="11905665"/>
          </a:xfrm>
          <a:prstGeom prst="rect">
            <a:avLst/>
          </a:prstGeom>
          <a:noFill/>
          <a:ln>
            <a:noFill/>
          </a:ln>
        </p:spPr>
      </p:pic>
      <p:cxnSp>
        <p:nvCxnSpPr>
          <p:cNvPr id="242" name="Google Shape;242;g2cb48d30c47_0_41"/>
          <p:cNvCxnSpPr/>
          <p:nvPr/>
        </p:nvCxnSpPr>
        <p:spPr>
          <a:xfrm flipH="1" rot="10800000">
            <a:off x="295044" y="7917200"/>
            <a:ext cx="15723600" cy="20400"/>
          </a:xfrm>
          <a:prstGeom prst="straightConnector1">
            <a:avLst/>
          </a:prstGeom>
          <a:noFill/>
          <a:ln cap="flat" cmpd="sng" w="9525">
            <a:solidFill>
              <a:schemeClr val="dk2"/>
            </a:solidFill>
            <a:prstDash val="solid"/>
            <a:round/>
            <a:headEnd len="med" w="med" type="none"/>
            <a:tailEnd len="med" w="med" type="none"/>
          </a:ln>
        </p:spPr>
      </p:cxnSp>
      <p:sp>
        <p:nvSpPr>
          <p:cNvPr id="243" name="Google Shape;243;g2cb48d30c47_0_41"/>
          <p:cNvSpPr/>
          <p:nvPr/>
        </p:nvSpPr>
        <p:spPr>
          <a:xfrm>
            <a:off x="1300178" y="2988533"/>
            <a:ext cx="6244800" cy="3166800"/>
          </a:xfrm>
          <a:prstGeom prst="rect">
            <a:avLst/>
          </a:prstGeom>
          <a:solidFill>
            <a:schemeClr val="accent5"/>
          </a:solidFill>
          <a:ln>
            <a:noFill/>
          </a:ln>
          <a:effectLst>
            <a:outerShdw blurRad="57150" rotWithShape="0" algn="bl" dir="5400000" dist="19050">
              <a:srgbClr val="000000">
                <a:alpha val="50000"/>
              </a:srgbClr>
            </a:outerShdw>
          </a:effectLst>
        </p:spPr>
        <p:txBody>
          <a:bodyPr anchorCtr="0" anchor="ctr" bIns="162525" lIns="162525" spcFirstLastPara="1" rIns="162525" wrap="square" tIns="162525">
            <a:noAutofit/>
          </a:bodyPr>
          <a:lstStyle/>
          <a:p>
            <a:pPr indent="0" lvl="0" marL="0" rtl="0" algn="l">
              <a:spcBef>
                <a:spcPts val="0"/>
              </a:spcBef>
              <a:spcAft>
                <a:spcPts val="0"/>
              </a:spcAft>
              <a:buClr>
                <a:schemeClr val="dk1"/>
              </a:buClr>
              <a:buSzPts val="2000"/>
              <a:buFont typeface="Arial"/>
              <a:buNone/>
            </a:pPr>
            <a:r>
              <a:t/>
            </a:r>
            <a:endParaRPr sz="2500"/>
          </a:p>
        </p:txBody>
      </p:sp>
      <p:sp>
        <p:nvSpPr>
          <p:cNvPr id="244" name="Google Shape;244;g2cb48d30c47_0_41"/>
          <p:cNvSpPr/>
          <p:nvPr/>
        </p:nvSpPr>
        <p:spPr>
          <a:xfrm>
            <a:off x="8462178" y="2988533"/>
            <a:ext cx="6244800" cy="3166800"/>
          </a:xfrm>
          <a:prstGeom prst="rect">
            <a:avLst/>
          </a:prstGeom>
          <a:solidFill>
            <a:schemeClr val="accent5"/>
          </a:solidFill>
          <a:ln>
            <a:noFill/>
          </a:ln>
          <a:effectLst>
            <a:outerShdw blurRad="57150" rotWithShape="0" algn="bl" dir="5400000" dist="19050">
              <a:srgbClr val="000000">
                <a:alpha val="50000"/>
              </a:srgbClr>
            </a:outerShdw>
          </a:effectLst>
        </p:spPr>
        <p:txBody>
          <a:bodyPr anchorCtr="0" anchor="ctr" bIns="162525" lIns="162525" spcFirstLastPara="1" rIns="162525" wrap="square" tIns="162525">
            <a:noAutofit/>
          </a:bodyPr>
          <a:lstStyle/>
          <a:p>
            <a:pPr indent="0" lvl="0" marL="0" rtl="0" algn="ctr">
              <a:spcBef>
                <a:spcPts val="0"/>
              </a:spcBef>
              <a:spcAft>
                <a:spcPts val="0"/>
              </a:spcAft>
              <a:buClr>
                <a:srgbClr val="000000"/>
              </a:buClr>
              <a:buSzPts val="2000"/>
              <a:buFont typeface="Arial"/>
              <a:buNone/>
            </a:pPr>
            <a:r>
              <a:t/>
            </a:r>
            <a:endParaRPr sz="2500"/>
          </a:p>
        </p:txBody>
      </p:sp>
      <p:sp>
        <p:nvSpPr>
          <p:cNvPr id="245" name="Google Shape;245;g2cb48d30c47_0_41"/>
          <p:cNvSpPr txBox="1"/>
          <p:nvPr/>
        </p:nvSpPr>
        <p:spPr>
          <a:xfrm>
            <a:off x="1478444" y="3034800"/>
            <a:ext cx="5244900" cy="820800"/>
          </a:xfrm>
          <a:prstGeom prst="rect">
            <a:avLst/>
          </a:prstGeom>
          <a:noFill/>
          <a:ln>
            <a:noFill/>
          </a:ln>
        </p:spPr>
        <p:txBody>
          <a:bodyPr anchorCtr="0" anchor="t" bIns="162525" lIns="162525" spcFirstLastPara="1" rIns="162525" wrap="square" tIns="162525">
            <a:spAutoFit/>
          </a:bodyPr>
          <a:lstStyle/>
          <a:p>
            <a:pPr indent="0" lvl="0" marL="0" rtl="0" algn="l">
              <a:spcBef>
                <a:spcPts val="0"/>
              </a:spcBef>
              <a:spcAft>
                <a:spcPts val="0"/>
              </a:spcAft>
              <a:buNone/>
            </a:pPr>
            <a:r>
              <a:rPr b="1" lang="en-GB" sz="3200">
                <a:solidFill>
                  <a:schemeClr val="lt1"/>
                </a:solidFill>
                <a:latin typeface="Lato"/>
                <a:ea typeface="Lato"/>
                <a:cs typeface="Lato"/>
                <a:sym typeface="Lato"/>
              </a:rPr>
              <a:t>ZAAL 2</a:t>
            </a:r>
            <a:endParaRPr b="1" sz="3200">
              <a:solidFill>
                <a:schemeClr val="lt1"/>
              </a:solidFill>
              <a:latin typeface="Lato"/>
              <a:ea typeface="Lato"/>
              <a:cs typeface="Lato"/>
              <a:sym typeface="Lato"/>
            </a:endParaRPr>
          </a:p>
        </p:txBody>
      </p:sp>
      <p:sp>
        <p:nvSpPr>
          <p:cNvPr id="246" name="Google Shape;246;g2cb48d30c47_0_41"/>
          <p:cNvSpPr txBox="1"/>
          <p:nvPr/>
        </p:nvSpPr>
        <p:spPr>
          <a:xfrm>
            <a:off x="1498756" y="3811711"/>
            <a:ext cx="6454800" cy="2452500"/>
          </a:xfrm>
          <a:prstGeom prst="rect">
            <a:avLst/>
          </a:prstGeom>
          <a:noFill/>
          <a:ln>
            <a:noFill/>
          </a:ln>
        </p:spPr>
        <p:txBody>
          <a:bodyPr anchorCtr="0" anchor="t" bIns="162525" lIns="162525" spcFirstLastPara="1" rIns="162525" wrap="square" tIns="162525">
            <a:spAutoFit/>
          </a:bodyPr>
          <a:lstStyle/>
          <a:p>
            <a:pPr indent="0" lvl="0" marL="0" rtl="0" algn="l">
              <a:spcBef>
                <a:spcPts val="0"/>
              </a:spcBef>
              <a:spcAft>
                <a:spcPts val="0"/>
              </a:spcAft>
              <a:buNone/>
            </a:pPr>
            <a:r>
              <a:rPr lang="en-GB" sz="2300">
                <a:solidFill>
                  <a:schemeClr val="lt1"/>
                </a:solidFill>
              </a:rPr>
              <a:t>Wat maakt samen rijden als onderdeel van publiek vervoer aantrekkelijk?</a:t>
            </a:r>
            <a:endParaRPr sz="2300">
              <a:solidFill>
                <a:schemeClr val="lt1"/>
              </a:solidFill>
            </a:endParaRPr>
          </a:p>
          <a:p>
            <a:pPr indent="0" lvl="0" marL="0" rtl="0" algn="l">
              <a:spcBef>
                <a:spcPts val="0"/>
              </a:spcBef>
              <a:spcAft>
                <a:spcPts val="0"/>
              </a:spcAft>
              <a:buNone/>
            </a:pPr>
            <a:r>
              <a:t/>
            </a:r>
            <a:endParaRPr sz="2300">
              <a:solidFill>
                <a:schemeClr val="lt1"/>
              </a:solidFill>
            </a:endParaRPr>
          </a:p>
          <a:p>
            <a:pPr indent="0" lvl="0" marL="0" rtl="0" algn="l">
              <a:spcBef>
                <a:spcPts val="0"/>
              </a:spcBef>
              <a:spcAft>
                <a:spcPts val="0"/>
              </a:spcAft>
              <a:buNone/>
            </a:pPr>
            <a:r>
              <a:rPr b="1" lang="en-GB" sz="2300">
                <a:solidFill>
                  <a:schemeClr val="lt1"/>
                </a:solidFill>
                <a:latin typeface="Lato"/>
                <a:ea typeface="Lato"/>
                <a:cs typeface="Lato"/>
                <a:sym typeface="Lato"/>
              </a:rPr>
              <a:t>Tobias van Muijden | Daan Stevens | Lars Meijer</a:t>
            </a:r>
            <a:endParaRPr b="1" sz="2300">
              <a:solidFill>
                <a:schemeClr val="lt1"/>
              </a:solidFill>
              <a:latin typeface="Lato"/>
              <a:ea typeface="Lato"/>
              <a:cs typeface="Lato"/>
              <a:sym typeface="Lato"/>
            </a:endParaRPr>
          </a:p>
          <a:p>
            <a:pPr indent="0" lvl="0" marL="0" rtl="0" algn="l">
              <a:spcBef>
                <a:spcPts val="0"/>
              </a:spcBef>
              <a:spcAft>
                <a:spcPts val="0"/>
              </a:spcAft>
              <a:buNone/>
            </a:pPr>
            <a:r>
              <a:t/>
            </a:r>
            <a:endParaRPr sz="2300">
              <a:solidFill>
                <a:schemeClr val="lt1"/>
              </a:solidFill>
              <a:latin typeface="Lato"/>
              <a:ea typeface="Lato"/>
              <a:cs typeface="Lato"/>
              <a:sym typeface="Lato"/>
            </a:endParaRPr>
          </a:p>
        </p:txBody>
      </p:sp>
      <p:sp>
        <p:nvSpPr>
          <p:cNvPr id="247" name="Google Shape;247;g2cb48d30c47_0_41"/>
          <p:cNvSpPr txBox="1"/>
          <p:nvPr/>
        </p:nvSpPr>
        <p:spPr>
          <a:xfrm>
            <a:off x="1300178" y="6680667"/>
            <a:ext cx="10269300" cy="713100"/>
          </a:xfrm>
          <a:prstGeom prst="rect">
            <a:avLst/>
          </a:prstGeom>
          <a:noFill/>
          <a:ln>
            <a:noFill/>
          </a:ln>
        </p:spPr>
        <p:txBody>
          <a:bodyPr anchorCtr="0" anchor="t" bIns="162525" lIns="162525" spcFirstLastPara="1" rIns="162525" wrap="square" tIns="162525">
            <a:spAutoFit/>
          </a:bodyPr>
          <a:lstStyle/>
          <a:p>
            <a:pPr indent="0" lvl="0" marL="0" rtl="0" algn="l">
              <a:spcBef>
                <a:spcPts val="0"/>
              </a:spcBef>
              <a:spcAft>
                <a:spcPts val="0"/>
              </a:spcAft>
              <a:buNone/>
            </a:pPr>
            <a:r>
              <a:rPr lang="en-GB" sz="2500">
                <a:solidFill>
                  <a:schemeClr val="dk1"/>
                </a:solidFill>
                <a:latin typeface="Lato"/>
                <a:ea typeface="Lato"/>
                <a:cs typeface="Lato"/>
                <a:sym typeface="Lato"/>
              </a:rPr>
              <a:t>Sessie waar u voor ingeschreven heeft, staat op uw badge</a:t>
            </a:r>
            <a:endParaRPr sz="2500">
              <a:solidFill>
                <a:schemeClr val="dk1"/>
              </a:solidFill>
            </a:endParaRPr>
          </a:p>
        </p:txBody>
      </p:sp>
      <p:sp>
        <p:nvSpPr>
          <p:cNvPr id="248" name="Google Shape;248;g2cb48d30c47_0_41"/>
          <p:cNvSpPr txBox="1"/>
          <p:nvPr/>
        </p:nvSpPr>
        <p:spPr>
          <a:xfrm>
            <a:off x="857000" y="665867"/>
            <a:ext cx="9012300" cy="1236600"/>
          </a:xfrm>
          <a:prstGeom prst="rect">
            <a:avLst/>
          </a:prstGeom>
          <a:noFill/>
          <a:ln>
            <a:noFill/>
          </a:ln>
        </p:spPr>
        <p:txBody>
          <a:bodyPr anchorCtr="0" anchor="t" bIns="162525" lIns="162525" spcFirstLastPara="1" rIns="162525" wrap="square" tIns="162525">
            <a:spAutoFit/>
          </a:bodyPr>
          <a:lstStyle/>
          <a:p>
            <a:pPr indent="0" lvl="0" marL="0" rtl="0" algn="l">
              <a:spcBef>
                <a:spcPts val="0"/>
              </a:spcBef>
              <a:spcAft>
                <a:spcPts val="0"/>
              </a:spcAft>
              <a:buNone/>
            </a:pPr>
            <a:r>
              <a:rPr lang="en-GB" sz="5900">
                <a:solidFill>
                  <a:schemeClr val="dk1"/>
                </a:solidFill>
                <a:latin typeface="Lato Black"/>
                <a:ea typeface="Lato Black"/>
                <a:cs typeface="Lato Black"/>
                <a:sym typeface="Lato Black"/>
              </a:rPr>
              <a:t>Breakout ronde 4</a:t>
            </a:r>
            <a:endParaRPr sz="5900">
              <a:solidFill>
                <a:schemeClr val="dk1"/>
              </a:solidFill>
              <a:latin typeface="Lato Black"/>
              <a:ea typeface="Lato Black"/>
              <a:cs typeface="Lato Black"/>
              <a:sym typeface="Lato Black"/>
            </a:endParaRPr>
          </a:p>
        </p:txBody>
      </p:sp>
      <p:pic>
        <p:nvPicPr>
          <p:cNvPr id="249" name="Google Shape;249;g2cb48d30c47_0_41"/>
          <p:cNvPicPr preferRelativeResize="0"/>
          <p:nvPr/>
        </p:nvPicPr>
        <p:blipFill>
          <a:blip r:embed="rId4">
            <a:alphaModFix/>
          </a:blip>
          <a:stretch>
            <a:fillRect/>
          </a:stretch>
        </p:blipFill>
        <p:spPr>
          <a:xfrm>
            <a:off x="13305733" y="147828"/>
            <a:ext cx="2795109" cy="1511688"/>
          </a:xfrm>
          <a:prstGeom prst="rect">
            <a:avLst/>
          </a:prstGeom>
          <a:noFill/>
          <a:ln>
            <a:noFill/>
          </a:ln>
        </p:spPr>
      </p:pic>
      <p:pic>
        <p:nvPicPr>
          <p:cNvPr id="250" name="Google Shape;250;g2cb48d30c47_0_41"/>
          <p:cNvPicPr preferRelativeResize="0"/>
          <p:nvPr/>
        </p:nvPicPr>
        <p:blipFill rotWithShape="1">
          <a:blip r:embed="rId5">
            <a:alphaModFix/>
          </a:blip>
          <a:srcRect b="-20656" l="-55403" r="-1212585" t="-1247332"/>
          <a:stretch/>
        </p:blipFill>
        <p:spPr>
          <a:xfrm>
            <a:off x="103956" y="-209022"/>
            <a:ext cx="12192000" cy="9144000"/>
          </a:xfrm>
          <a:prstGeom prst="rect">
            <a:avLst/>
          </a:prstGeom>
          <a:noFill/>
          <a:ln>
            <a:noFill/>
          </a:ln>
        </p:spPr>
      </p:pic>
      <p:pic>
        <p:nvPicPr>
          <p:cNvPr id="251" name="Google Shape;251;g2cb48d30c47_0_41"/>
          <p:cNvPicPr preferRelativeResize="0"/>
          <p:nvPr/>
        </p:nvPicPr>
        <p:blipFill>
          <a:blip r:embed="rId6">
            <a:alphaModFix/>
          </a:blip>
          <a:stretch>
            <a:fillRect/>
          </a:stretch>
        </p:blipFill>
        <p:spPr>
          <a:xfrm>
            <a:off x="8835044" y="8462781"/>
            <a:ext cx="1533824" cy="232920"/>
          </a:xfrm>
          <a:prstGeom prst="rect">
            <a:avLst/>
          </a:prstGeom>
          <a:noFill/>
          <a:ln>
            <a:noFill/>
          </a:ln>
        </p:spPr>
      </p:pic>
      <p:pic>
        <p:nvPicPr>
          <p:cNvPr id="252" name="Google Shape;252;g2cb48d30c47_0_41"/>
          <p:cNvPicPr preferRelativeResize="0"/>
          <p:nvPr/>
        </p:nvPicPr>
        <p:blipFill>
          <a:blip r:embed="rId7">
            <a:alphaModFix/>
          </a:blip>
          <a:stretch>
            <a:fillRect/>
          </a:stretch>
        </p:blipFill>
        <p:spPr>
          <a:xfrm>
            <a:off x="1902711" y="8293355"/>
            <a:ext cx="1220918" cy="498801"/>
          </a:xfrm>
          <a:prstGeom prst="rect">
            <a:avLst/>
          </a:prstGeom>
          <a:noFill/>
          <a:ln>
            <a:noFill/>
          </a:ln>
        </p:spPr>
      </p:pic>
      <p:pic>
        <p:nvPicPr>
          <p:cNvPr id="253" name="Google Shape;253;g2cb48d30c47_0_41"/>
          <p:cNvPicPr preferRelativeResize="0"/>
          <p:nvPr/>
        </p:nvPicPr>
        <p:blipFill>
          <a:blip r:embed="rId8">
            <a:alphaModFix/>
          </a:blip>
          <a:stretch>
            <a:fillRect/>
          </a:stretch>
        </p:blipFill>
        <p:spPr>
          <a:xfrm>
            <a:off x="3459981" y="8189016"/>
            <a:ext cx="1281689" cy="707473"/>
          </a:xfrm>
          <a:prstGeom prst="rect">
            <a:avLst/>
          </a:prstGeom>
          <a:noFill/>
          <a:ln>
            <a:noFill/>
          </a:ln>
        </p:spPr>
      </p:pic>
      <p:pic>
        <p:nvPicPr>
          <p:cNvPr id="254" name="Google Shape;254;g2cb48d30c47_0_41"/>
          <p:cNvPicPr preferRelativeResize="0"/>
          <p:nvPr/>
        </p:nvPicPr>
        <p:blipFill>
          <a:blip r:embed="rId9">
            <a:alphaModFix/>
          </a:blip>
          <a:stretch>
            <a:fillRect/>
          </a:stretch>
        </p:blipFill>
        <p:spPr>
          <a:xfrm>
            <a:off x="5338400" y="8384889"/>
            <a:ext cx="1723110" cy="315689"/>
          </a:xfrm>
          <a:prstGeom prst="rect">
            <a:avLst/>
          </a:prstGeom>
          <a:noFill/>
          <a:ln>
            <a:noFill/>
          </a:ln>
        </p:spPr>
      </p:pic>
      <p:pic>
        <p:nvPicPr>
          <p:cNvPr id="255" name="Google Shape;255;g2cb48d30c47_0_41"/>
          <p:cNvPicPr preferRelativeResize="0"/>
          <p:nvPr/>
        </p:nvPicPr>
        <p:blipFill>
          <a:blip r:embed="rId10">
            <a:alphaModFix/>
          </a:blip>
          <a:stretch>
            <a:fillRect/>
          </a:stretch>
        </p:blipFill>
        <p:spPr>
          <a:xfrm>
            <a:off x="10852356" y="8306511"/>
            <a:ext cx="2045499" cy="545467"/>
          </a:xfrm>
          <a:prstGeom prst="rect">
            <a:avLst/>
          </a:prstGeom>
          <a:noFill/>
          <a:ln>
            <a:noFill/>
          </a:ln>
        </p:spPr>
      </p:pic>
      <p:pic>
        <p:nvPicPr>
          <p:cNvPr id="256" name="Google Shape;256;g2cb48d30c47_0_41"/>
          <p:cNvPicPr preferRelativeResize="0"/>
          <p:nvPr/>
        </p:nvPicPr>
        <p:blipFill>
          <a:blip r:embed="rId11">
            <a:alphaModFix/>
          </a:blip>
          <a:stretch>
            <a:fillRect/>
          </a:stretch>
        </p:blipFill>
        <p:spPr>
          <a:xfrm>
            <a:off x="13485867" y="8317287"/>
            <a:ext cx="1723111" cy="633246"/>
          </a:xfrm>
          <a:prstGeom prst="rect">
            <a:avLst/>
          </a:prstGeom>
          <a:noFill/>
          <a:ln>
            <a:noFill/>
          </a:ln>
        </p:spPr>
      </p:pic>
      <p:pic>
        <p:nvPicPr>
          <p:cNvPr id="257" name="Google Shape;257;g2cb48d30c47_0_41"/>
          <p:cNvPicPr preferRelativeResize="0"/>
          <p:nvPr/>
        </p:nvPicPr>
        <p:blipFill rotWithShape="1">
          <a:blip r:embed="rId12">
            <a:alphaModFix/>
          </a:blip>
          <a:srcRect b="12648" l="0" r="0" t="0"/>
          <a:stretch/>
        </p:blipFill>
        <p:spPr>
          <a:xfrm>
            <a:off x="7544978" y="8223511"/>
            <a:ext cx="806591" cy="820800"/>
          </a:xfrm>
          <a:prstGeom prst="rect">
            <a:avLst/>
          </a:prstGeom>
          <a:noFill/>
          <a:ln>
            <a:noFill/>
          </a:ln>
        </p:spPr>
      </p:pic>
      <p:pic>
        <p:nvPicPr>
          <p:cNvPr id="258" name="Google Shape;258;g2cb48d30c47_0_41"/>
          <p:cNvPicPr preferRelativeResize="0"/>
          <p:nvPr/>
        </p:nvPicPr>
        <p:blipFill>
          <a:blip r:embed="rId13">
            <a:alphaModFix/>
          </a:blip>
          <a:stretch>
            <a:fillRect/>
          </a:stretch>
        </p:blipFill>
        <p:spPr>
          <a:xfrm>
            <a:off x="6419822" y="2248400"/>
            <a:ext cx="1533866" cy="1533866"/>
          </a:xfrm>
          <a:prstGeom prst="rect">
            <a:avLst/>
          </a:prstGeom>
          <a:noFill/>
          <a:ln>
            <a:noFill/>
          </a:ln>
        </p:spPr>
      </p:pic>
      <p:pic>
        <p:nvPicPr>
          <p:cNvPr id="259" name="Google Shape;259;g2cb48d30c47_0_41"/>
          <p:cNvPicPr preferRelativeResize="0"/>
          <p:nvPr/>
        </p:nvPicPr>
        <p:blipFill>
          <a:blip r:embed="rId14">
            <a:alphaModFix/>
          </a:blip>
          <a:stretch>
            <a:fillRect/>
          </a:stretch>
        </p:blipFill>
        <p:spPr>
          <a:xfrm>
            <a:off x="3959289" y="2248400"/>
            <a:ext cx="1533866" cy="1533866"/>
          </a:xfrm>
          <a:prstGeom prst="rect">
            <a:avLst/>
          </a:prstGeom>
          <a:noFill/>
          <a:ln>
            <a:noFill/>
          </a:ln>
        </p:spPr>
      </p:pic>
      <p:pic>
        <p:nvPicPr>
          <p:cNvPr id="260" name="Google Shape;260;g2cb48d30c47_0_41"/>
          <p:cNvPicPr preferRelativeResize="0"/>
          <p:nvPr/>
        </p:nvPicPr>
        <p:blipFill>
          <a:blip r:embed="rId15">
            <a:alphaModFix/>
          </a:blip>
          <a:stretch>
            <a:fillRect/>
          </a:stretch>
        </p:blipFill>
        <p:spPr>
          <a:xfrm>
            <a:off x="5189378" y="2248400"/>
            <a:ext cx="1533866" cy="1533866"/>
          </a:xfrm>
          <a:prstGeom prst="rect">
            <a:avLst/>
          </a:prstGeom>
          <a:noFill/>
          <a:ln>
            <a:noFill/>
          </a:ln>
        </p:spPr>
      </p:pic>
      <p:sp>
        <p:nvSpPr>
          <p:cNvPr id="261" name="Google Shape;261;g2cb48d30c47_0_41"/>
          <p:cNvSpPr txBox="1"/>
          <p:nvPr/>
        </p:nvSpPr>
        <p:spPr>
          <a:xfrm>
            <a:off x="8699022" y="3108133"/>
            <a:ext cx="3709800" cy="674100"/>
          </a:xfrm>
          <a:prstGeom prst="rect">
            <a:avLst/>
          </a:prstGeom>
          <a:noFill/>
          <a:ln>
            <a:noFill/>
          </a:ln>
        </p:spPr>
        <p:txBody>
          <a:bodyPr anchorCtr="0" anchor="t" bIns="162525" lIns="162525" spcFirstLastPara="1" rIns="162525" wrap="square" tIns="162525">
            <a:noAutofit/>
          </a:bodyPr>
          <a:lstStyle/>
          <a:p>
            <a:pPr indent="0" lvl="0" marL="0" rtl="0" algn="l">
              <a:spcBef>
                <a:spcPts val="0"/>
              </a:spcBef>
              <a:spcAft>
                <a:spcPts val="0"/>
              </a:spcAft>
              <a:buNone/>
            </a:pPr>
            <a:r>
              <a:rPr b="1" lang="en-GB" sz="3200">
                <a:solidFill>
                  <a:schemeClr val="lt1"/>
                </a:solidFill>
                <a:latin typeface="Lato"/>
                <a:ea typeface="Lato"/>
                <a:cs typeface="Lato"/>
                <a:sym typeface="Lato"/>
              </a:rPr>
              <a:t>ZAAL 1</a:t>
            </a:r>
            <a:endParaRPr b="1" sz="3200">
              <a:solidFill>
                <a:schemeClr val="lt1"/>
              </a:solidFill>
              <a:latin typeface="Lato"/>
              <a:ea typeface="Lato"/>
              <a:cs typeface="Lato"/>
              <a:sym typeface="Lato"/>
            </a:endParaRPr>
          </a:p>
        </p:txBody>
      </p:sp>
      <p:sp>
        <p:nvSpPr>
          <p:cNvPr id="262" name="Google Shape;262;g2cb48d30c47_0_41"/>
          <p:cNvSpPr txBox="1"/>
          <p:nvPr/>
        </p:nvSpPr>
        <p:spPr>
          <a:xfrm>
            <a:off x="8699022" y="3829600"/>
            <a:ext cx="5333400" cy="2313900"/>
          </a:xfrm>
          <a:prstGeom prst="rect">
            <a:avLst/>
          </a:prstGeom>
          <a:noFill/>
          <a:ln>
            <a:noFill/>
          </a:ln>
        </p:spPr>
        <p:txBody>
          <a:bodyPr anchorCtr="0" anchor="t" bIns="162525" lIns="162525" spcFirstLastPara="1" rIns="162525" wrap="square" tIns="162525">
            <a:spAutoFit/>
          </a:bodyPr>
          <a:lstStyle/>
          <a:p>
            <a:pPr indent="0" lvl="0" marL="0" rtl="0" algn="l">
              <a:spcBef>
                <a:spcPts val="0"/>
              </a:spcBef>
              <a:spcAft>
                <a:spcPts val="0"/>
              </a:spcAft>
              <a:buNone/>
            </a:pPr>
            <a:r>
              <a:rPr lang="en-GB" sz="2300">
                <a:solidFill>
                  <a:schemeClr val="lt1"/>
                </a:solidFill>
              </a:rPr>
              <a:t>Onzekere toekomst? Zo komt er toch een sterk gemeentelijk mobiliteitsplan</a:t>
            </a:r>
            <a:endParaRPr sz="1200">
              <a:solidFill>
                <a:schemeClr val="lt1"/>
              </a:solidFill>
              <a:latin typeface="Lato"/>
              <a:ea typeface="Lato"/>
              <a:cs typeface="Lato"/>
              <a:sym typeface="Lato"/>
            </a:endParaRPr>
          </a:p>
          <a:p>
            <a:pPr indent="0" lvl="0" marL="0" rtl="0" algn="l">
              <a:spcBef>
                <a:spcPts val="0"/>
              </a:spcBef>
              <a:spcAft>
                <a:spcPts val="0"/>
              </a:spcAft>
              <a:buNone/>
            </a:pPr>
            <a:r>
              <a:t/>
            </a:r>
            <a:endParaRPr sz="1200">
              <a:solidFill>
                <a:schemeClr val="lt1"/>
              </a:solidFill>
              <a:latin typeface="Lato"/>
              <a:ea typeface="Lato"/>
              <a:cs typeface="Lato"/>
              <a:sym typeface="Lato"/>
            </a:endParaRPr>
          </a:p>
          <a:p>
            <a:pPr indent="0" lvl="0" marL="0" rtl="0" algn="l">
              <a:spcBef>
                <a:spcPts val="0"/>
              </a:spcBef>
              <a:spcAft>
                <a:spcPts val="0"/>
              </a:spcAft>
              <a:buNone/>
            </a:pPr>
            <a:r>
              <a:rPr b="1" lang="en-GB" sz="2300">
                <a:solidFill>
                  <a:schemeClr val="lt1"/>
                </a:solidFill>
                <a:latin typeface="Lato"/>
                <a:ea typeface="Lato"/>
                <a:cs typeface="Lato"/>
                <a:sym typeface="Lato"/>
              </a:rPr>
              <a:t>Vincent Marchau | Michel Dunmayer | Sander Lenferink | Liselotte Bingen</a:t>
            </a:r>
            <a:endParaRPr b="1" sz="2300">
              <a:solidFill>
                <a:schemeClr val="lt1"/>
              </a:solidFill>
              <a:latin typeface="Lato"/>
              <a:ea typeface="Lato"/>
              <a:cs typeface="Lato"/>
              <a:sym typeface="Lato"/>
            </a:endParaRPr>
          </a:p>
          <a:p>
            <a:pPr indent="0" lvl="0" marL="0" rtl="0" algn="l">
              <a:spcBef>
                <a:spcPts val="0"/>
              </a:spcBef>
              <a:spcAft>
                <a:spcPts val="0"/>
              </a:spcAft>
              <a:buNone/>
            </a:pPr>
            <a:r>
              <a:t/>
            </a:r>
            <a:endParaRPr sz="2500"/>
          </a:p>
        </p:txBody>
      </p:sp>
      <p:pic>
        <p:nvPicPr>
          <p:cNvPr id="263" name="Google Shape;263;g2cb48d30c47_0_41"/>
          <p:cNvPicPr preferRelativeResize="0"/>
          <p:nvPr/>
        </p:nvPicPr>
        <p:blipFill>
          <a:blip r:embed="rId16">
            <a:alphaModFix/>
          </a:blip>
          <a:stretch>
            <a:fillRect/>
          </a:stretch>
        </p:blipFill>
        <p:spPr>
          <a:xfrm>
            <a:off x="14153289" y="2084489"/>
            <a:ext cx="1533866" cy="1533866"/>
          </a:xfrm>
          <a:prstGeom prst="rect">
            <a:avLst/>
          </a:prstGeom>
          <a:noFill/>
          <a:ln>
            <a:noFill/>
          </a:ln>
        </p:spPr>
      </p:pic>
      <p:pic>
        <p:nvPicPr>
          <p:cNvPr id="264" name="Google Shape;264;g2cb48d30c47_0_41"/>
          <p:cNvPicPr preferRelativeResize="0"/>
          <p:nvPr/>
        </p:nvPicPr>
        <p:blipFill rotWithShape="1">
          <a:blip r:embed="rId17">
            <a:alphaModFix/>
          </a:blip>
          <a:srcRect b="0" l="0" r="0" t="0"/>
          <a:stretch/>
        </p:blipFill>
        <p:spPr>
          <a:xfrm>
            <a:off x="10159336" y="2084444"/>
            <a:ext cx="1533866" cy="1533866"/>
          </a:xfrm>
          <a:prstGeom prst="rect">
            <a:avLst/>
          </a:prstGeom>
          <a:noFill/>
          <a:ln>
            <a:noFill/>
          </a:ln>
        </p:spPr>
      </p:pic>
      <p:pic>
        <p:nvPicPr>
          <p:cNvPr id="265" name="Google Shape;265;g2cb48d30c47_0_41"/>
          <p:cNvPicPr preferRelativeResize="0"/>
          <p:nvPr/>
        </p:nvPicPr>
        <p:blipFill>
          <a:blip r:embed="rId18">
            <a:alphaModFix/>
          </a:blip>
          <a:stretch>
            <a:fillRect/>
          </a:stretch>
        </p:blipFill>
        <p:spPr>
          <a:xfrm>
            <a:off x="11549822" y="2095555"/>
            <a:ext cx="1511689" cy="1511689"/>
          </a:xfrm>
          <a:prstGeom prst="rect">
            <a:avLst/>
          </a:prstGeom>
          <a:noFill/>
          <a:ln>
            <a:noFill/>
          </a:ln>
        </p:spPr>
      </p:pic>
      <p:pic>
        <p:nvPicPr>
          <p:cNvPr id="266" name="Google Shape;266;g2cb48d30c47_0_41"/>
          <p:cNvPicPr preferRelativeResize="0"/>
          <p:nvPr/>
        </p:nvPicPr>
        <p:blipFill>
          <a:blip r:embed="rId19">
            <a:alphaModFix/>
          </a:blip>
          <a:stretch>
            <a:fillRect/>
          </a:stretch>
        </p:blipFill>
        <p:spPr>
          <a:xfrm>
            <a:off x="12895444" y="2095556"/>
            <a:ext cx="1511689" cy="151168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 name="Shape 77"/>
        <p:cNvGrpSpPr/>
        <p:nvPr/>
      </p:nvGrpSpPr>
      <p:grpSpPr>
        <a:xfrm>
          <a:off x="0" y="0"/>
          <a:ext cx="0" cy="0"/>
          <a:chOff x="0" y="0"/>
          <a:chExt cx="0" cy="0"/>
        </a:xfrm>
      </p:grpSpPr>
      <p:pic>
        <p:nvPicPr>
          <p:cNvPr id="78" name="Google Shape;78;g2cb48d30c47_0_24"/>
          <p:cNvPicPr preferRelativeResize="0"/>
          <p:nvPr/>
        </p:nvPicPr>
        <p:blipFill>
          <a:blip r:embed="rId3">
            <a:alphaModFix/>
          </a:blip>
          <a:stretch>
            <a:fillRect/>
          </a:stretch>
        </p:blipFill>
        <p:spPr>
          <a:xfrm>
            <a:off x="381756" y="-1300777"/>
            <a:ext cx="15874263" cy="11905665"/>
          </a:xfrm>
          <a:prstGeom prst="rect">
            <a:avLst/>
          </a:prstGeom>
          <a:noFill/>
          <a:ln>
            <a:noFill/>
          </a:ln>
        </p:spPr>
      </p:pic>
      <p:sp>
        <p:nvSpPr>
          <p:cNvPr id="79" name="Google Shape;79;g2cb48d30c47_0_24"/>
          <p:cNvSpPr/>
          <p:nvPr/>
        </p:nvSpPr>
        <p:spPr>
          <a:xfrm>
            <a:off x="3790933" y="2605244"/>
            <a:ext cx="10275300" cy="2905500"/>
          </a:xfrm>
          <a:prstGeom prst="rect">
            <a:avLst/>
          </a:prstGeom>
          <a:solidFill>
            <a:schemeClr val="accent5"/>
          </a:solidFill>
          <a:ln>
            <a:noFill/>
          </a:ln>
          <a:effectLst>
            <a:outerShdw blurRad="57150" rotWithShape="0" algn="bl" dir="5400000" dist="19050">
              <a:srgbClr val="000000">
                <a:alpha val="50000"/>
              </a:srgbClr>
            </a:outerShdw>
          </a:effectLst>
        </p:spPr>
        <p:txBody>
          <a:bodyPr anchorCtr="0" anchor="ctr" bIns="162525" lIns="162525" spcFirstLastPara="1" rIns="162525" wrap="square" tIns="162525">
            <a:noAutofit/>
          </a:bodyPr>
          <a:lstStyle/>
          <a:p>
            <a:pPr indent="0" lvl="0" marL="0" rtl="0" algn="ctr">
              <a:spcBef>
                <a:spcPts val="0"/>
              </a:spcBef>
              <a:spcAft>
                <a:spcPts val="0"/>
              </a:spcAft>
              <a:buNone/>
            </a:pPr>
            <a:r>
              <a:t/>
            </a:r>
            <a:endParaRPr sz="2500">
              <a:solidFill>
                <a:schemeClr val="accent5"/>
              </a:solidFill>
            </a:endParaRPr>
          </a:p>
        </p:txBody>
      </p:sp>
      <p:sp>
        <p:nvSpPr>
          <p:cNvPr id="80" name="Google Shape;80;g2cb48d30c47_0_24"/>
          <p:cNvSpPr txBox="1"/>
          <p:nvPr/>
        </p:nvSpPr>
        <p:spPr>
          <a:xfrm>
            <a:off x="5189244" y="3122200"/>
            <a:ext cx="8653200" cy="1652400"/>
          </a:xfrm>
          <a:prstGeom prst="rect">
            <a:avLst/>
          </a:prstGeom>
          <a:noFill/>
          <a:ln>
            <a:noFill/>
          </a:ln>
        </p:spPr>
        <p:txBody>
          <a:bodyPr anchorCtr="0" anchor="t" bIns="162525" lIns="162525" spcFirstLastPara="1" rIns="162525" wrap="square" tIns="162525">
            <a:noAutofit/>
          </a:bodyPr>
          <a:lstStyle/>
          <a:p>
            <a:pPr indent="0" lvl="0" marL="0" rtl="0" algn="l">
              <a:spcBef>
                <a:spcPts val="0"/>
              </a:spcBef>
              <a:spcAft>
                <a:spcPts val="0"/>
              </a:spcAft>
              <a:buNone/>
            </a:pPr>
            <a:r>
              <a:rPr b="1" lang="en-GB" sz="2300">
                <a:solidFill>
                  <a:schemeClr val="lt1"/>
                </a:solidFill>
              </a:rPr>
              <a:t>Mobiliteitsproblemen oplossen: lessen uit </a:t>
            </a:r>
            <a:endParaRPr b="1" sz="2300">
              <a:solidFill>
                <a:schemeClr val="lt1"/>
              </a:solidFill>
            </a:endParaRPr>
          </a:p>
          <a:p>
            <a:pPr indent="0" lvl="0" marL="0" rtl="0" algn="l">
              <a:spcBef>
                <a:spcPts val="0"/>
              </a:spcBef>
              <a:spcAft>
                <a:spcPts val="0"/>
              </a:spcAft>
              <a:buNone/>
            </a:pPr>
            <a:r>
              <a:rPr b="1" lang="en-GB" sz="2300">
                <a:solidFill>
                  <a:schemeClr val="lt1"/>
                </a:solidFill>
              </a:rPr>
              <a:t>grote Europese steden</a:t>
            </a:r>
            <a:endParaRPr b="1" sz="2300">
              <a:solidFill>
                <a:schemeClr val="lt1"/>
              </a:solidFill>
            </a:endParaRPr>
          </a:p>
          <a:p>
            <a:pPr indent="0" lvl="0" marL="0" rtl="0" algn="l">
              <a:spcBef>
                <a:spcPts val="0"/>
              </a:spcBef>
              <a:spcAft>
                <a:spcPts val="0"/>
              </a:spcAft>
              <a:buNone/>
            </a:pPr>
            <a:r>
              <a:t/>
            </a:r>
            <a:endParaRPr b="1" sz="2300">
              <a:solidFill>
                <a:schemeClr val="lt1"/>
              </a:solidFill>
              <a:latin typeface="Lato"/>
              <a:ea typeface="Lato"/>
              <a:cs typeface="Lato"/>
              <a:sym typeface="Lato"/>
            </a:endParaRPr>
          </a:p>
          <a:p>
            <a:pPr indent="0" lvl="0" marL="0" rtl="0" algn="l">
              <a:spcBef>
                <a:spcPts val="0"/>
              </a:spcBef>
              <a:spcAft>
                <a:spcPts val="0"/>
              </a:spcAft>
              <a:buNone/>
            </a:pPr>
            <a:r>
              <a:rPr b="1" lang="en-GB" sz="2300">
                <a:solidFill>
                  <a:schemeClr val="lt1"/>
                </a:solidFill>
                <a:latin typeface="Lato"/>
                <a:ea typeface="Lato"/>
                <a:cs typeface="Lato"/>
                <a:sym typeface="Lato"/>
              </a:rPr>
              <a:t>Willem Frederik Metzelaar</a:t>
            </a:r>
            <a:endParaRPr b="1" sz="2300">
              <a:solidFill>
                <a:schemeClr val="lt1"/>
              </a:solidFill>
              <a:latin typeface="Lato"/>
              <a:ea typeface="Lato"/>
              <a:cs typeface="Lato"/>
              <a:sym typeface="Lato"/>
            </a:endParaRPr>
          </a:p>
          <a:p>
            <a:pPr indent="0" lvl="0" marL="0" rtl="0" algn="l">
              <a:spcBef>
                <a:spcPts val="0"/>
              </a:spcBef>
              <a:spcAft>
                <a:spcPts val="0"/>
              </a:spcAft>
              <a:buNone/>
            </a:pPr>
            <a:r>
              <a:rPr lang="en-GB" sz="2300">
                <a:solidFill>
                  <a:schemeClr val="lt1"/>
                </a:solidFill>
              </a:rPr>
              <a:t>Managing director &amp; Head of Innovation Hub West | EIT Urban Mobility</a:t>
            </a:r>
            <a:endParaRPr sz="2300">
              <a:solidFill>
                <a:schemeClr val="lt1"/>
              </a:solidFill>
            </a:endParaRPr>
          </a:p>
          <a:p>
            <a:pPr indent="0" lvl="0" marL="0" rtl="0" algn="l">
              <a:spcBef>
                <a:spcPts val="0"/>
              </a:spcBef>
              <a:spcAft>
                <a:spcPts val="0"/>
              </a:spcAft>
              <a:buNone/>
            </a:pPr>
            <a:r>
              <a:t/>
            </a:r>
            <a:endParaRPr b="1" sz="2300">
              <a:solidFill>
                <a:schemeClr val="lt1"/>
              </a:solidFill>
              <a:latin typeface="Lato"/>
              <a:ea typeface="Lato"/>
              <a:cs typeface="Lato"/>
              <a:sym typeface="Lato"/>
            </a:endParaRPr>
          </a:p>
          <a:p>
            <a:pPr indent="0" lvl="0" marL="0" rtl="0" algn="l">
              <a:spcBef>
                <a:spcPts val="0"/>
              </a:spcBef>
              <a:spcAft>
                <a:spcPts val="0"/>
              </a:spcAft>
              <a:buNone/>
            </a:pPr>
            <a:r>
              <a:t/>
            </a:r>
            <a:endParaRPr b="1" sz="2300">
              <a:solidFill>
                <a:schemeClr val="lt1"/>
              </a:solidFill>
              <a:latin typeface="Lato"/>
              <a:ea typeface="Lato"/>
              <a:cs typeface="Lato"/>
              <a:sym typeface="Lato"/>
            </a:endParaRPr>
          </a:p>
        </p:txBody>
      </p:sp>
      <p:cxnSp>
        <p:nvCxnSpPr>
          <p:cNvPr id="81" name="Google Shape;81;g2cb48d30c47_0_24"/>
          <p:cNvCxnSpPr/>
          <p:nvPr/>
        </p:nvCxnSpPr>
        <p:spPr>
          <a:xfrm flipH="1" rot="10800000">
            <a:off x="295044" y="7917200"/>
            <a:ext cx="15723600" cy="20400"/>
          </a:xfrm>
          <a:prstGeom prst="straightConnector1">
            <a:avLst/>
          </a:prstGeom>
          <a:noFill/>
          <a:ln cap="flat" cmpd="sng" w="9525">
            <a:solidFill>
              <a:schemeClr val="dk2"/>
            </a:solidFill>
            <a:prstDash val="solid"/>
            <a:round/>
            <a:headEnd len="med" w="med" type="none"/>
            <a:tailEnd len="med" w="med" type="none"/>
          </a:ln>
        </p:spPr>
      </p:cxnSp>
      <p:pic>
        <p:nvPicPr>
          <p:cNvPr id="82" name="Google Shape;82;g2cb48d30c47_0_24"/>
          <p:cNvPicPr preferRelativeResize="0"/>
          <p:nvPr/>
        </p:nvPicPr>
        <p:blipFill>
          <a:blip r:embed="rId4">
            <a:alphaModFix/>
          </a:blip>
          <a:stretch>
            <a:fillRect/>
          </a:stretch>
        </p:blipFill>
        <p:spPr>
          <a:xfrm>
            <a:off x="13305733" y="147828"/>
            <a:ext cx="2795109" cy="1511688"/>
          </a:xfrm>
          <a:prstGeom prst="rect">
            <a:avLst/>
          </a:prstGeom>
          <a:noFill/>
          <a:ln>
            <a:noFill/>
          </a:ln>
        </p:spPr>
      </p:pic>
      <p:pic>
        <p:nvPicPr>
          <p:cNvPr id="83" name="Google Shape;83;g2cb48d30c47_0_24"/>
          <p:cNvPicPr preferRelativeResize="0"/>
          <p:nvPr/>
        </p:nvPicPr>
        <p:blipFill rotWithShape="1">
          <a:blip r:embed="rId5">
            <a:alphaModFix/>
          </a:blip>
          <a:srcRect b="-20656" l="-55403" r="-1212585" t="-1247332"/>
          <a:stretch/>
        </p:blipFill>
        <p:spPr>
          <a:xfrm>
            <a:off x="103956" y="-99689"/>
            <a:ext cx="12192000" cy="9144000"/>
          </a:xfrm>
          <a:prstGeom prst="rect">
            <a:avLst/>
          </a:prstGeom>
          <a:noFill/>
          <a:ln>
            <a:noFill/>
          </a:ln>
        </p:spPr>
      </p:pic>
      <p:pic>
        <p:nvPicPr>
          <p:cNvPr id="84" name="Google Shape;84;g2cb48d30c47_0_24"/>
          <p:cNvPicPr preferRelativeResize="0"/>
          <p:nvPr/>
        </p:nvPicPr>
        <p:blipFill>
          <a:blip r:embed="rId6">
            <a:alphaModFix/>
          </a:blip>
          <a:stretch>
            <a:fillRect/>
          </a:stretch>
        </p:blipFill>
        <p:spPr>
          <a:xfrm>
            <a:off x="9180599" y="8462781"/>
            <a:ext cx="1533824" cy="232920"/>
          </a:xfrm>
          <a:prstGeom prst="rect">
            <a:avLst/>
          </a:prstGeom>
          <a:noFill/>
          <a:ln>
            <a:noFill/>
          </a:ln>
        </p:spPr>
      </p:pic>
      <p:pic>
        <p:nvPicPr>
          <p:cNvPr id="85" name="Google Shape;85;g2cb48d30c47_0_24"/>
          <p:cNvPicPr preferRelativeResize="0"/>
          <p:nvPr/>
        </p:nvPicPr>
        <p:blipFill>
          <a:blip r:embed="rId7">
            <a:alphaModFix/>
          </a:blip>
          <a:stretch>
            <a:fillRect/>
          </a:stretch>
        </p:blipFill>
        <p:spPr>
          <a:xfrm>
            <a:off x="1902711" y="8293355"/>
            <a:ext cx="1220918" cy="498801"/>
          </a:xfrm>
          <a:prstGeom prst="rect">
            <a:avLst/>
          </a:prstGeom>
          <a:noFill/>
          <a:ln>
            <a:noFill/>
          </a:ln>
        </p:spPr>
      </p:pic>
      <p:pic>
        <p:nvPicPr>
          <p:cNvPr id="86" name="Google Shape;86;g2cb48d30c47_0_24"/>
          <p:cNvPicPr preferRelativeResize="0"/>
          <p:nvPr/>
        </p:nvPicPr>
        <p:blipFill>
          <a:blip r:embed="rId8">
            <a:alphaModFix/>
          </a:blip>
          <a:stretch>
            <a:fillRect/>
          </a:stretch>
        </p:blipFill>
        <p:spPr>
          <a:xfrm>
            <a:off x="3693826" y="8225505"/>
            <a:ext cx="1281689" cy="707473"/>
          </a:xfrm>
          <a:prstGeom prst="rect">
            <a:avLst/>
          </a:prstGeom>
          <a:noFill/>
          <a:ln>
            <a:noFill/>
          </a:ln>
        </p:spPr>
      </p:pic>
      <p:pic>
        <p:nvPicPr>
          <p:cNvPr id="87" name="Google Shape;87;g2cb48d30c47_0_24"/>
          <p:cNvPicPr preferRelativeResize="0"/>
          <p:nvPr/>
        </p:nvPicPr>
        <p:blipFill>
          <a:blip r:embed="rId9">
            <a:alphaModFix/>
          </a:blip>
          <a:stretch>
            <a:fillRect/>
          </a:stretch>
        </p:blipFill>
        <p:spPr>
          <a:xfrm>
            <a:off x="5545733" y="8384911"/>
            <a:ext cx="1723110" cy="315689"/>
          </a:xfrm>
          <a:prstGeom prst="rect">
            <a:avLst/>
          </a:prstGeom>
          <a:noFill/>
          <a:ln>
            <a:noFill/>
          </a:ln>
        </p:spPr>
      </p:pic>
      <p:pic>
        <p:nvPicPr>
          <p:cNvPr id="88" name="Google Shape;88;g2cb48d30c47_0_24"/>
          <p:cNvPicPr preferRelativeResize="0"/>
          <p:nvPr/>
        </p:nvPicPr>
        <p:blipFill>
          <a:blip r:embed="rId10">
            <a:alphaModFix/>
          </a:blip>
          <a:stretch>
            <a:fillRect/>
          </a:stretch>
        </p:blipFill>
        <p:spPr>
          <a:xfrm>
            <a:off x="11353422" y="8306511"/>
            <a:ext cx="2045499" cy="545467"/>
          </a:xfrm>
          <a:prstGeom prst="rect">
            <a:avLst/>
          </a:prstGeom>
          <a:noFill/>
          <a:ln>
            <a:noFill/>
          </a:ln>
        </p:spPr>
      </p:pic>
      <p:pic>
        <p:nvPicPr>
          <p:cNvPr id="89" name="Google Shape;89;g2cb48d30c47_0_24"/>
          <p:cNvPicPr preferRelativeResize="0"/>
          <p:nvPr/>
        </p:nvPicPr>
        <p:blipFill>
          <a:blip r:embed="rId11">
            <a:alphaModFix/>
          </a:blip>
          <a:stretch>
            <a:fillRect/>
          </a:stretch>
        </p:blipFill>
        <p:spPr>
          <a:xfrm>
            <a:off x="13952400" y="8317287"/>
            <a:ext cx="1723111" cy="633246"/>
          </a:xfrm>
          <a:prstGeom prst="rect">
            <a:avLst/>
          </a:prstGeom>
          <a:noFill/>
          <a:ln>
            <a:noFill/>
          </a:ln>
        </p:spPr>
      </p:pic>
      <p:pic>
        <p:nvPicPr>
          <p:cNvPr id="90" name="Google Shape;90;g2cb48d30c47_0_24"/>
          <p:cNvPicPr preferRelativeResize="0"/>
          <p:nvPr/>
        </p:nvPicPr>
        <p:blipFill rotWithShape="1">
          <a:blip r:embed="rId12">
            <a:alphaModFix/>
          </a:blip>
          <a:srcRect b="12648" l="0" r="0" t="0"/>
          <a:stretch/>
        </p:blipFill>
        <p:spPr>
          <a:xfrm>
            <a:off x="7735022" y="8223511"/>
            <a:ext cx="806591" cy="820800"/>
          </a:xfrm>
          <a:prstGeom prst="rect">
            <a:avLst/>
          </a:prstGeom>
          <a:noFill/>
          <a:ln>
            <a:noFill/>
          </a:ln>
        </p:spPr>
      </p:pic>
      <p:pic>
        <p:nvPicPr>
          <p:cNvPr id="91" name="Google Shape;91;g2cb48d30c47_0_24"/>
          <p:cNvPicPr preferRelativeResize="0"/>
          <p:nvPr/>
        </p:nvPicPr>
        <p:blipFill>
          <a:blip r:embed="rId13">
            <a:alphaModFix/>
          </a:blip>
          <a:stretch>
            <a:fillRect/>
          </a:stretch>
        </p:blipFill>
        <p:spPr>
          <a:xfrm>
            <a:off x="62311" y="1607156"/>
            <a:ext cx="4901734" cy="490173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descr="A blue and green background with text&#10;&#10;Description automatically generated" id="97" name="Google Shape;97;p1"/>
          <p:cNvPicPr preferRelativeResize="0"/>
          <p:nvPr/>
        </p:nvPicPr>
        <p:blipFill rotWithShape="1">
          <a:blip r:embed="rId3">
            <a:alphaModFix/>
          </a:blip>
          <a:srcRect b="0" l="0" r="0" t="0"/>
          <a:stretch/>
        </p:blipFill>
        <p:spPr>
          <a:xfrm>
            <a:off x="0" y="0"/>
            <a:ext cx="16255999" cy="9144000"/>
          </a:xfrm>
          <a:prstGeom prst="rect">
            <a:avLst/>
          </a:prstGeom>
          <a:noFill/>
          <a:ln>
            <a:noFill/>
          </a:ln>
        </p:spPr>
      </p:pic>
      <p:sp>
        <p:nvSpPr>
          <p:cNvPr id="98" name="Google Shape;98;p1"/>
          <p:cNvSpPr txBox="1"/>
          <p:nvPr>
            <p:ph type="title"/>
          </p:nvPr>
        </p:nvSpPr>
        <p:spPr>
          <a:xfrm>
            <a:off x="8774626" y="1665211"/>
            <a:ext cx="6174105" cy="2076450"/>
          </a:xfrm>
          <a:prstGeom prst="rect">
            <a:avLst/>
          </a:prstGeom>
          <a:noFill/>
          <a:ln>
            <a:noFill/>
          </a:ln>
        </p:spPr>
        <p:txBody>
          <a:bodyPr anchorCtr="0" anchor="t" bIns="0" lIns="0" spcFirstLastPara="1" rIns="0" wrap="square" tIns="12050">
            <a:spAutoFit/>
          </a:bodyPr>
          <a:lstStyle/>
          <a:p>
            <a:pPr indent="0" lvl="0" marL="12700" marR="5080" rtl="0" algn="l">
              <a:lnSpc>
                <a:spcPct val="100400"/>
              </a:lnSpc>
              <a:spcBef>
                <a:spcPts val="0"/>
              </a:spcBef>
              <a:spcAft>
                <a:spcPts val="0"/>
              </a:spcAft>
              <a:buNone/>
            </a:pPr>
            <a:r>
              <a:rPr lang="en-GB" sz="6700">
                <a:solidFill>
                  <a:srgbClr val="FFFFFF"/>
                </a:solidFill>
              </a:rPr>
              <a:t>Mobility for more </a:t>
            </a:r>
            <a:r>
              <a:rPr lang="en-GB" sz="6700">
                <a:solidFill>
                  <a:schemeClr val="lt1"/>
                </a:solidFill>
              </a:rPr>
              <a:t>liveable</a:t>
            </a:r>
            <a:r>
              <a:rPr lang="en-GB" sz="6700">
                <a:solidFill>
                  <a:srgbClr val="61C2EE"/>
                </a:solidFill>
              </a:rPr>
              <a:t> </a:t>
            </a:r>
            <a:r>
              <a:rPr lang="en-GB" sz="6700">
                <a:solidFill>
                  <a:srgbClr val="FFFFFF"/>
                </a:solidFill>
              </a:rPr>
              <a:t>cities</a:t>
            </a:r>
            <a:endParaRPr sz="6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descr="A traffic jam on a road&#10;&#10;Description automatically generated" id="104" name="Google Shape;104;p2"/>
          <p:cNvPicPr preferRelativeResize="0"/>
          <p:nvPr/>
        </p:nvPicPr>
        <p:blipFill rotWithShape="1">
          <a:blip r:embed="rId3">
            <a:alphaModFix/>
          </a:blip>
          <a:srcRect b="0" l="0" r="0" t="0"/>
          <a:stretch/>
        </p:blipFill>
        <p:spPr>
          <a:xfrm>
            <a:off x="1" y="0"/>
            <a:ext cx="16255999" cy="9144000"/>
          </a:xfrm>
          <a:prstGeom prst="rect">
            <a:avLst/>
          </a:prstGeom>
          <a:noFill/>
          <a:ln>
            <a:noFill/>
          </a:ln>
        </p:spPr>
      </p:pic>
      <p:sp>
        <p:nvSpPr>
          <p:cNvPr id="105" name="Google Shape;105;p2"/>
          <p:cNvSpPr txBox="1"/>
          <p:nvPr>
            <p:ph type="title"/>
          </p:nvPr>
        </p:nvSpPr>
        <p:spPr>
          <a:xfrm>
            <a:off x="622665" y="5850908"/>
            <a:ext cx="11346815" cy="1549400"/>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GB" sz="5000">
                <a:solidFill>
                  <a:srgbClr val="FFFFFF"/>
                </a:solidFill>
              </a:rPr>
              <a:t>Mobility in cities needs to be fundamentally changed to ﬁght the climate emergency</a:t>
            </a:r>
            <a:endParaRPr sz="5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descr="A blue and white arrow with icons&#10;&#10;Description automatically generated" id="111" name="Google Shape;111;p3"/>
          <p:cNvPicPr preferRelativeResize="0"/>
          <p:nvPr/>
        </p:nvPicPr>
        <p:blipFill rotWithShape="1">
          <a:blip r:embed="rId3">
            <a:alphaModFix/>
          </a:blip>
          <a:srcRect b="0" l="0" r="0" t="0"/>
          <a:stretch/>
        </p:blipFill>
        <p:spPr>
          <a:xfrm>
            <a:off x="0" y="0"/>
            <a:ext cx="16255999" cy="9144000"/>
          </a:xfrm>
          <a:prstGeom prst="rect">
            <a:avLst/>
          </a:prstGeom>
          <a:noFill/>
          <a:ln>
            <a:noFill/>
          </a:ln>
        </p:spPr>
      </p:pic>
      <p:sp>
        <p:nvSpPr>
          <p:cNvPr id="112" name="Google Shape;112;p3"/>
          <p:cNvSpPr txBox="1"/>
          <p:nvPr>
            <p:ph type="title"/>
          </p:nvPr>
        </p:nvSpPr>
        <p:spPr>
          <a:xfrm>
            <a:off x="622579" y="468883"/>
            <a:ext cx="8251585" cy="1305486"/>
          </a:xfrm>
          <a:prstGeom prst="rect">
            <a:avLst/>
          </a:prstGeom>
          <a:noFill/>
          <a:ln>
            <a:noFill/>
          </a:ln>
        </p:spPr>
        <p:txBody>
          <a:bodyPr anchorCtr="0" anchor="t" bIns="0" lIns="0" spcFirstLastPara="1" rIns="0" wrap="square" tIns="12700">
            <a:spAutoFit/>
          </a:bodyPr>
          <a:lstStyle/>
          <a:p>
            <a:pPr indent="0" lvl="0" marL="12700" marR="5080" rtl="0" algn="l">
              <a:lnSpc>
                <a:spcPct val="100000"/>
              </a:lnSpc>
              <a:spcBef>
                <a:spcPts val="0"/>
              </a:spcBef>
              <a:spcAft>
                <a:spcPts val="0"/>
              </a:spcAft>
              <a:buNone/>
            </a:pPr>
            <a:r>
              <a:rPr lang="en-GB">
                <a:solidFill>
                  <a:schemeClr val="lt1"/>
                </a:solidFill>
              </a:rPr>
              <a:t>EIT Urban Mobility is accelerating the urban mobility transition</a:t>
            </a:r>
            <a:endParaRPr>
              <a:solidFill>
                <a:schemeClr val="lt1"/>
              </a:solidFill>
            </a:endParaRPr>
          </a:p>
        </p:txBody>
      </p:sp>
      <p:sp>
        <p:nvSpPr>
          <p:cNvPr id="113" name="Google Shape;113;p3"/>
          <p:cNvSpPr txBox="1"/>
          <p:nvPr/>
        </p:nvSpPr>
        <p:spPr>
          <a:xfrm>
            <a:off x="8022121" y="3407224"/>
            <a:ext cx="2665095" cy="353301"/>
          </a:xfrm>
          <a:prstGeom prst="rect">
            <a:avLst/>
          </a:prstGeom>
          <a:noFill/>
          <a:ln>
            <a:noFill/>
          </a:ln>
        </p:spPr>
        <p:txBody>
          <a:bodyPr anchorCtr="0" anchor="t" bIns="0" lIns="0" spcFirstLastPara="1" rIns="0" wrap="square" tIns="14600">
            <a:spAutoFit/>
          </a:bodyPr>
          <a:lstStyle/>
          <a:p>
            <a:pPr indent="0" lvl="0" marL="337820" rtl="0" algn="l">
              <a:lnSpc>
                <a:spcPct val="100000"/>
              </a:lnSpc>
              <a:spcBef>
                <a:spcPts val="0"/>
              </a:spcBef>
              <a:spcAft>
                <a:spcPts val="0"/>
              </a:spcAft>
              <a:buNone/>
            </a:pPr>
            <a:r>
              <a:rPr b="1" lang="en-GB" sz="2200">
                <a:solidFill>
                  <a:srgbClr val="FFFFFF"/>
                </a:solidFill>
                <a:latin typeface="Calibri"/>
                <a:ea typeface="Calibri"/>
                <a:cs typeface="Calibri"/>
                <a:sym typeface="Calibri"/>
              </a:rPr>
              <a:t>Talent to business</a:t>
            </a:r>
            <a:endParaRPr sz="2200">
              <a:latin typeface="Calibri"/>
              <a:ea typeface="Calibri"/>
              <a:cs typeface="Calibri"/>
              <a:sym typeface="Calibri"/>
            </a:endParaRPr>
          </a:p>
        </p:txBody>
      </p:sp>
      <p:sp>
        <p:nvSpPr>
          <p:cNvPr id="114" name="Google Shape;114;p3"/>
          <p:cNvSpPr txBox="1"/>
          <p:nvPr/>
        </p:nvSpPr>
        <p:spPr>
          <a:xfrm>
            <a:off x="8022121" y="4827985"/>
            <a:ext cx="3310540" cy="353301"/>
          </a:xfrm>
          <a:prstGeom prst="rect">
            <a:avLst/>
          </a:prstGeom>
          <a:noFill/>
          <a:ln>
            <a:noFill/>
          </a:ln>
        </p:spPr>
        <p:txBody>
          <a:bodyPr anchorCtr="0" anchor="t" bIns="0" lIns="0" spcFirstLastPara="1" rIns="0" wrap="square" tIns="14600">
            <a:spAutoFit/>
          </a:bodyPr>
          <a:lstStyle/>
          <a:p>
            <a:pPr indent="0" lvl="0" marL="337820" rtl="0" algn="l">
              <a:lnSpc>
                <a:spcPct val="100000"/>
              </a:lnSpc>
              <a:spcBef>
                <a:spcPts val="0"/>
              </a:spcBef>
              <a:spcAft>
                <a:spcPts val="0"/>
              </a:spcAft>
              <a:buNone/>
            </a:pPr>
            <a:r>
              <a:rPr b="1" lang="en-GB" sz="2200">
                <a:solidFill>
                  <a:srgbClr val="FFFFFF"/>
                </a:solidFill>
                <a:latin typeface="Calibri"/>
                <a:ea typeface="Calibri"/>
                <a:cs typeface="Calibri"/>
                <a:sym typeface="Calibri"/>
              </a:rPr>
              <a:t>Innovations to market</a:t>
            </a:r>
            <a:endParaRPr sz="2200">
              <a:latin typeface="Calibri"/>
              <a:ea typeface="Calibri"/>
              <a:cs typeface="Calibri"/>
              <a:sym typeface="Calibri"/>
            </a:endParaRPr>
          </a:p>
        </p:txBody>
      </p:sp>
      <p:sp>
        <p:nvSpPr>
          <p:cNvPr id="115" name="Google Shape;115;p3"/>
          <p:cNvSpPr txBox="1"/>
          <p:nvPr/>
        </p:nvSpPr>
        <p:spPr>
          <a:xfrm>
            <a:off x="8022121" y="6295940"/>
            <a:ext cx="3310540" cy="353301"/>
          </a:xfrm>
          <a:prstGeom prst="rect">
            <a:avLst/>
          </a:prstGeom>
          <a:noFill/>
          <a:ln>
            <a:noFill/>
          </a:ln>
        </p:spPr>
        <p:txBody>
          <a:bodyPr anchorCtr="0" anchor="t" bIns="0" lIns="0" spcFirstLastPara="1" rIns="0" wrap="square" tIns="14600">
            <a:spAutoFit/>
          </a:bodyPr>
          <a:lstStyle/>
          <a:p>
            <a:pPr indent="0" lvl="0" marL="337820" rtl="0" algn="l">
              <a:lnSpc>
                <a:spcPct val="100000"/>
              </a:lnSpc>
              <a:spcBef>
                <a:spcPts val="0"/>
              </a:spcBef>
              <a:spcAft>
                <a:spcPts val="0"/>
              </a:spcAft>
              <a:buNone/>
            </a:pPr>
            <a:r>
              <a:rPr b="1" lang="en-GB" sz="2200">
                <a:solidFill>
                  <a:srgbClr val="FFFFFF"/>
                </a:solidFill>
                <a:latin typeface="Calibri"/>
                <a:ea typeface="Calibri"/>
                <a:cs typeface="Calibri"/>
                <a:sym typeface="Calibri"/>
              </a:rPr>
              <a:t>Startups to scale</a:t>
            </a:r>
            <a:endParaRPr sz="2200">
              <a:latin typeface="Calibri"/>
              <a:ea typeface="Calibri"/>
              <a:cs typeface="Calibri"/>
              <a:sym typeface="Calibri"/>
            </a:endParaRPr>
          </a:p>
        </p:txBody>
      </p:sp>
      <p:sp>
        <p:nvSpPr>
          <p:cNvPr id="116" name="Google Shape;116;p3"/>
          <p:cNvSpPr txBox="1"/>
          <p:nvPr/>
        </p:nvSpPr>
        <p:spPr>
          <a:xfrm>
            <a:off x="4381235" y="4754505"/>
            <a:ext cx="3310540" cy="704679"/>
          </a:xfrm>
          <a:prstGeom prst="rect">
            <a:avLst/>
          </a:prstGeom>
          <a:noFill/>
          <a:ln>
            <a:noFill/>
          </a:ln>
        </p:spPr>
        <p:txBody>
          <a:bodyPr anchorCtr="0" anchor="t" bIns="0" lIns="0" spcFirstLastPara="1" rIns="0" wrap="square" tIns="14600">
            <a:spAutoFit/>
          </a:bodyPr>
          <a:lstStyle/>
          <a:p>
            <a:pPr indent="0" lvl="0" marL="337820" rtl="0" algn="l">
              <a:lnSpc>
                <a:spcPct val="100000"/>
              </a:lnSpc>
              <a:spcBef>
                <a:spcPts val="0"/>
              </a:spcBef>
              <a:spcAft>
                <a:spcPts val="0"/>
              </a:spcAft>
              <a:buNone/>
            </a:pPr>
            <a:r>
              <a:rPr b="1" lang="en-GB" sz="2200">
                <a:solidFill>
                  <a:srgbClr val="0C4DA2"/>
                </a:solidFill>
                <a:latin typeface="Calibri"/>
                <a:ea typeface="Calibri"/>
                <a:cs typeface="Calibri"/>
                <a:sym typeface="Calibri"/>
              </a:rPr>
              <a:t>Match and </a:t>
            </a:r>
            <a:endParaRPr/>
          </a:p>
          <a:p>
            <a:pPr indent="0" lvl="0" marL="337820" rtl="0" algn="l">
              <a:lnSpc>
                <a:spcPct val="100000"/>
              </a:lnSpc>
              <a:spcBef>
                <a:spcPts val="114"/>
              </a:spcBef>
              <a:spcAft>
                <a:spcPts val="0"/>
              </a:spcAft>
              <a:buNone/>
            </a:pPr>
            <a:r>
              <a:rPr b="1" lang="en-GB" sz="2200">
                <a:solidFill>
                  <a:srgbClr val="0C4DA2"/>
                </a:solidFill>
                <a:latin typeface="Calibri"/>
                <a:ea typeface="Calibri"/>
                <a:cs typeface="Calibri"/>
                <a:sym typeface="Calibri"/>
              </a:rPr>
              <a:t>connect</a:t>
            </a:r>
            <a:endParaRPr sz="2200">
              <a:solidFill>
                <a:srgbClr val="0C4DA2"/>
              </a:solidFill>
              <a:latin typeface="Calibri"/>
              <a:ea typeface="Calibri"/>
              <a:cs typeface="Calibri"/>
              <a:sym typeface="Calibri"/>
            </a:endParaRPr>
          </a:p>
        </p:txBody>
      </p:sp>
      <p:sp>
        <p:nvSpPr>
          <p:cNvPr id="117" name="Google Shape;117;p3"/>
          <p:cNvSpPr txBox="1"/>
          <p:nvPr/>
        </p:nvSpPr>
        <p:spPr>
          <a:xfrm rot="-5400000">
            <a:off x="-1209341" y="4395349"/>
            <a:ext cx="3310540" cy="353301"/>
          </a:xfrm>
          <a:prstGeom prst="rect">
            <a:avLst/>
          </a:prstGeom>
          <a:noFill/>
          <a:ln>
            <a:noFill/>
          </a:ln>
        </p:spPr>
        <p:txBody>
          <a:bodyPr anchorCtr="0" anchor="t" bIns="0" lIns="0" spcFirstLastPara="1" rIns="0" wrap="square" tIns="14600">
            <a:spAutoFit/>
          </a:bodyPr>
          <a:lstStyle/>
          <a:p>
            <a:pPr indent="0" lvl="0" marL="337820" rtl="0" algn="l">
              <a:lnSpc>
                <a:spcPct val="100000"/>
              </a:lnSpc>
              <a:spcBef>
                <a:spcPts val="0"/>
              </a:spcBef>
              <a:spcAft>
                <a:spcPts val="0"/>
              </a:spcAft>
              <a:buNone/>
            </a:pPr>
            <a:r>
              <a:rPr b="1" lang="en-GB" sz="2200">
                <a:solidFill>
                  <a:schemeClr val="lt1"/>
                </a:solidFill>
                <a:latin typeface="Calibri"/>
                <a:ea typeface="Calibri"/>
                <a:cs typeface="Calibri"/>
                <a:sym typeface="Calibri"/>
              </a:rPr>
              <a:t>ECOSYSTEMS</a:t>
            </a:r>
            <a:endParaRPr sz="2200">
              <a:solidFill>
                <a:schemeClr val="lt1"/>
              </a:solidFill>
              <a:latin typeface="Calibri"/>
              <a:ea typeface="Calibri"/>
              <a:cs typeface="Calibri"/>
              <a:sym typeface="Calibri"/>
            </a:endParaRPr>
          </a:p>
        </p:txBody>
      </p:sp>
      <p:sp>
        <p:nvSpPr>
          <p:cNvPr id="118" name="Google Shape;118;p3"/>
          <p:cNvSpPr txBox="1"/>
          <p:nvPr/>
        </p:nvSpPr>
        <p:spPr>
          <a:xfrm>
            <a:off x="1070695" y="3440126"/>
            <a:ext cx="3310540" cy="353301"/>
          </a:xfrm>
          <a:prstGeom prst="rect">
            <a:avLst/>
          </a:prstGeom>
          <a:noFill/>
          <a:ln>
            <a:noFill/>
          </a:ln>
        </p:spPr>
        <p:txBody>
          <a:bodyPr anchorCtr="0" anchor="t" bIns="0" lIns="0" spcFirstLastPara="1" rIns="0" wrap="square" tIns="14600">
            <a:spAutoFit/>
          </a:bodyPr>
          <a:lstStyle/>
          <a:p>
            <a:pPr indent="0" lvl="0" marL="337820" rtl="0" algn="l">
              <a:lnSpc>
                <a:spcPct val="100000"/>
              </a:lnSpc>
              <a:spcBef>
                <a:spcPts val="0"/>
              </a:spcBef>
              <a:spcAft>
                <a:spcPts val="0"/>
              </a:spcAft>
              <a:buNone/>
            </a:pPr>
            <a:r>
              <a:rPr b="1" lang="en-GB" sz="2200">
                <a:solidFill>
                  <a:srgbClr val="0C4DA2"/>
                </a:solidFill>
                <a:latin typeface="Calibri"/>
                <a:ea typeface="Calibri"/>
                <a:cs typeface="Calibri"/>
                <a:sym typeface="Calibri"/>
              </a:rPr>
              <a:t>EUROPE</a:t>
            </a:r>
            <a:endParaRPr sz="2200">
              <a:solidFill>
                <a:srgbClr val="0C4DA2"/>
              </a:solidFill>
              <a:latin typeface="Calibri"/>
              <a:ea typeface="Calibri"/>
              <a:cs typeface="Calibri"/>
              <a:sym typeface="Calibri"/>
            </a:endParaRPr>
          </a:p>
        </p:txBody>
      </p:sp>
      <p:sp>
        <p:nvSpPr>
          <p:cNvPr id="119" name="Google Shape;119;p3"/>
          <p:cNvSpPr txBox="1"/>
          <p:nvPr/>
        </p:nvSpPr>
        <p:spPr>
          <a:xfrm>
            <a:off x="1070695" y="4893839"/>
            <a:ext cx="3310540" cy="353301"/>
          </a:xfrm>
          <a:prstGeom prst="rect">
            <a:avLst/>
          </a:prstGeom>
          <a:noFill/>
          <a:ln>
            <a:noFill/>
          </a:ln>
        </p:spPr>
        <p:txBody>
          <a:bodyPr anchorCtr="0" anchor="t" bIns="0" lIns="0" spcFirstLastPara="1" rIns="0" wrap="square" tIns="14600">
            <a:spAutoFit/>
          </a:bodyPr>
          <a:lstStyle/>
          <a:p>
            <a:pPr indent="0" lvl="0" marL="337820" rtl="0" algn="l">
              <a:lnSpc>
                <a:spcPct val="100000"/>
              </a:lnSpc>
              <a:spcBef>
                <a:spcPts val="0"/>
              </a:spcBef>
              <a:spcAft>
                <a:spcPts val="0"/>
              </a:spcAft>
              <a:buNone/>
            </a:pPr>
            <a:r>
              <a:rPr b="1" lang="en-GB" sz="2200">
                <a:solidFill>
                  <a:srgbClr val="0C4DA2"/>
                </a:solidFill>
                <a:latin typeface="Calibri"/>
                <a:ea typeface="Calibri"/>
                <a:cs typeface="Calibri"/>
                <a:sym typeface="Calibri"/>
              </a:rPr>
              <a:t>NATIONAL</a:t>
            </a:r>
            <a:endParaRPr sz="2200">
              <a:solidFill>
                <a:srgbClr val="0C4DA2"/>
              </a:solidFill>
              <a:latin typeface="Calibri"/>
              <a:ea typeface="Calibri"/>
              <a:cs typeface="Calibri"/>
              <a:sym typeface="Calibri"/>
            </a:endParaRPr>
          </a:p>
        </p:txBody>
      </p:sp>
      <p:sp>
        <p:nvSpPr>
          <p:cNvPr id="120" name="Google Shape;120;p3"/>
          <p:cNvSpPr txBox="1"/>
          <p:nvPr/>
        </p:nvSpPr>
        <p:spPr>
          <a:xfrm>
            <a:off x="1070695" y="6382945"/>
            <a:ext cx="3310540" cy="353301"/>
          </a:xfrm>
          <a:prstGeom prst="rect">
            <a:avLst/>
          </a:prstGeom>
          <a:noFill/>
          <a:ln>
            <a:noFill/>
          </a:ln>
        </p:spPr>
        <p:txBody>
          <a:bodyPr anchorCtr="0" anchor="t" bIns="0" lIns="0" spcFirstLastPara="1" rIns="0" wrap="square" tIns="14600">
            <a:spAutoFit/>
          </a:bodyPr>
          <a:lstStyle/>
          <a:p>
            <a:pPr indent="0" lvl="0" marL="337820" rtl="0" algn="l">
              <a:lnSpc>
                <a:spcPct val="100000"/>
              </a:lnSpc>
              <a:spcBef>
                <a:spcPts val="0"/>
              </a:spcBef>
              <a:spcAft>
                <a:spcPts val="0"/>
              </a:spcAft>
              <a:buNone/>
            </a:pPr>
            <a:r>
              <a:rPr b="1" lang="en-GB" sz="2200">
                <a:solidFill>
                  <a:srgbClr val="0C4DA2"/>
                </a:solidFill>
                <a:latin typeface="Calibri"/>
                <a:ea typeface="Calibri"/>
                <a:cs typeface="Calibri"/>
                <a:sym typeface="Calibri"/>
              </a:rPr>
              <a:t>CITIES</a:t>
            </a:r>
            <a:endParaRPr sz="2200">
              <a:solidFill>
                <a:srgbClr val="0C4DA2"/>
              </a:solidFill>
              <a:latin typeface="Calibri"/>
              <a:ea typeface="Calibri"/>
              <a:cs typeface="Calibri"/>
              <a:sym typeface="Calibri"/>
            </a:endParaRPr>
          </a:p>
        </p:txBody>
      </p:sp>
      <p:sp>
        <p:nvSpPr>
          <p:cNvPr id="121" name="Google Shape;121;p3"/>
          <p:cNvSpPr txBox="1"/>
          <p:nvPr/>
        </p:nvSpPr>
        <p:spPr>
          <a:xfrm>
            <a:off x="12290285" y="4718149"/>
            <a:ext cx="3310540" cy="704679"/>
          </a:xfrm>
          <a:prstGeom prst="rect">
            <a:avLst/>
          </a:prstGeom>
          <a:noFill/>
          <a:ln>
            <a:noFill/>
          </a:ln>
        </p:spPr>
        <p:txBody>
          <a:bodyPr anchorCtr="0" anchor="t" bIns="0" lIns="0" spcFirstLastPara="1" rIns="0" wrap="square" tIns="14600">
            <a:spAutoFit/>
          </a:bodyPr>
          <a:lstStyle/>
          <a:p>
            <a:pPr indent="0" lvl="0" marL="337820" rtl="0" algn="l">
              <a:lnSpc>
                <a:spcPct val="100000"/>
              </a:lnSpc>
              <a:spcBef>
                <a:spcPts val="0"/>
              </a:spcBef>
              <a:spcAft>
                <a:spcPts val="0"/>
              </a:spcAft>
              <a:buNone/>
            </a:pPr>
            <a:r>
              <a:rPr b="1" lang="en-GB" sz="2200">
                <a:solidFill>
                  <a:srgbClr val="0C4DA2"/>
                </a:solidFill>
                <a:latin typeface="Calibri"/>
                <a:ea typeface="Calibri"/>
                <a:cs typeface="Calibri"/>
                <a:sym typeface="Calibri"/>
              </a:rPr>
              <a:t>MOBILITY FOR MORE</a:t>
            </a:r>
            <a:endParaRPr/>
          </a:p>
          <a:p>
            <a:pPr indent="0" lvl="0" marL="337820" rtl="0" algn="l">
              <a:lnSpc>
                <a:spcPct val="100000"/>
              </a:lnSpc>
              <a:spcBef>
                <a:spcPts val="114"/>
              </a:spcBef>
              <a:spcAft>
                <a:spcPts val="0"/>
              </a:spcAft>
              <a:buNone/>
            </a:pPr>
            <a:r>
              <a:rPr b="1" lang="en-GB" sz="2200">
                <a:solidFill>
                  <a:srgbClr val="0C4DA2"/>
                </a:solidFill>
                <a:latin typeface="Calibri"/>
                <a:ea typeface="Calibri"/>
                <a:cs typeface="Calibri"/>
                <a:sym typeface="Calibri"/>
              </a:rPr>
              <a:t>LIVEABLE URBAN SPACES</a:t>
            </a:r>
            <a:endParaRPr sz="2200">
              <a:solidFill>
                <a:srgbClr val="0C4DA2"/>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descr="A blue and green circle with lines&#10;&#10;Description automatically generated" id="127" name="Google Shape;127;p4"/>
          <p:cNvPicPr preferRelativeResize="0"/>
          <p:nvPr/>
        </p:nvPicPr>
        <p:blipFill rotWithShape="1">
          <a:blip r:embed="rId3">
            <a:alphaModFix/>
          </a:blip>
          <a:srcRect b="0" l="0" r="0" t="0"/>
          <a:stretch/>
        </p:blipFill>
        <p:spPr>
          <a:xfrm>
            <a:off x="0" y="0"/>
            <a:ext cx="16256000" cy="9144000"/>
          </a:xfrm>
          <a:prstGeom prst="rect">
            <a:avLst/>
          </a:prstGeom>
          <a:noFill/>
          <a:ln>
            <a:noFill/>
          </a:ln>
        </p:spPr>
      </p:pic>
      <p:sp>
        <p:nvSpPr>
          <p:cNvPr id="128" name="Google Shape;128;p4"/>
          <p:cNvSpPr txBox="1"/>
          <p:nvPr/>
        </p:nvSpPr>
        <p:spPr>
          <a:xfrm>
            <a:off x="6879928" y="3990104"/>
            <a:ext cx="2419985" cy="1449070"/>
          </a:xfrm>
          <a:prstGeom prst="rect">
            <a:avLst/>
          </a:prstGeom>
          <a:noFill/>
          <a:ln>
            <a:noFill/>
          </a:ln>
        </p:spPr>
        <p:txBody>
          <a:bodyPr anchorCtr="0" anchor="t" bIns="0" lIns="0" spcFirstLastPara="1" rIns="0" wrap="square" tIns="17775">
            <a:spAutoFit/>
          </a:bodyPr>
          <a:lstStyle/>
          <a:p>
            <a:pPr indent="0" lvl="0" marL="12700" rtl="0" algn="l">
              <a:lnSpc>
                <a:spcPct val="100000"/>
              </a:lnSpc>
              <a:spcBef>
                <a:spcPts val="0"/>
              </a:spcBef>
              <a:spcAft>
                <a:spcPts val="0"/>
              </a:spcAft>
              <a:buNone/>
            </a:pPr>
            <a:r>
              <a:rPr b="1" lang="en-GB" sz="9300">
                <a:solidFill>
                  <a:srgbClr val="134391"/>
                </a:solidFill>
                <a:latin typeface="Calibri"/>
                <a:ea typeface="Calibri"/>
                <a:cs typeface="Calibri"/>
                <a:sym typeface="Calibri"/>
              </a:rPr>
              <a:t>950+</a:t>
            </a:r>
            <a:endParaRPr sz="9300">
              <a:latin typeface="Calibri"/>
              <a:ea typeface="Calibri"/>
              <a:cs typeface="Calibri"/>
              <a:sym typeface="Calibri"/>
            </a:endParaRPr>
          </a:p>
        </p:txBody>
      </p:sp>
      <p:sp>
        <p:nvSpPr>
          <p:cNvPr id="129" name="Google Shape;129;p4"/>
          <p:cNvSpPr txBox="1"/>
          <p:nvPr/>
        </p:nvSpPr>
        <p:spPr>
          <a:xfrm>
            <a:off x="7186674" y="5276004"/>
            <a:ext cx="1737360" cy="329565"/>
          </a:xfrm>
          <a:prstGeom prst="rect">
            <a:avLst/>
          </a:prstGeom>
          <a:noFill/>
          <a:ln>
            <a:noFill/>
          </a:ln>
        </p:spPr>
        <p:txBody>
          <a:bodyPr anchorCtr="0" anchor="t" bIns="0" lIns="0" spcFirstLastPara="1" rIns="0" wrap="square" tIns="11425">
            <a:spAutoFit/>
          </a:bodyPr>
          <a:lstStyle/>
          <a:p>
            <a:pPr indent="0" lvl="0" marL="12700" rtl="0" algn="l">
              <a:lnSpc>
                <a:spcPct val="100000"/>
              </a:lnSpc>
              <a:spcBef>
                <a:spcPts val="0"/>
              </a:spcBef>
              <a:spcAft>
                <a:spcPts val="0"/>
              </a:spcAft>
              <a:buNone/>
            </a:pPr>
            <a:r>
              <a:rPr lang="en-GB" sz="2000">
                <a:solidFill>
                  <a:srgbClr val="134391"/>
                </a:solidFill>
                <a:latin typeface="Calibri"/>
                <a:ea typeface="Calibri"/>
                <a:cs typeface="Calibri"/>
                <a:sym typeface="Calibri"/>
              </a:rPr>
              <a:t>ORGANISATIONS</a:t>
            </a:r>
            <a:endParaRPr sz="2000">
              <a:latin typeface="Calibri"/>
              <a:ea typeface="Calibri"/>
              <a:cs typeface="Calibri"/>
              <a:sym typeface="Calibri"/>
            </a:endParaRPr>
          </a:p>
        </p:txBody>
      </p:sp>
      <p:sp>
        <p:nvSpPr>
          <p:cNvPr id="130" name="Google Shape;130;p4"/>
          <p:cNvSpPr txBox="1"/>
          <p:nvPr/>
        </p:nvSpPr>
        <p:spPr>
          <a:xfrm>
            <a:off x="10387645" y="2651742"/>
            <a:ext cx="2186305" cy="584200"/>
          </a:xfrm>
          <a:prstGeom prst="rect">
            <a:avLst/>
          </a:prstGeom>
          <a:noFill/>
          <a:ln>
            <a:noFill/>
          </a:ln>
        </p:spPr>
        <p:txBody>
          <a:bodyPr anchorCtr="0" anchor="t" bIns="0" lIns="0" spcFirstLastPara="1" rIns="0" wrap="square" tIns="12050">
            <a:spAutoFit/>
          </a:bodyPr>
          <a:lstStyle/>
          <a:p>
            <a:pPr indent="0" lvl="0" marL="12700" marR="5080" rtl="0" algn="l">
              <a:lnSpc>
                <a:spcPct val="107800"/>
              </a:lnSpc>
              <a:spcBef>
                <a:spcPts val="0"/>
              </a:spcBef>
              <a:spcAft>
                <a:spcPts val="0"/>
              </a:spcAft>
              <a:buNone/>
            </a:pPr>
            <a:r>
              <a:rPr lang="en-GB" sz="1700">
                <a:solidFill>
                  <a:srgbClr val="134391"/>
                </a:solidFill>
                <a:latin typeface="Calibri"/>
                <a:ea typeface="Calibri"/>
                <a:cs typeface="Calibri"/>
                <a:sym typeface="Calibri"/>
              </a:rPr>
              <a:t>Large enterprises, SMEs, startups</a:t>
            </a:r>
            <a:endParaRPr sz="1700">
              <a:latin typeface="Calibri"/>
              <a:ea typeface="Calibri"/>
              <a:cs typeface="Calibri"/>
              <a:sym typeface="Calibri"/>
            </a:endParaRPr>
          </a:p>
        </p:txBody>
      </p:sp>
      <p:sp>
        <p:nvSpPr>
          <p:cNvPr id="131" name="Google Shape;131;p4"/>
          <p:cNvSpPr txBox="1"/>
          <p:nvPr/>
        </p:nvSpPr>
        <p:spPr>
          <a:xfrm>
            <a:off x="10716948" y="6760292"/>
            <a:ext cx="1696085" cy="287020"/>
          </a:xfrm>
          <a:prstGeom prst="rect">
            <a:avLst/>
          </a:prstGeom>
          <a:noFill/>
          <a:ln>
            <a:noFill/>
          </a:ln>
        </p:spPr>
        <p:txBody>
          <a:bodyPr anchorCtr="0" anchor="t" bIns="0" lIns="0" spcFirstLastPara="1" rIns="0" wrap="square" tIns="14600">
            <a:spAutoFit/>
          </a:bodyPr>
          <a:lstStyle/>
          <a:p>
            <a:pPr indent="0" lvl="0" marL="12700" rtl="0" algn="l">
              <a:lnSpc>
                <a:spcPct val="100000"/>
              </a:lnSpc>
              <a:spcBef>
                <a:spcPts val="0"/>
              </a:spcBef>
              <a:spcAft>
                <a:spcPts val="0"/>
              </a:spcAft>
              <a:buNone/>
            </a:pPr>
            <a:r>
              <a:rPr lang="en-GB" sz="1700">
                <a:solidFill>
                  <a:srgbClr val="134391"/>
                </a:solidFill>
                <a:latin typeface="Calibri"/>
                <a:ea typeface="Calibri"/>
                <a:cs typeface="Calibri"/>
                <a:sym typeface="Calibri"/>
              </a:rPr>
              <a:t>Research institutes</a:t>
            </a:r>
            <a:endParaRPr sz="1700">
              <a:latin typeface="Calibri"/>
              <a:ea typeface="Calibri"/>
              <a:cs typeface="Calibri"/>
              <a:sym typeface="Calibri"/>
            </a:endParaRPr>
          </a:p>
        </p:txBody>
      </p:sp>
      <p:sp>
        <p:nvSpPr>
          <p:cNvPr id="132" name="Google Shape;132;p4"/>
          <p:cNvSpPr txBox="1"/>
          <p:nvPr/>
        </p:nvSpPr>
        <p:spPr>
          <a:xfrm>
            <a:off x="7253709" y="7183526"/>
            <a:ext cx="806450" cy="287020"/>
          </a:xfrm>
          <a:prstGeom prst="rect">
            <a:avLst/>
          </a:prstGeom>
          <a:noFill/>
          <a:ln>
            <a:noFill/>
          </a:ln>
        </p:spPr>
        <p:txBody>
          <a:bodyPr anchorCtr="0" anchor="t" bIns="0" lIns="0" spcFirstLastPara="1" rIns="0" wrap="square" tIns="14600">
            <a:spAutoFit/>
          </a:bodyPr>
          <a:lstStyle/>
          <a:p>
            <a:pPr indent="0" lvl="0" marL="12700" rtl="0" algn="l">
              <a:lnSpc>
                <a:spcPct val="100000"/>
              </a:lnSpc>
              <a:spcBef>
                <a:spcPts val="0"/>
              </a:spcBef>
              <a:spcAft>
                <a:spcPts val="0"/>
              </a:spcAft>
              <a:buNone/>
            </a:pPr>
            <a:r>
              <a:rPr lang="en-GB" sz="1700">
                <a:solidFill>
                  <a:srgbClr val="134391"/>
                </a:solidFill>
                <a:latin typeface="Calibri"/>
                <a:ea typeface="Calibri"/>
                <a:cs typeface="Calibri"/>
                <a:sym typeface="Calibri"/>
              </a:rPr>
              <a:t>Students</a:t>
            </a:r>
            <a:endParaRPr sz="1700">
              <a:latin typeface="Calibri"/>
              <a:ea typeface="Calibri"/>
              <a:cs typeface="Calibri"/>
              <a:sym typeface="Calibri"/>
            </a:endParaRPr>
          </a:p>
        </p:txBody>
      </p:sp>
      <p:sp>
        <p:nvSpPr>
          <p:cNvPr id="133" name="Google Shape;133;p4"/>
          <p:cNvSpPr txBox="1"/>
          <p:nvPr/>
        </p:nvSpPr>
        <p:spPr>
          <a:xfrm>
            <a:off x="3896824" y="4384996"/>
            <a:ext cx="1318260" cy="287020"/>
          </a:xfrm>
          <a:prstGeom prst="rect">
            <a:avLst/>
          </a:prstGeom>
          <a:noFill/>
          <a:ln>
            <a:noFill/>
          </a:ln>
        </p:spPr>
        <p:txBody>
          <a:bodyPr anchorCtr="0" anchor="t" bIns="0" lIns="0" spcFirstLastPara="1" rIns="0" wrap="square" tIns="14600">
            <a:spAutoFit/>
          </a:bodyPr>
          <a:lstStyle/>
          <a:p>
            <a:pPr indent="0" lvl="0" marL="12700" rtl="0" algn="l">
              <a:lnSpc>
                <a:spcPct val="100000"/>
              </a:lnSpc>
              <a:spcBef>
                <a:spcPts val="0"/>
              </a:spcBef>
              <a:spcAft>
                <a:spcPts val="0"/>
              </a:spcAft>
              <a:buNone/>
            </a:pPr>
            <a:r>
              <a:rPr lang="en-GB" sz="1700">
                <a:solidFill>
                  <a:srgbClr val="134391"/>
                </a:solidFill>
                <a:latin typeface="Calibri"/>
                <a:ea typeface="Calibri"/>
                <a:cs typeface="Calibri"/>
                <a:sym typeface="Calibri"/>
              </a:rPr>
              <a:t>EU Institutions</a:t>
            </a:r>
            <a:endParaRPr sz="1700">
              <a:latin typeface="Calibri"/>
              <a:ea typeface="Calibri"/>
              <a:cs typeface="Calibri"/>
              <a:sym typeface="Calibri"/>
            </a:endParaRPr>
          </a:p>
        </p:txBody>
      </p:sp>
      <p:sp>
        <p:nvSpPr>
          <p:cNvPr id="134" name="Google Shape;134;p4"/>
          <p:cNvSpPr txBox="1"/>
          <p:nvPr/>
        </p:nvSpPr>
        <p:spPr>
          <a:xfrm>
            <a:off x="3594764" y="2796234"/>
            <a:ext cx="1986914" cy="555920"/>
          </a:xfrm>
          <a:prstGeom prst="rect">
            <a:avLst/>
          </a:prstGeom>
          <a:noFill/>
          <a:ln>
            <a:noFill/>
          </a:ln>
        </p:spPr>
        <p:txBody>
          <a:bodyPr anchorCtr="0" anchor="t" bIns="0" lIns="0" spcFirstLastPara="1" rIns="0" wrap="square" tIns="32375">
            <a:spAutoFit/>
          </a:bodyPr>
          <a:lstStyle/>
          <a:p>
            <a:pPr indent="0" lvl="0" marL="0" marR="5080" rtl="0" algn="r">
              <a:lnSpc>
                <a:spcPct val="100000"/>
              </a:lnSpc>
              <a:spcBef>
                <a:spcPts val="0"/>
              </a:spcBef>
              <a:spcAft>
                <a:spcPts val="0"/>
              </a:spcAft>
              <a:buNone/>
            </a:pPr>
            <a:r>
              <a:rPr lang="en-GB" sz="1700">
                <a:solidFill>
                  <a:srgbClr val="134391"/>
                </a:solidFill>
                <a:latin typeface="Calibri"/>
                <a:ea typeface="Calibri"/>
                <a:cs typeface="Calibri"/>
                <a:sym typeface="Calibri"/>
              </a:rPr>
              <a:t>National governments in 35 countries</a:t>
            </a:r>
            <a:endParaRPr sz="1700">
              <a:latin typeface="Calibri"/>
              <a:ea typeface="Calibri"/>
              <a:cs typeface="Calibri"/>
              <a:sym typeface="Calibri"/>
            </a:endParaRPr>
          </a:p>
        </p:txBody>
      </p:sp>
      <p:sp>
        <p:nvSpPr>
          <p:cNvPr id="135" name="Google Shape;135;p4"/>
          <p:cNvSpPr txBox="1"/>
          <p:nvPr/>
        </p:nvSpPr>
        <p:spPr>
          <a:xfrm>
            <a:off x="6146799" y="2286000"/>
            <a:ext cx="2590801" cy="276357"/>
          </a:xfrm>
          <a:prstGeom prst="rect">
            <a:avLst/>
          </a:prstGeom>
          <a:noFill/>
          <a:ln>
            <a:noFill/>
          </a:ln>
        </p:spPr>
        <p:txBody>
          <a:bodyPr anchorCtr="0" anchor="t" bIns="0" lIns="0" spcFirstLastPara="1" rIns="0" wrap="square" tIns="14600">
            <a:spAutoFit/>
          </a:bodyPr>
          <a:lstStyle/>
          <a:p>
            <a:pPr indent="0" lvl="0" marL="12700" rtl="0" algn="l">
              <a:lnSpc>
                <a:spcPct val="100000"/>
              </a:lnSpc>
              <a:spcBef>
                <a:spcPts val="0"/>
              </a:spcBef>
              <a:spcAft>
                <a:spcPts val="0"/>
              </a:spcAft>
              <a:buNone/>
            </a:pPr>
            <a:r>
              <a:rPr lang="en-GB" sz="1700">
                <a:solidFill>
                  <a:srgbClr val="134391"/>
                </a:solidFill>
                <a:latin typeface="Calibri"/>
                <a:ea typeface="Calibri"/>
                <a:cs typeface="Calibri"/>
                <a:sym typeface="Calibri"/>
              </a:rPr>
              <a:t>80+ cities and regions</a:t>
            </a:r>
            <a:endParaRPr sz="1700">
              <a:latin typeface="Calibri"/>
              <a:ea typeface="Calibri"/>
              <a:cs typeface="Calibri"/>
              <a:sym typeface="Calibri"/>
            </a:endParaRPr>
          </a:p>
        </p:txBody>
      </p:sp>
      <p:sp>
        <p:nvSpPr>
          <p:cNvPr id="136" name="Google Shape;136;p4"/>
          <p:cNvSpPr txBox="1"/>
          <p:nvPr>
            <p:ph type="title"/>
          </p:nvPr>
        </p:nvSpPr>
        <p:spPr>
          <a:xfrm>
            <a:off x="622609" y="468895"/>
            <a:ext cx="8674100" cy="1849224"/>
          </a:xfrm>
          <a:prstGeom prst="rect">
            <a:avLst/>
          </a:prstGeom>
          <a:noFill/>
          <a:ln>
            <a:noFill/>
          </a:ln>
        </p:spPr>
        <p:txBody>
          <a:bodyPr anchorCtr="0" anchor="t" bIns="0" lIns="0" spcFirstLastPara="1" rIns="0" wrap="square" tIns="78725">
            <a:spAutoFit/>
          </a:bodyPr>
          <a:lstStyle/>
          <a:p>
            <a:pPr indent="0" lvl="0" marL="12700" marR="5080" rtl="0" algn="l">
              <a:lnSpc>
                <a:spcPct val="109523"/>
              </a:lnSpc>
              <a:spcBef>
                <a:spcPts val="0"/>
              </a:spcBef>
              <a:spcAft>
                <a:spcPts val="0"/>
              </a:spcAft>
              <a:buNone/>
            </a:pPr>
            <a:r>
              <a:rPr lang="en-GB"/>
              <a:t>We are the largest European innovation community for urban mobility </a:t>
            </a:r>
            <a:endParaRPr/>
          </a:p>
        </p:txBody>
      </p:sp>
      <p:sp>
        <p:nvSpPr>
          <p:cNvPr id="137" name="Google Shape;137;p4"/>
          <p:cNvSpPr txBox="1"/>
          <p:nvPr/>
        </p:nvSpPr>
        <p:spPr>
          <a:xfrm>
            <a:off x="10642600" y="5202881"/>
            <a:ext cx="2419984" cy="684803"/>
          </a:xfrm>
          <a:prstGeom prst="rect">
            <a:avLst/>
          </a:prstGeom>
          <a:noFill/>
          <a:ln>
            <a:noFill/>
          </a:ln>
        </p:spPr>
        <p:txBody>
          <a:bodyPr anchorCtr="0" anchor="t" bIns="45700" lIns="91425" spcFirstLastPara="1" rIns="91425" wrap="square" tIns="45700">
            <a:spAutoFit/>
          </a:bodyPr>
          <a:lstStyle/>
          <a:p>
            <a:pPr indent="0" lvl="0" marL="0" marR="5080" rtl="0" algn="l">
              <a:lnSpc>
                <a:spcPct val="100000"/>
              </a:lnSpc>
              <a:spcBef>
                <a:spcPts val="0"/>
              </a:spcBef>
              <a:spcAft>
                <a:spcPts val="0"/>
              </a:spcAft>
              <a:buNone/>
            </a:pPr>
            <a:r>
              <a:rPr lang="en-GB" sz="1800">
                <a:solidFill>
                  <a:srgbClr val="134391"/>
                </a:solidFill>
                <a:latin typeface="Calibri"/>
                <a:ea typeface="Calibri"/>
                <a:cs typeface="Calibri"/>
                <a:sym typeface="Calibri"/>
              </a:rPr>
              <a:t>Non-governmental</a:t>
            </a:r>
            <a:endParaRPr/>
          </a:p>
          <a:p>
            <a:pPr indent="0" lvl="0" marL="0" marR="5080" rtl="0" algn="l">
              <a:lnSpc>
                <a:spcPct val="100000"/>
              </a:lnSpc>
              <a:spcBef>
                <a:spcPts val="254"/>
              </a:spcBef>
              <a:spcAft>
                <a:spcPts val="0"/>
              </a:spcAft>
              <a:buNone/>
            </a:pPr>
            <a:r>
              <a:rPr lang="en-GB" sz="1800">
                <a:solidFill>
                  <a:srgbClr val="134391"/>
                </a:solidFill>
                <a:latin typeface="Calibri"/>
                <a:ea typeface="Calibri"/>
                <a:cs typeface="Calibri"/>
                <a:sym typeface="Calibri"/>
              </a:rPr>
              <a:t>organisations (NGOs)</a:t>
            </a:r>
            <a:endParaRPr sz="1800">
              <a:latin typeface="Calibri"/>
              <a:ea typeface="Calibri"/>
              <a:cs typeface="Calibri"/>
              <a:sym typeface="Calibri"/>
            </a:endParaRPr>
          </a:p>
        </p:txBody>
      </p:sp>
      <p:sp>
        <p:nvSpPr>
          <p:cNvPr id="138" name="Google Shape;138;p4"/>
          <p:cNvSpPr txBox="1"/>
          <p:nvPr/>
        </p:nvSpPr>
        <p:spPr>
          <a:xfrm>
            <a:off x="5048278" y="6493472"/>
            <a:ext cx="1066800" cy="276357"/>
          </a:xfrm>
          <a:prstGeom prst="rect">
            <a:avLst/>
          </a:prstGeom>
          <a:noFill/>
          <a:ln>
            <a:noFill/>
          </a:ln>
        </p:spPr>
        <p:txBody>
          <a:bodyPr anchorCtr="0" anchor="t" bIns="0" lIns="0" spcFirstLastPara="1" rIns="0" wrap="square" tIns="14600">
            <a:spAutoFit/>
          </a:bodyPr>
          <a:lstStyle/>
          <a:p>
            <a:pPr indent="0" lvl="0" marL="12700" rtl="0" algn="l">
              <a:lnSpc>
                <a:spcPct val="100000"/>
              </a:lnSpc>
              <a:spcBef>
                <a:spcPts val="0"/>
              </a:spcBef>
              <a:spcAft>
                <a:spcPts val="0"/>
              </a:spcAft>
              <a:buNone/>
            </a:pPr>
            <a:r>
              <a:rPr lang="en-GB" sz="1700">
                <a:solidFill>
                  <a:srgbClr val="134391"/>
                </a:solidFill>
                <a:latin typeface="Calibri"/>
                <a:ea typeface="Calibri"/>
                <a:cs typeface="Calibri"/>
                <a:sym typeface="Calibri"/>
              </a:rPr>
              <a:t>Universities</a:t>
            </a:r>
            <a:endParaRPr sz="1700">
              <a:latin typeface="Calibri"/>
              <a:ea typeface="Calibri"/>
              <a:cs typeface="Calibri"/>
              <a:sym typeface="Calibri"/>
            </a:endParaRPr>
          </a:p>
        </p:txBody>
      </p:sp>
      <p:sp>
        <p:nvSpPr>
          <p:cNvPr id="139" name="Google Shape;139;p4"/>
          <p:cNvSpPr txBox="1"/>
          <p:nvPr/>
        </p:nvSpPr>
        <p:spPr>
          <a:xfrm>
            <a:off x="14300200" y="7693210"/>
            <a:ext cx="1784805" cy="156068"/>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GB" sz="1200">
                <a:solidFill>
                  <a:srgbClr val="034EA1"/>
                </a:solidFill>
                <a:latin typeface="Calibri"/>
                <a:ea typeface="Calibri"/>
                <a:cs typeface="Calibri"/>
                <a:sym typeface="Calibri"/>
              </a:rPr>
              <a:t>Status: March 2024</a:t>
            </a:r>
            <a:endParaRPr sz="12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descr="A map of europe with blue pins&#10;&#10;Description automatically generated" id="145" name="Google Shape;145;p5"/>
          <p:cNvPicPr preferRelativeResize="0"/>
          <p:nvPr/>
        </p:nvPicPr>
        <p:blipFill rotWithShape="1">
          <a:blip r:embed="rId3">
            <a:alphaModFix/>
          </a:blip>
          <a:srcRect b="0" l="0" r="0" t="0"/>
          <a:stretch/>
        </p:blipFill>
        <p:spPr>
          <a:xfrm>
            <a:off x="0" y="0"/>
            <a:ext cx="16255999" cy="9144000"/>
          </a:xfrm>
          <a:prstGeom prst="rect">
            <a:avLst/>
          </a:prstGeom>
          <a:noFill/>
          <a:ln>
            <a:noFill/>
          </a:ln>
        </p:spPr>
      </p:pic>
      <p:sp>
        <p:nvSpPr>
          <p:cNvPr id="146" name="Google Shape;146;p5"/>
          <p:cNvSpPr txBox="1"/>
          <p:nvPr/>
        </p:nvSpPr>
        <p:spPr>
          <a:xfrm>
            <a:off x="622609" y="3907997"/>
            <a:ext cx="1872535" cy="545661"/>
          </a:xfrm>
          <a:prstGeom prst="rect">
            <a:avLst/>
          </a:prstGeom>
          <a:noFill/>
          <a:ln>
            <a:noFill/>
          </a:ln>
        </p:spPr>
        <p:txBody>
          <a:bodyPr anchorCtr="0" anchor="t" bIns="0" lIns="0" spcFirstLastPara="1" rIns="0" wrap="square" tIns="14600">
            <a:spAutoFit/>
          </a:bodyPr>
          <a:lstStyle/>
          <a:p>
            <a:pPr indent="0" lvl="0" marL="12700" rtl="0" algn="l">
              <a:lnSpc>
                <a:spcPct val="100000"/>
              </a:lnSpc>
              <a:spcBef>
                <a:spcPts val="0"/>
              </a:spcBef>
              <a:spcAft>
                <a:spcPts val="0"/>
              </a:spcAft>
              <a:buNone/>
            </a:pPr>
            <a:r>
              <a:rPr lang="en-GB" sz="3450">
                <a:solidFill>
                  <a:srgbClr val="FFFFFF"/>
                </a:solidFill>
                <a:latin typeface="Calibri"/>
                <a:ea typeface="Calibri"/>
                <a:cs typeface="Calibri"/>
                <a:sym typeface="Calibri"/>
              </a:rPr>
              <a:t>pilots in </a:t>
            </a:r>
            <a:endParaRPr sz="3450">
              <a:latin typeface="Calibri"/>
              <a:ea typeface="Calibri"/>
              <a:cs typeface="Calibri"/>
              <a:sym typeface="Calibri"/>
            </a:endParaRPr>
          </a:p>
        </p:txBody>
      </p:sp>
      <p:sp>
        <p:nvSpPr>
          <p:cNvPr id="147" name="Google Shape;147;p5"/>
          <p:cNvSpPr txBox="1"/>
          <p:nvPr/>
        </p:nvSpPr>
        <p:spPr>
          <a:xfrm>
            <a:off x="528735" y="1987553"/>
            <a:ext cx="4434383" cy="2322431"/>
          </a:xfrm>
          <a:prstGeom prst="rect">
            <a:avLst/>
          </a:prstGeom>
          <a:noFill/>
          <a:ln>
            <a:noFill/>
          </a:ln>
        </p:spPr>
        <p:txBody>
          <a:bodyPr anchorCtr="0" anchor="t" bIns="0" lIns="0" spcFirstLastPara="1" rIns="0" wrap="square" tIns="13950">
            <a:spAutoFit/>
          </a:bodyPr>
          <a:lstStyle/>
          <a:p>
            <a:pPr indent="0" lvl="0" marL="12700" rtl="0" algn="l">
              <a:lnSpc>
                <a:spcPct val="100000"/>
              </a:lnSpc>
              <a:spcBef>
                <a:spcPts val="0"/>
              </a:spcBef>
              <a:spcAft>
                <a:spcPts val="0"/>
              </a:spcAft>
              <a:buNone/>
            </a:pPr>
            <a:r>
              <a:rPr b="1" lang="en-GB" sz="15000">
                <a:solidFill>
                  <a:srgbClr val="FFFFFF"/>
                </a:solidFill>
                <a:latin typeface="Calibri"/>
                <a:ea typeface="Calibri"/>
                <a:cs typeface="Calibri"/>
                <a:sym typeface="Calibri"/>
              </a:rPr>
              <a:t>250</a:t>
            </a:r>
            <a:endParaRPr b="1" sz="15000">
              <a:solidFill>
                <a:srgbClr val="FFFFFF"/>
              </a:solidFill>
              <a:latin typeface="Calibri"/>
              <a:ea typeface="Calibri"/>
              <a:cs typeface="Calibri"/>
              <a:sym typeface="Calibri"/>
            </a:endParaRPr>
          </a:p>
        </p:txBody>
      </p:sp>
      <p:sp>
        <p:nvSpPr>
          <p:cNvPr id="148" name="Google Shape;148;p5"/>
          <p:cNvSpPr txBox="1"/>
          <p:nvPr>
            <p:ph type="title"/>
          </p:nvPr>
        </p:nvSpPr>
        <p:spPr>
          <a:xfrm>
            <a:off x="622609" y="468895"/>
            <a:ext cx="8674100" cy="1259319"/>
          </a:xfrm>
          <a:prstGeom prst="rect">
            <a:avLst/>
          </a:prstGeom>
          <a:noFill/>
          <a:ln>
            <a:noFill/>
          </a:ln>
        </p:spPr>
        <p:txBody>
          <a:bodyPr anchorCtr="0" anchor="t" bIns="0" lIns="0" spcFirstLastPara="1" rIns="0" wrap="square" tIns="78725">
            <a:spAutoFit/>
          </a:bodyPr>
          <a:lstStyle/>
          <a:p>
            <a:pPr indent="0" lvl="0" marL="12700" marR="5080" rtl="0" algn="l">
              <a:lnSpc>
                <a:spcPct val="109523"/>
              </a:lnSpc>
              <a:spcBef>
                <a:spcPts val="0"/>
              </a:spcBef>
              <a:spcAft>
                <a:spcPts val="0"/>
              </a:spcAft>
              <a:buNone/>
            </a:pPr>
            <a:r>
              <a:rPr lang="en-GB">
                <a:solidFill>
                  <a:schemeClr val="lt1"/>
                </a:solidFill>
              </a:rPr>
              <a:t>Creating impact in</a:t>
            </a:r>
            <a:br>
              <a:rPr lang="en-GB">
                <a:solidFill>
                  <a:schemeClr val="lt1"/>
                </a:solidFill>
              </a:rPr>
            </a:br>
            <a:r>
              <a:rPr lang="en-GB">
                <a:solidFill>
                  <a:schemeClr val="lt1"/>
                </a:solidFill>
              </a:rPr>
              <a:t>cities across Europe</a:t>
            </a:r>
            <a:endParaRPr>
              <a:solidFill>
                <a:schemeClr val="lt1"/>
              </a:solidFill>
            </a:endParaRPr>
          </a:p>
        </p:txBody>
      </p:sp>
      <p:sp>
        <p:nvSpPr>
          <p:cNvPr id="149" name="Google Shape;149;p5"/>
          <p:cNvSpPr txBox="1"/>
          <p:nvPr/>
        </p:nvSpPr>
        <p:spPr>
          <a:xfrm>
            <a:off x="622609" y="5908500"/>
            <a:ext cx="1872535" cy="545661"/>
          </a:xfrm>
          <a:prstGeom prst="rect">
            <a:avLst/>
          </a:prstGeom>
          <a:noFill/>
          <a:ln>
            <a:noFill/>
          </a:ln>
        </p:spPr>
        <p:txBody>
          <a:bodyPr anchorCtr="0" anchor="t" bIns="0" lIns="0" spcFirstLastPara="1" rIns="0" wrap="square" tIns="14600">
            <a:spAutoFit/>
          </a:bodyPr>
          <a:lstStyle/>
          <a:p>
            <a:pPr indent="0" lvl="0" marL="12700" rtl="0" algn="l">
              <a:lnSpc>
                <a:spcPct val="100000"/>
              </a:lnSpc>
              <a:spcBef>
                <a:spcPts val="0"/>
              </a:spcBef>
              <a:spcAft>
                <a:spcPts val="0"/>
              </a:spcAft>
              <a:buNone/>
            </a:pPr>
            <a:r>
              <a:rPr lang="en-GB" sz="3450">
                <a:solidFill>
                  <a:srgbClr val="FFFFFF"/>
                </a:solidFill>
                <a:latin typeface="Calibri"/>
                <a:ea typeface="Calibri"/>
                <a:cs typeface="Calibri"/>
                <a:sym typeface="Calibri"/>
              </a:rPr>
              <a:t>cities</a:t>
            </a:r>
            <a:endParaRPr sz="3450">
              <a:latin typeface="Calibri"/>
              <a:ea typeface="Calibri"/>
              <a:cs typeface="Calibri"/>
              <a:sym typeface="Calibri"/>
            </a:endParaRPr>
          </a:p>
        </p:txBody>
      </p:sp>
      <p:sp>
        <p:nvSpPr>
          <p:cNvPr id="150" name="Google Shape;150;p5"/>
          <p:cNvSpPr txBox="1"/>
          <p:nvPr/>
        </p:nvSpPr>
        <p:spPr>
          <a:xfrm>
            <a:off x="409764" y="4051671"/>
            <a:ext cx="4434383" cy="2322431"/>
          </a:xfrm>
          <a:prstGeom prst="rect">
            <a:avLst/>
          </a:prstGeom>
          <a:noFill/>
          <a:ln>
            <a:noFill/>
          </a:ln>
        </p:spPr>
        <p:txBody>
          <a:bodyPr anchorCtr="0" anchor="t" bIns="0" lIns="0" spcFirstLastPara="1" rIns="0" wrap="square" tIns="13950">
            <a:spAutoFit/>
          </a:bodyPr>
          <a:lstStyle/>
          <a:p>
            <a:pPr indent="0" lvl="0" marL="12700" rtl="0" algn="l">
              <a:lnSpc>
                <a:spcPct val="100000"/>
              </a:lnSpc>
              <a:spcBef>
                <a:spcPts val="0"/>
              </a:spcBef>
              <a:spcAft>
                <a:spcPts val="0"/>
              </a:spcAft>
              <a:buNone/>
            </a:pPr>
            <a:r>
              <a:rPr b="1" lang="en-GB" sz="15000">
                <a:solidFill>
                  <a:srgbClr val="FFFFFF"/>
                </a:solidFill>
                <a:latin typeface="Calibri"/>
                <a:ea typeface="Calibri"/>
                <a:cs typeface="Calibri"/>
                <a:sym typeface="Calibri"/>
              </a:rPr>
              <a:t>110+</a:t>
            </a:r>
            <a:endParaRPr b="1" sz="15000">
              <a:solidFill>
                <a:srgbClr val="FFFFFF"/>
              </a:solidFill>
              <a:latin typeface="Calibri"/>
              <a:ea typeface="Calibri"/>
              <a:cs typeface="Calibri"/>
              <a:sym typeface="Calibri"/>
            </a:endParaRPr>
          </a:p>
        </p:txBody>
      </p:sp>
      <p:sp>
        <p:nvSpPr>
          <p:cNvPr id="151" name="Google Shape;151;p5"/>
          <p:cNvSpPr txBox="1"/>
          <p:nvPr/>
        </p:nvSpPr>
        <p:spPr>
          <a:xfrm>
            <a:off x="14454203" y="7693223"/>
            <a:ext cx="1451077" cy="156068"/>
          </a:xfrm>
          <a:prstGeom prst="rect">
            <a:avLst/>
          </a:prstGeom>
          <a:noFill/>
          <a:ln>
            <a:noFill/>
          </a:ln>
        </p:spPr>
        <p:txBody>
          <a:bodyPr anchorCtr="0" anchor="t" bIns="0" lIns="0" spcFirstLastPara="1" rIns="0" wrap="square" tIns="0">
            <a:spAutoFit/>
          </a:bodyPr>
          <a:lstStyle/>
          <a:p>
            <a:pPr indent="0" lvl="0" marL="12700" rtl="0" algn="l">
              <a:lnSpc>
                <a:spcPct val="103333"/>
              </a:lnSpc>
              <a:spcBef>
                <a:spcPts val="0"/>
              </a:spcBef>
              <a:spcAft>
                <a:spcPts val="0"/>
              </a:spcAft>
              <a:buNone/>
            </a:pPr>
            <a:r>
              <a:rPr lang="en-GB" sz="1200">
                <a:solidFill>
                  <a:srgbClr val="034EA1"/>
                </a:solidFill>
                <a:latin typeface="Calibri"/>
                <a:ea typeface="Calibri"/>
                <a:cs typeface="Calibri"/>
                <a:sym typeface="Calibri"/>
              </a:rPr>
              <a:t>Status: March 2024</a:t>
            </a:r>
            <a:endParaRPr sz="12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descr="A close-up of a blue background&#10;&#10;Description automatically generated" id="157" name="Google Shape;157;p6"/>
          <p:cNvPicPr preferRelativeResize="0"/>
          <p:nvPr/>
        </p:nvPicPr>
        <p:blipFill rotWithShape="1">
          <a:blip r:embed="rId3">
            <a:alphaModFix/>
          </a:blip>
          <a:srcRect b="0" l="0" r="0" t="0"/>
          <a:stretch/>
        </p:blipFill>
        <p:spPr>
          <a:xfrm>
            <a:off x="0" y="0"/>
            <a:ext cx="16255999" cy="9144000"/>
          </a:xfrm>
          <a:prstGeom prst="rect">
            <a:avLst/>
          </a:prstGeom>
          <a:noFill/>
          <a:ln>
            <a:noFill/>
          </a:ln>
        </p:spPr>
      </p:pic>
      <p:sp>
        <p:nvSpPr>
          <p:cNvPr id="158" name="Google Shape;158;p6"/>
          <p:cNvSpPr txBox="1"/>
          <p:nvPr/>
        </p:nvSpPr>
        <p:spPr>
          <a:xfrm>
            <a:off x="1062205" y="6704209"/>
            <a:ext cx="1486802" cy="275075"/>
          </a:xfrm>
          <a:prstGeom prst="rect">
            <a:avLst/>
          </a:prstGeom>
          <a:noFill/>
          <a:ln>
            <a:noFill/>
          </a:ln>
        </p:spPr>
        <p:txBody>
          <a:bodyPr anchorCtr="0" anchor="t" bIns="0" lIns="0" spcFirstLastPara="1" rIns="0" wrap="square" tIns="13325">
            <a:spAutoFit/>
          </a:bodyPr>
          <a:lstStyle/>
          <a:p>
            <a:pPr indent="0" lvl="0" marL="12700" rtl="0" algn="l">
              <a:spcBef>
                <a:spcPts val="0"/>
              </a:spcBef>
              <a:spcAft>
                <a:spcPts val="0"/>
              </a:spcAft>
              <a:buNone/>
            </a:pPr>
            <a:r>
              <a:rPr lang="en-GB" sz="1700">
                <a:solidFill>
                  <a:srgbClr val="0C4DA2"/>
                </a:solidFill>
                <a:latin typeface="Calibri"/>
                <a:ea typeface="Calibri"/>
                <a:cs typeface="Calibri"/>
                <a:sym typeface="Calibri"/>
              </a:rPr>
              <a:t>Public transport</a:t>
            </a:r>
            <a:endParaRPr sz="1800">
              <a:solidFill>
                <a:srgbClr val="0C4DA2"/>
              </a:solidFill>
            </a:endParaRPr>
          </a:p>
        </p:txBody>
      </p:sp>
      <p:sp>
        <p:nvSpPr>
          <p:cNvPr id="159" name="Google Shape;159;p6"/>
          <p:cNvSpPr txBox="1"/>
          <p:nvPr/>
        </p:nvSpPr>
        <p:spPr>
          <a:xfrm>
            <a:off x="4223257" y="6704209"/>
            <a:ext cx="1379855" cy="285750"/>
          </a:xfrm>
          <a:prstGeom prst="rect">
            <a:avLst/>
          </a:prstGeom>
          <a:noFill/>
          <a:ln>
            <a:noFill/>
          </a:ln>
        </p:spPr>
        <p:txBody>
          <a:bodyPr anchorCtr="0" anchor="t" bIns="0" lIns="0" spcFirstLastPara="1" rIns="0" wrap="square" tIns="13325">
            <a:spAutoFit/>
          </a:bodyPr>
          <a:lstStyle/>
          <a:p>
            <a:pPr indent="0" lvl="0" marL="12700" rtl="0" algn="l">
              <a:lnSpc>
                <a:spcPct val="100000"/>
              </a:lnSpc>
              <a:spcBef>
                <a:spcPts val="0"/>
              </a:spcBef>
              <a:spcAft>
                <a:spcPts val="0"/>
              </a:spcAft>
              <a:buNone/>
            </a:pPr>
            <a:r>
              <a:rPr lang="en-GB" sz="1700">
                <a:solidFill>
                  <a:srgbClr val="0C4DA2"/>
                </a:solidFill>
                <a:latin typeface="Calibri"/>
                <a:ea typeface="Calibri"/>
                <a:cs typeface="Calibri"/>
                <a:sym typeface="Calibri"/>
              </a:rPr>
              <a:t>Electrification</a:t>
            </a:r>
            <a:endParaRPr sz="1800">
              <a:solidFill>
                <a:srgbClr val="0C4DA2"/>
              </a:solidFill>
            </a:endParaRPr>
          </a:p>
        </p:txBody>
      </p:sp>
      <p:sp>
        <p:nvSpPr>
          <p:cNvPr id="160" name="Google Shape;160;p6"/>
          <p:cNvSpPr txBox="1"/>
          <p:nvPr/>
        </p:nvSpPr>
        <p:spPr>
          <a:xfrm>
            <a:off x="6719890" y="6704209"/>
            <a:ext cx="2479274" cy="275075"/>
          </a:xfrm>
          <a:prstGeom prst="rect">
            <a:avLst/>
          </a:prstGeom>
          <a:noFill/>
          <a:ln>
            <a:noFill/>
          </a:ln>
        </p:spPr>
        <p:txBody>
          <a:bodyPr anchorCtr="0" anchor="t" bIns="0" lIns="0" spcFirstLastPara="1" rIns="0" wrap="square" tIns="13325">
            <a:spAutoFit/>
          </a:bodyPr>
          <a:lstStyle/>
          <a:p>
            <a:pPr indent="0" lvl="0" marL="12700" rtl="0" algn="l">
              <a:spcBef>
                <a:spcPts val="0"/>
              </a:spcBef>
              <a:spcAft>
                <a:spcPts val="0"/>
              </a:spcAft>
              <a:buNone/>
            </a:pPr>
            <a:r>
              <a:rPr lang="en-GB" sz="1700">
                <a:solidFill>
                  <a:srgbClr val="0C4DA2"/>
                </a:solidFill>
                <a:latin typeface="Calibri"/>
                <a:ea typeface="Calibri"/>
                <a:cs typeface="Calibri"/>
                <a:sym typeface="Calibri"/>
              </a:rPr>
              <a:t>Mobility data management</a:t>
            </a:r>
            <a:endParaRPr sz="1800">
              <a:solidFill>
                <a:srgbClr val="0C4DA2"/>
              </a:solidFill>
            </a:endParaRPr>
          </a:p>
        </p:txBody>
      </p:sp>
      <p:sp>
        <p:nvSpPr>
          <p:cNvPr id="161" name="Google Shape;161;p6"/>
          <p:cNvSpPr txBox="1"/>
          <p:nvPr/>
        </p:nvSpPr>
        <p:spPr>
          <a:xfrm>
            <a:off x="13175928" y="6705177"/>
            <a:ext cx="1793875" cy="285750"/>
          </a:xfrm>
          <a:prstGeom prst="rect">
            <a:avLst/>
          </a:prstGeom>
          <a:noFill/>
          <a:ln>
            <a:noFill/>
          </a:ln>
        </p:spPr>
        <p:txBody>
          <a:bodyPr anchorCtr="0" anchor="t" bIns="0" lIns="0" spcFirstLastPara="1" rIns="0" wrap="square" tIns="13325">
            <a:spAutoFit/>
          </a:bodyPr>
          <a:lstStyle/>
          <a:p>
            <a:pPr indent="0" lvl="0" marL="12700" rtl="0" algn="l">
              <a:spcBef>
                <a:spcPts val="0"/>
              </a:spcBef>
              <a:spcAft>
                <a:spcPts val="0"/>
              </a:spcAft>
              <a:buNone/>
            </a:pPr>
            <a:r>
              <a:rPr lang="en-GB" sz="1700">
                <a:solidFill>
                  <a:srgbClr val="0C4DA2"/>
                </a:solidFill>
                <a:latin typeface="Calibri"/>
                <a:ea typeface="Calibri"/>
                <a:cs typeface="Calibri"/>
                <a:sym typeface="Calibri"/>
              </a:rPr>
              <a:t>Health and mobility</a:t>
            </a:r>
            <a:endParaRPr sz="1800">
              <a:solidFill>
                <a:srgbClr val="0C4DA2"/>
              </a:solidFill>
            </a:endParaRPr>
          </a:p>
        </p:txBody>
      </p:sp>
      <p:sp>
        <p:nvSpPr>
          <p:cNvPr id="162" name="Google Shape;162;p6"/>
          <p:cNvSpPr txBox="1"/>
          <p:nvPr/>
        </p:nvSpPr>
        <p:spPr>
          <a:xfrm>
            <a:off x="10335527" y="6704209"/>
            <a:ext cx="1361699" cy="275075"/>
          </a:xfrm>
          <a:prstGeom prst="rect">
            <a:avLst/>
          </a:prstGeom>
          <a:noFill/>
          <a:ln>
            <a:noFill/>
          </a:ln>
        </p:spPr>
        <p:txBody>
          <a:bodyPr anchorCtr="0" anchor="t" bIns="0" lIns="0" spcFirstLastPara="1" rIns="0" wrap="square" tIns="13325">
            <a:spAutoFit/>
          </a:bodyPr>
          <a:lstStyle/>
          <a:p>
            <a:pPr indent="0" lvl="0" marL="12700" rtl="0" algn="l">
              <a:spcBef>
                <a:spcPts val="0"/>
              </a:spcBef>
              <a:spcAft>
                <a:spcPts val="0"/>
              </a:spcAft>
              <a:buNone/>
            </a:pPr>
            <a:r>
              <a:rPr lang="en-GB" sz="1700">
                <a:solidFill>
                  <a:srgbClr val="0C4DA2"/>
                </a:solidFill>
                <a:latin typeface="Calibri"/>
                <a:ea typeface="Calibri"/>
                <a:cs typeface="Calibri"/>
                <a:sym typeface="Calibri"/>
              </a:rPr>
              <a:t>Urban logistics</a:t>
            </a:r>
            <a:endParaRPr sz="1800">
              <a:solidFill>
                <a:srgbClr val="0C4DA2"/>
              </a:solidFill>
            </a:endParaRPr>
          </a:p>
        </p:txBody>
      </p:sp>
      <p:sp>
        <p:nvSpPr>
          <p:cNvPr id="163" name="Google Shape;163;p6"/>
          <p:cNvSpPr txBox="1"/>
          <p:nvPr/>
        </p:nvSpPr>
        <p:spPr>
          <a:xfrm>
            <a:off x="812800" y="467067"/>
            <a:ext cx="8674100" cy="2003112"/>
          </a:xfrm>
          <a:prstGeom prst="rect">
            <a:avLst/>
          </a:prstGeom>
          <a:noFill/>
          <a:ln>
            <a:noFill/>
          </a:ln>
        </p:spPr>
        <p:txBody>
          <a:bodyPr anchorCtr="0" anchor="t" bIns="0" lIns="0" spcFirstLastPara="1" rIns="0" wrap="square" tIns="78725">
            <a:spAutoFit/>
          </a:bodyPr>
          <a:lstStyle/>
          <a:p>
            <a:pPr indent="0" lvl="0" marL="12700" marR="5080" rtl="0" algn="l">
              <a:lnSpc>
                <a:spcPct val="109523"/>
              </a:lnSpc>
              <a:spcBef>
                <a:spcPts val="0"/>
              </a:spcBef>
              <a:spcAft>
                <a:spcPts val="0"/>
              </a:spcAft>
              <a:buNone/>
            </a:pPr>
            <a:r>
              <a:rPr b="0" i="0" lang="en-GB" sz="4200">
                <a:solidFill>
                  <a:schemeClr val="lt1"/>
                </a:solidFill>
                <a:latin typeface="Calibri"/>
                <a:ea typeface="Calibri"/>
                <a:cs typeface="Calibri"/>
                <a:sym typeface="Calibri"/>
              </a:rPr>
              <a:t>We focus on innovations that </a:t>
            </a:r>
            <a:endParaRPr/>
          </a:p>
          <a:p>
            <a:pPr indent="0" lvl="0" marL="12700" marR="5080" rtl="0" algn="l">
              <a:lnSpc>
                <a:spcPct val="109523"/>
              </a:lnSpc>
              <a:spcBef>
                <a:spcPts val="620"/>
              </a:spcBef>
              <a:spcAft>
                <a:spcPts val="0"/>
              </a:spcAft>
              <a:buNone/>
            </a:pPr>
            <a:r>
              <a:rPr b="0" i="0" lang="en-GB" sz="4200">
                <a:solidFill>
                  <a:schemeClr val="lt1"/>
                </a:solidFill>
                <a:latin typeface="Calibri"/>
                <a:ea typeface="Calibri"/>
                <a:cs typeface="Calibri"/>
                <a:sym typeface="Calibri"/>
              </a:rPr>
              <a:t>most efficiently support cities</a:t>
            </a:r>
            <a:endParaRPr/>
          </a:p>
          <a:p>
            <a:pPr indent="0" lvl="0" marL="12700" marR="5080" rtl="0" algn="l">
              <a:lnSpc>
                <a:spcPct val="109523"/>
              </a:lnSpc>
              <a:spcBef>
                <a:spcPts val="620"/>
              </a:spcBef>
              <a:spcAft>
                <a:spcPts val="0"/>
              </a:spcAft>
              <a:buNone/>
            </a:pPr>
            <a:r>
              <a:rPr b="0" i="0" lang="en-GB" sz="4200">
                <a:solidFill>
                  <a:schemeClr val="lt1"/>
                </a:solidFill>
                <a:latin typeface="Calibri"/>
                <a:ea typeface="Calibri"/>
                <a:cs typeface="Calibri"/>
                <a:sym typeface="Calibri"/>
              </a:rPr>
              <a:t>on their way to net zero</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descr="A group of people with icons&#10;&#10;Description automatically generated" id="169" name="Google Shape;169;p7"/>
          <p:cNvPicPr preferRelativeResize="0"/>
          <p:nvPr/>
        </p:nvPicPr>
        <p:blipFill rotWithShape="1">
          <a:blip r:embed="rId3">
            <a:alphaModFix/>
          </a:blip>
          <a:srcRect b="0" l="0" r="0" t="0"/>
          <a:stretch/>
        </p:blipFill>
        <p:spPr>
          <a:xfrm>
            <a:off x="0" y="0"/>
            <a:ext cx="16256000" cy="9144000"/>
          </a:xfrm>
          <a:prstGeom prst="rect">
            <a:avLst/>
          </a:prstGeom>
          <a:noFill/>
          <a:ln>
            <a:noFill/>
          </a:ln>
        </p:spPr>
      </p:pic>
      <p:sp>
        <p:nvSpPr>
          <p:cNvPr id="170" name="Google Shape;170;p7"/>
          <p:cNvSpPr txBox="1"/>
          <p:nvPr/>
        </p:nvSpPr>
        <p:spPr>
          <a:xfrm>
            <a:off x="1606388" y="5062769"/>
            <a:ext cx="2665095" cy="1594153"/>
          </a:xfrm>
          <a:prstGeom prst="rect">
            <a:avLst/>
          </a:prstGeom>
          <a:noFill/>
          <a:ln>
            <a:noFill/>
          </a:ln>
        </p:spPr>
        <p:txBody>
          <a:bodyPr anchorCtr="0" anchor="t" bIns="0" lIns="0" spcFirstLastPara="1" rIns="0" wrap="square" tIns="14600">
            <a:spAutoFit/>
          </a:bodyPr>
          <a:lstStyle/>
          <a:p>
            <a:pPr indent="0" lvl="0" marL="337820" rtl="0" algn="l">
              <a:lnSpc>
                <a:spcPct val="100000"/>
              </a:lnSpc>
              <a:spcBef>
                <a:spcPts val="0"/>
              </a:spcBef>
              <a:spcAft>
                <a:spcPts val="0"/>
              </a:spcAft>
              <a:buNone/>
            </a:pPr>
            <a:r>
              <a:rPr b="1" lang="en-GB" sz="2200">
                <a:solidFill>
                  <a:srgbClr val="FFFFFF"/>
                </a:solidFill>
                <a:latin typeface="Calibri"/>
                <a:ea typeface="Calibri"/>
                <a:cs typeface="Calibri"/>
                <a:sym typeface="Calibri"/>
              </a:rPr>
              <a:t>Match and connect</a:t>
            </a:r>
            <a:endParaRPr sz="2200">
              <a:latin typeface="Calibri"/>
              <a:ea typeface="Calibri"/>
              <a:cs typeface="Calibri"/>
              <a:sym typeface="Calibri"/>
            </a:endParaRPr>
          </a:p>
          <a:p>
            <a:pPr indent="0" lvl="0" marL="12700" marR="5080" rtl="0" algn="ctr">
              <a:lnSpc>
                <a:spcPct val="100899"/>
              </a:lnSpc>
              <a:spcBef>
                <a:spcPts val="1535"/>
              </a:spcBef>
              <a:spcAft>
                <a:spcPts val="0"/>
              </a:spcAft>
              <a:buNone/>
            </a:pPr>
            <a:r>
              <a:rPr lang="en-GB" sz="1700">
                <a:solidFill>
                  <a:srgbClr val="FFFFFF"/>
                </a:solidFill>
                <a:latin typeface="Calibri"/>
                <a:ea typeface="Calibri"/>
                <a:cs typeface="Calibri"/>
                <a:sym typeface="Calibri"/>
              </a:rPr>
              <a:t>Connecting private and public sector partners to access markets, talent, finance and knowledge </a:t>
            </a:r>
            <a:endParaRPr sz="1700">
              <a:latin typeface="Calibri"/>
              <a:ea typeface="Calibri"/>
              <a:cs typeface="Calibri"/>
              <a:sym typeface="Calibri"/>
            </a:endParaRPr>
          </a:p>
        </p:txBody>
      </p:sp>
      <p:sp>
        <p:nvSpPr>
          <p:cNvPr id="171" name="Google Shape;171;p7"/>
          <p:cNvSpPr txBox="1"/>
          <p:nvPr/>
        </p:nvSpPr>
        <p:spPr>
          <a:xfrm>
            <a:off x="4851400" y="5062769"/>
            <a:ext cx="2665095" cy="1065675"/>
          </a:xfrm>
          <a:prstGeom prst="rect">
            <a:avLst/>
          </a:prstGeom>
          <a:noFill/>
          <a:ln>
            <a:noFill/>
          </a:ln>
        </p:spPr>
        <p:txBody>
          <a:bodyPr anchorCtr="0" anchor="t" bIns="0" lIns="0" spcFirstLastPara="1" rIns="0" wrap="square" tIns="14600">
            <a:spAutoFit/>
          </a:bodyPr>
          <a:lstStyle/>
          <a:p>
            <a:pPr indent="0" lvl="0" marL="337820" rtl="0" algn="l">
              <a:lnSpc>
                <a:spcPct val="100000"/>
              </a:lnSpc>
              <a:spcBef>
                <a:spcPts val="0"/>
              </a:spcBef>
              <a:spcAft>
                <a:spcPts val="0"/>
              </a:spcAft>
              <a:buNone/>
            </a:pPr>
            <a:r>
              <a:rPr b="1" lang="en-GB" sz="2200">
                <a:solidFill>
                  <a:srgbClr val="FFFFFF"/>
                </a:solidFill>
                <a:latin typeface="Calibri"/>
                <a:ea typeface="Calibri"/>
                <a:cs typeface="Calibri"/>
                <a:sym typeface="Calibri"/>
              </a:rPr>
              <a:t>Talent to business</a:t>
            </a:r>
            <a:endParaRPr sz="2200">
              <a:latin typeface="Calibri"/>
              <a:ea typeface="Calibri"/>
              <a:cs typeface="Calibri"/>
              <a:sym typeface="Calibri"/>
            </a:endParaRPr>
          </a:p>
          <a:p>
            <a:pPr indent="0" lvl="0" marL="12700" marR="5080" rtl="0" algn="ctr">
              <a:lnSpc>
                <a:spcPct val="100899"/>
              </a:lnSpc>
              <a:spcBef>
                <a:spcPts val="1535"/>
              </a:spcBef>
              <a:spcAft>
                <a:spcPts val="0"/>
              </a:spcAft>
              <a:buNone/>
            </a:pPr>
            <a:r>
              <a:rPr lang="en-GB" sz="1700">
                <a:solidFill>
                  <a:srgbClr val="FFFFFF"/>
                </a:solidFill>
                <a:latin typeface="Calibri"/>
                <a:ea typeface="Calibri"/>
                <a:cs typeface="Calibri"/>
                <a:sym typeface="Calibri"/>
              </a:rPr>
              <a:t>Fostering entrepreneurship through practical learning </a:t>
            </a:r>
            <a:endParaRPr sz="1700">
              <a:latin typeface="Calibri"/>
              <a:ea typeface="Calibri"/>
              <a:cs typeface="Calibri"/>
              <a:sym typeface="Calibri"/>
            </a:endParaRPr>
          </a:p>
        </p:txBody>
      </p:sp>
      <p:sp>
        <p:nvSpPr>
          <p:cNvPr id="172" name="Google Shape;172;p7"/>
          <p:cNvSpPr txBox="1"/>
          <p:nvPr/>
        </p:nvSpPr>
        <p:spPr>
          <a:xfrm>
            <a:off x="7974881" y="5062768"/>
            <a:ext cx="2969895" cy="1065675"/>
          </a:xfrm>
          <a:prstGeom prst="rect">
            <a:avLst/>
          </a:prstGeom>
          <a:noFill/>
          <a:ln>
            <a:noFill/>
          </a:ln>
        </p:spPr>
        <p:txBody>
          <a:bodyPr anchorCtr="0" anchor="t" bIns="0" lIns="0" spcFirstLastPara="1" rIns="0" wrap="square" tIns="14600">
            <a:spAutoFit/>
          </a:bodyPr>
          <a:lstStyle/>
          <a:p>
            <a:pPr indent="0" lvl="0" marL="337820" rtl="0" algn="ctr">
              <a:lnSpc>
                <a:spcPct val="100000"/>
              </a:lnSpc>
              <a:spcBef>
                <a:spcPts val="0"/>
              </a:spcBef>
              <a:spcAft>
                <a:spcPts val="0"/>
              </a:spcAft>
              <a:buNone/>
            </a:pPr>
            <a:r>
              <a:rPr b="1" lang="en-GB" sz="2200">
                <a:solidFill>
                  <a:srgbClr val="FFFFFF"/>
                </a:solidFill>
                <a:latin typeface="Calibri"/>
                <a:ea typeface="Calibri"/>
                <a:cs typeface="Calibri"/>
                <a:sym typeface="Calibri"/>
              </a:rPr>
              <a:t>Innovations to market</a:t>
            </a:r>
            <a:endParaRPr sz="2200">
              <a:latin typeface="Calibri"/>
              <a:ea typeface="Calibri"/>
              <a:cs typeface="Calibri"/>
              <a:sym typeface="Calibri"/>
            </a:endParaRPr>
          </a:p>
          <a:p>
            <a:pPr indent="0" lvl="0" marL="12700" marR="5080" rtl="0" algn="ctr">
              <a:lnSpc>
                <a:spcPct val="100899"/>
              </a:lnSpc>
              <a:spcBef>
                <a:spcPts val="1535"/>
              </a:spcBef>
              <a:spcAft>
                <a:spcPts val="0"/>
              </a:spcAft>
              <a:buNone/>
            </a:pPr>
            <a:r>
              <a:rPr lang="en-GB" sz="1700">
                <a:solidFill>
                  <a:srgbClr val="FFFFFF"/>
                </a:solidFill>
                <a:latin typeface="Calibri"/>
                <a:ea typeface="Calibri"/>
                <a:cs typeface="Calibri"/>
                <a:sym typeface="Calibri"/>
              </a:rPr>
              <a:t>Piloting market-ready solutions in cities </a:t>
            </a:r>
            <a:endParaRPr sz="1700">
              <a:latin typeface="Calibri"/>
              <a:ea typeface="Calibri"/>
              <a:cs typeface="Calibri"/>
              <a:sym typeface="Calibri"/>
            </a:endParaRPr>
          </a:p>
        </p:txBody>
      </p:sp>
      <p:sp>
        <p:nvSpPr>
          <p:cNvPr id="173" name="Google Shape;173;p7"/>
          <p:cNvSpPr txBox="1"/>
          <p:nvPr/>
        </p:nvSpPr>
        <p:spPr>
          <a:xfrm>
            <a:off x="11557000" y="5062768"/>
            <a:ext cx="2665095" cy="1065675"/>
          </a:xfrm>
          <a:prstGeom prst="rect">
            <a:avLst/>
          </a:prstGeom>
          <a:noFill/>
          <a:ln>
            <a:noFill/>
          </a:ln>
        </p:spPr>
        <p:txBody>
          <a:bodyPr anchorCtr="0" anchor="t" bIns="0" lIns="0" spcFirstLastPara="1" rIns="0" wrap="square" tIns="14600">
            <a:spAutoFit/>
          </a:bodyPr>
          <a:lstStyle/>
          <a:p>
            <a:pPr indent="0" lvl="0" marL="337820" rtl="0" algn="l">
              <a:lnSpc>
                <a:spcPct val="100000"/>
              </a:lnSpc>
              <a:spcBef>
                <a:spcPts val="0"/>
              </a:spcBef>
              <a:spcAft>
                <a:spcPts val="0"/>
              </a:spcAft>
              <a:buNone/>
            </a:pPr>
            <a:r>
              <a:rPr b="1" lang="en-GB" sz="2200">
                <a:solidFill>
                  <a:srgbClr val="FFFFFF"/>
                </a:solidFill>
                <a:latin typeface="Calibri"/>
                <a:ea typeface="Calibri"/>
                <a:cs typeface="Calibri"/>
                <a:sym typeface="Calibri"/>
              </a:rPr>
              <a:t>Startups to scale</a:t>
            </a:r>
            <a:endParaRPr sz="2200">
              <a:latin typeface="Calibri"/>
              <a:ea typeface="Calibri"/>
              <a:cs typeface="Calibri"/>
              <a:sym typeface="Calibri"/>
            </a:endParaRPr>
          </a:p>
          <a:p>
            <a:pPr indent="0" lvl="0" marL="12700" marR="5080" rtl="0" algn="ctr">
              <a:lnSpc>
                <a:spcPct val="100899"/>
              </a:lnSpc>
              <a:spcBef>
                <a:spcPts val="1535"/>
              </a:spcBef>
              <a:spcAft>
                <a:spcPts val="0"/>
              </a:spcAft>
              <a:buNone/>
            </a:pPr>
            <a:r>
              <a:rPr lang="en-GB" sz="1700">
                <a:solidFill>
                  <a:srgbClr val="FFFFFF"/>
                </a:solidFill>
                <a:latin typeface="Calibri"/>
                <a:ea typeface="Calibri"/>
                <a:cs typeface="Calibri"/>
                <a:sym typeface="Calibri"/>
              </a:rPr>
              <a:t>Boosting startup growth for long-term impact</a:t>
            </a:r>
            <a:endParaRPr sz="1700">
              <a:latin typeface="Calibri"/>
              <a:ea typeface="Calibri"/>
              <a:cs typeface="Calibri"/>
              <a:sym typeface="Calibri"/>
            </a:endParaRPr>
          </a:p>
        </p:txBody>
      </p:sp>
      <p:sp>
        <p:nvSpPr>
          <p:cNvPr id="174" name="Google Shape;174;p7"/>
          <p:cNvSpPr txBox="1"/>
          <p:nvPr>
            <p:ph type="title"/>
          </p:nvPr>
        </p:nvSpPr>
        <p:spPr>
          <a:xfrm>
            <a:off x="618907" y="472728"/>
            <a:ext cx="4498975" cy="2265680"/>
          </a:xfrm>
          <a:prstGeom prst="rect">
            <a:avLst/>
          </a:prstGeom>
          <a:noFill/>
          <a:ln>
            <a:noFill/>
          </a:ln>
        </p:spPr>
        <p:txBody>
          <a:bodyPr anchorCtr="0" anchor="t" bIns="0" lIns="0" spcFirstLastPara="1" rIns="0" wrap="square" tIns="12700">
            <a:spAutoFit/>
          </a:bodyPr>
          <a:lstStyle/>
          <a:p>
            <a:pPr indent="0" lvl="0" marL="15875" rtl="0" algn="l">
              <a:lnSpc>
                <a:spcPct val="100000"/>
              </a:lnSpc>
              <a:spcBef>
                <a:spcPts val="0"/>
              </a:spcBef>
              <a:spcAft>
                <a:spcPts val="0"/>
              </a:spcAft>
              <a:buNone/>
            </a:pPr>
            <a:r>
              <a:rPr b="0" i="0" lang="en-GB" sz="4200">
                <a:solidFill>
                  <a:srgbClr val="034EA1"/>
                </a:solidFill>
                <a:latin typeface="Calibri"/>
                <a:ea typeface="Calibri"/>
                <a:cs typeface="Calibri"/>
                <a:sym typeface="Calibri"/>
              </a:rPr>
              <a:t>Our</a:t>
            </a:r>
            <a:r>
              <a:rPr lang="en-GB"/>
              <a:t> </a:t>
            </a:r>
            <a:r>
              <a:rPr b="0" i="0" lang="en-GB" sz="4200">
                <a:solidFill>
                  <a:srgbClr val="034EA1"/>
                </a:solidFill>
                <a:latin typeface="Calibri"/>
                <a:ea typeface="Calibri"/>
                <a:cs typeface="Calibri"/>
                <a:sym typeface="Calibri"/>
              </a:rPr>
              <a:t>focus</a:t>
            </a:r>
            <a:r>
              <a:rPr lang="en-GB"/>
              <a:t> areas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2023-07-13T08:34:06Z</dcterms:created>
  <dc:creator>Daniel  Gil</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2023-07-13T00:00:00Z</vt:filetime>
  </property>
  <property fmtid="{D5CDD505-2E9C-101B-9397-08002B2CF9AE}" pid="3" name="Creator">
    <vt:lpwstr>Adobe Illustrator 27.5 (Windows)</vt:lpwstr>
  </property>
  <property fmtid="{D5CDD505-2E9C-101B-9397-08002B2CF9AE}" pid="4" name="LastSaved">
    <vt:filetime>2023-07-13T00:00:00Z</vt:filetime>
  </property>
  <property fmtid="{D5CDD505-2E9C-101B-9397-08002B2CF9AE}" pid="5" name="Producer">
    <vt:lpwstr>Adobe PDF library 17.00</vt:lpwstr>
  </property>
  <property fmtid="{D5CDD505-2E9C-101B-9397-08002B2CF9AE}" pid="6" name="ContentTypeId">
    <vt:lpwstr>0x010100A0FF2645BF5C814FBDDA9D8B9D0642B500CACBBA22D4F0DB4F934FED8F5F3A1016</vt:lpwstr>
  </property>
  <property fmtid="{D5CDD505-2E9C-101B-9397-08002B2CF9AE}" pid="7" name="MediaServiceImageTags">
    <vt:lpwstr/>
  </property>
  <property fmtid="{D5CDD505-2E9C-101B-9397-08002B2CF9AE}" pid="8" name="DocType">
    <vt:lpwstr>242</vt:lpwstr>
  </property>
  <property fmtid="{D5CDD505-2E9C-101B-9397-08002B2CF9AE}" pid="9" name="FileKeywords">
    <vt:lpwstr/>
  </property>
</Properties>
</file>