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797675" cy="9926625"/>
  <p:embeddedFontLst>
    <p:embeddedFont>
      <p:font typeface="Libre Franklin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  <p:embeddedFont>
      <p:font typeface="Lato Black"/>
      <p:bold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haoVxLDmPiBhhhC2GyCtnvQqnL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LibreFranklin-regular.fntdata"/><Relationship Id="rId21" Type="http://schemas.openxmlformats.org/officeDocument/2006/relationships/slide" Target="slides/slide16.xml"/><Relationship Id="rId24" Type="http://schemas.openxmlformats.org/officeDocument/2006/relationships/font" Target="fonts/LibreFranklin-italic.fntdata"/><Relationship Id="rId23" Type="http://schemas.openxmlformats.org/officeDocument/2006/relationships/font" Target="fonts/LibreFranklin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font" Target="fonts/LibreFranklin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Black-boldItalic.fntdata"/><Relationship Id="rId30" Type="http://schemas.openxmlformats.org/officeDocument/2006/relationships/font" Target="fonts/LatoBlack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b4b38c873_0_230:notes"/>
          <p:cNvSpPr/>
          <p:nvPr>
            <p:ph idx="2" type="sldImg"/>
          </p:nvPr>
        </p:nvSpPr>
        <p:spPr>
          <a:xfrm>
            <a:off x="377946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cb4b38c873_0_230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9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cb4b38c873_0_271:notes"/>
          <p:cNvSpPr/>
          <p:nvPr>
            <p:ph idx="2" type="sldImg"/>
          </p:nvPr>
        </p:nvSpPr>
        <p:spPr>
          <a:xfrm>
            <a:off x="377946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cb4b38c873_0_271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b4b38c873_0_254:notes"/>
          <p:cNvSpPr/>
          <p:nvPr>
            <p:ph idx="2" type="sldImg"/>
          </p:nvPr>
        </p:nvSpPr>
        <p:spPr>
          <a:xfrm>
            <a:off x="377946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cb4b38c873_0_254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2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3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b4b38c873_0_30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90" name="Google Shape;90;g2cb4b38c873_0_30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91" name="Google Shape;91;g2cb4b38c873_0_30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b4b38c873_0_30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4" name="Google Shape;94;g2cb4b38c873_0_30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b4b38c873_0_3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7" name="Google Shape;97;g2cb4b38c873_0_3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98" name="Google Shape;98;g2cb4b38c873_0_3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cb4b38c873_0_3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1" name="Google Shape;101;g2cb4b38c873_0_3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2" name="Google Shape;102;g2cb4b38c873_0_3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3" name="Google Shape;103;g2cb4b38c873_0_3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b4b38c873_0_3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6" name="Google Shape;106;g2cb4b38c873_0_3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cb4b38c873_0_3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09" name="Google Shape;109;g2cb4b38c873_0_3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10" name="Google Shape;110;g2cb4b38c873_0_3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b4b38c873_0_3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3" name="Google Shape;113;g2cb4b38c873_0_3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b4b38c873_0_3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2cb4b38c873_0_3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17" name="Google Shape;117;g2cb4b38c873_0_3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8" name="Google Shape;118;g2cb4b38c873_0_3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9" name="Google Shape;119;g2cb4b38c873_0_3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4b38c873_0_3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22" name="Google Shape;122;g2cb4b38c873_0_3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b4b38c873_0_3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5" name="Google Shape;125;g2cb4b38c873_0_3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26" name="Google Shape;126;g2cb4b38c873_0_3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cb4b38c873_0_3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F2525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cb4b38c873_0_30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" name="Google Shape;86;g2cb4b38c873_0_30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7" name="Google Shape;87;g2cb4b38c873_0_30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5.png"/><Relationship Id="rId13" Type="http://schemas.openxmlformats.org/officeDocument/2006/relationships/image" Target="../media/image17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Relationship Id="rId4" Type="http://schemas.openxmlformats.org/officeDocument/2006/relationships/image" Target="../media/image23.png"/><Relationship Id="rId9" Type="http://schemas.openxmlformats.org/officeDocument/2006/relationships/image" Target="../media/image9.png"/><Relationship Id="rId14" Type="http://schemas.openxmlformats.org/officeDocument/2006/relationships/image" Target="../media/image28.png"/><Relationship Id="rId5" Type="http://schemas.openxmlformats.org/officeDocument/2006/relationships/image" Target="../media/image15.png"/><Relationship Id="rId6" Type="http://schemas.openxmlformats.org/officeDocument/2006/relationships/image" Target="../media/image4.png"/><Relationship Id="rId7" Type="http://schemas.openxmlformats.org/officeDocument/2006/relationships/image" Target="../media/image40.gif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hyperlink" Target="mailto:j.vangils@knv.nl" TargetMode="External"/><Relationship Id="rId7" Type="http://schemas.openxmlformats.org/officeDocument/2006/relationships/hyperlink" Target="mailto:a.vaandrager@knv.nl" TargetMode="External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5.png"/><Relationship Id="rId13" Type="http://schemas.openxmlformats.org/officeDocument/2006/relationships/image" Target="../media/image33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23.png"/><Relationship Id="rId9" Type="http://schemas.openxmlformats.org/officeDocument/2006/relationships/image" Target="../media/image9.png"/><Relationship Id="rId15" Type="http://schemas.openxmlformats.org/officeDocument/2006/relationships/image" Target="../media/image34.png"/><Relationship Id="rId14" Type="http://schemas.openxmlformats.org/officeDocument/2006/relationships/image" Target="../media/image36.png"/><Relationship Id="rId17" Type="http://schemas.openxmlformats.org/officeDocument/2006/relationships/image" Target="../media/image38.png"/><Relationship Id="rId16" Type="http://schemas.openxmlformats.org/officeDocument/2006/relationships/image" Target="../media/image37.png"/><Relationship Id="rId5" Type="http://schemas.openxmlformats.org/officeDocument/2006/relationships/image" Target="../media/image15.png"/><Relationship Id="rId19" Type="http://schemas.openxmlformats.org/officeDocument/2006/relationships/image" Target="../media/image39.png"/><Relationship Id="rId6" Type="http://schemas.openxmlformats.org/officeDocument/2006/relationships/image" Target="../media/image4.png"/><Relationship Id="rId18" Type="http://schemas.openxmlformats.org/officeDocument/2006/relationships/image" Target="../media/image35.png"/><Relationship Id="rId7" Type="http://schemas.openxmlformats.org/officeDocument/2006/relationships/image" Target="../media/image40.gif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5.png"/><Relationship Id="rId13" Type="http://schemas.openxmlformats.org/officeDocument/2006/relationships/image" Target="../media/image17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Relationship Id="rId4" Type="http://schemas.openxmlformats.org/officeDocument/2006/relationships/image" Target="../media/image23.png"/><Relationship Id="rId9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4.png"/><Relationship Id="rId7" Type="http://schemas.openxmlformats.org/officeDocument/2006/relationships/image" Target="../media/image40.gif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2cb4b38c873_0_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50" y="-1304749"/>
            <a:ext cx="11905699" cy="8929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2cb4b38c873_0_230"/>
          <p:cNvCxnSpPr/>
          <p:nvPr/>
        </p:nvCxnSpPr>
        <p:spPr>
          <a:xfrm flipH="1" rot="10800000">
            <a:off x="221283" y="5937900"/>
            <a:ext cx="11792700" cy="1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" name="Google Shape;135;g2cb4b38c873_0_230"/>
          <p:cNvSpPr/>
          <p:nvPr/>
        </p:nvSpPr>
        <p:spPr>
          <a:xfrm>
            <a:off x="975133" y="2241400"/>
            <a:ext cx="4683600" cy="23751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900"/>
          </a:p>
        </p:txBody>
      </p:sp>
      <p:sp>
        <p:nvSpPr>
          <p:cNvPr id="136" name="Google Shape;136;g2cb4b38c873_0_230"/>
          <p:cNvSpPr/>
          <p:nvPr/>
        </p:nvSpPr>
        <p:spPr>
          <a:xfrm>
            <a:off x="6346633" y="2241400"/>
            <a:ext cx="4683600" cy="23751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sz="1900"/>
          </a:p>
        </p:txBody>
      </p:sp>
      <p:sp>
        <p:nvSpPr>
          <p:cNvPr id="137" name="Google Shape;137;g2cb4b38c873_0_230"/>
          <p:cNvSpPr txBox="1"/>
          <p:nvPr/>
        </p:nvSpPr>
        <p:spPr>
          <a:xfrm>
            <a:off x="1163833" y="2349200"/>
            <a:ext cx="27825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ZAAL 1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g2cb4b38c873_0_230"/>
          <p:cNvSpPr txBox="1"/>
          <p:nvPr/>
        </p:nvSpPr>
        <p:spPr>
          <a:xfrm>
            <a:off x="6500733" y="2349200"/>
            <a:ext cx="3933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ZAAL 2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g2cb4b38c873_0_230"/>
          <p:cNvSpPr txBox="1"/>
          <p:nvPr/>
        </p:nvSpPr>
        <p:spPr>
          <a:xfrm>
            <a:off x="1163833" y="2871700"/>
            <a:ext cx="49320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700">
                <a:solidFill>
                  <a:schemeClr val="lt1"/>
                </a:solidFill>
              </a:rPr>
              <a:t>Mobiliteitsproblemen oplossen: lessen uit 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700">
                <a:solidFill>
                  <a:schemeClr val="lt1"/>
                </a:solidFill>
              </a:rPr>
              <a:t>grote Europese steden</a:t>
            </a:r>
            <a:endParaRPr sz="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Willem Frederik Metzelaar</a:t>
            </a:r>
            <a:endParaRPr b="1"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700">
                <a:solidFill>
                  <a:schemeClr val="lt1"/>
                </a:solidFill>
              </a:rPr>
              <a:t>Managing director &amp; Head of Innovation Hub West | EIT Urban Mobility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140" name="Google Shape;140;g2cb4b38c873_0_230"/>
          <p:cNvSpPr txBox="1"/>
          <p:nvPr/>
        </p:nvSpPr>
        <p:spPr>
          <a:xfrm>
            <a:off x="6500733" y="2890300"/>
            <a:ext cx="48411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nl-NL" sz="1700">
                <a:solidFill>
                  <a:schemeClr val="lt1"/>
                </a:solidFill>
              </a:rPr>
              <a:t>Samenwerken verrijkt marktkansen voor Connected Mobility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Jeffrey van Gils</a:t>
            </a:r>
            <a:endParaRPr b="1"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Adviseur Connected Mobility en OV | KNV| </a:t>
            </a:r>
            <a:endParaRPr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g2cb4b38c873_0_230"/>
          <p:cNvSpPr txBox="1"/>
          <p:nvPr/>
        </p:nvSpPr>
        <p:spPr>
          <a:xfrm>
            <a:off x="975133" y="5010500"/>
            <a:ext cx="770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Sessie waar u voor ingeschreven heeft, staat op uw badge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42" name="Google Shape;142;g2cb4b38c873_0_230"/>
          <p:cNvSpPr txBox="1"/>
          <p:nvPr/>
        </p:nvSpPr>
        <p:spPr>
          <a:xfrm>
            <a:off x="642750" y="499400"/>
            <a:ext cx="6759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Breakout ronde 3</a:t>
            </a:r>
            <a:endParaRPr b="1" sz="4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3" name="Google Shape;143;g2cb4b38c873_0_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9299" y="110871"/>
            <a:ext cx="2096331" cy="113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cb4b38c873_0_230"/>
          <p:cNvPicPr preferRelativeResize="0"/>
          <p:nvPr/>
        </p:nvPicPr>
        <p:blipFill rotWithShape="1">
          <a:blip r:embed="rId5">
            <a:alphaModFix/>
          </a:blip>
          <a:srcRect b="-20656" l="-55403" r="-1212585" t="-1247332"/>
          <a:stretch/>
        </p:blipFill>
        <p:spPr>
          <a:xfrm>
            <a:off x="77967" y="-156767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cb4b38c873_0_2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6283" y="6347086"/>
            <a:ext cx="1150367" cy="174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cb4b38c873_0_2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7033" y="6220016"/>
            <a:ext cx="915684" cy="37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cb4b38c873_0_2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4986" y="6141762"/>
            <a:ext cx="961267" cy="5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cb4b38c873_0_2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03800" y="6288667"/>
            <a:ext cx="1292332" cy="23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cb4b38c873_0_2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39267" y="6229883"/>
            <a:ext cx="1534124" cy="4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cb4b38c873_0_2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114400" y="6237966"/>
            <a:ext cx="1292333" cy="47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cb4b38c873_0_230"/>
          <p:cNvPicPr preferRelativeResize="0"/>
          <p:nvPr/>
        </p:nvPicPr>
        <p:blipFill rotWithShape="1">
          <a:blip r:embed="rId12">
            <a:alphaModFix/>
          </a:blip>
          <a:srcRect b="12648" l="0" r="0" t="0"/>
          <a:stretch/>
        </p:blipFill>
        <p:spPr>
          <a:xfrm>
            <a:off x="5658733" y="6167634"/>
            <a:ext cx="604943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cb4b38c873_0_2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320267" y="1520517"/>
            <a:ext cx="1440634" cy="144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2cb4b38c873_0_2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03798" y="1527033"/>
            <a:ext cx="1427634" cy="1427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ircular table with chairs and a building and a train&#10;&#10;Description automatically generated with medium confidence" id="239" name="Google Shape;23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8313" y="2242954"/>
            <a:ext cx="2787191" cy="39425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in front of a cell phone&#10;&#10;Description automatically generated" id="240" name="Google Shape;24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7669" y="2242954"/>
            <a:ext cx="2787191" cy="39425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oster of a map of the united states&#10;&#10;Description automatically generated" id="241" name="Google Shape;24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0" y="2242954"/>
            <a:ext cx="2787191" cy="394252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2F2D"/>
              </a:buClr>
              <a:buSzPts val="4400"/>
              <a:buFont typeface="Libre Franklin"/>
              <a:buNone/>
            </a:pPr>
            <a:r>
              <a:rPr b="1" lang="nl-NL">
                <a:solidFill>
                  <a:srgbClr val="DA2F2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KNV Connected Mobility</a:t>
            </a:r>
            <a:endParaRPr b="1">
              <a:solidFill>
                <a:srgbClr val="DA2F2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43" name="Google Shape;24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84185" y="5125081"/>
            <a:ext cx="1563005" cy="156300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8"/>
          <p:cNvSpPr txBox="1"/>
          <p:nvPr/>
        </p:nvSpPr>
        <p:spPr>
          <a:xfrm>
            <a:off x="838200" y="9173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"/>
              <a:buNone/>
            </a:pPr>
            <a:r>
              <a:rPr b="1" i="0" lang="nl-NL" sz="4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Projecten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oster of a map of the united states&#10;&#10;Description automatically generated" id="249" name="Google Shape;24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8847" y="116800"/>
            <a:ext cx="4683154" cy="66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29654" y="5647690"/>
            <a:ext cx="1017536" cy="101753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9"/>
          <p:cNvSpPr txBox="1"/>
          <p:nvPr>
            <p:ph type="title"/>
          </p:nvPr>
        </p:nvSpPr>
        <p:spPr>
          <a:xfrm>
            <a:off x="440200" y="3345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2F2D"/>
              </a:buClr>
              <a:buSzPts val="4400"/>
              <a:buFont typeface="Libre Franklin"/>
              <a:buNone/>
            </a:pPr>
            <a:r>
              <a:rPr b="1" lang="nl-NL">
                <a:solidFill>
                  <a:srgbClr val="DA2F2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KNV Connected Mobility</a:t>
            </a:r>
            <a:endParaRPr b="1">
              <a:solidFill>
                <a:srgbClr val="DA2F2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2" name="Google Shape;252;p9"/>
          <p:cNvSpPr txBox="1"/>
          <p:nvPr>
            <p:ph idx="1" type="body"/>
          </p:nvPr>
        </p:nvSpPr>
        <p:spPr>
          <a:xfrm>
            <a:off x="521825" y="2066577"/>
            <a:ext cx="6645900" cy="4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nl-NL">
                <a:latin typeface="Calibri"/>
                <a:ea typeface="Calibri"/>
                <a:cs typeface="Calibri"/>
                <a:sym typeface="Calibri"/>
              </a:rPr>
              <a:t>Vraagstukken rondom publiek vervoer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Demand-responsive transport (DRT) = vraaggestuurd ov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Van lokale pilots naar landelijke uitrol (opschalen)</a:t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Wie gaat het vervoer uitvoeren en hoe?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Integratievraagstukken tussen doelgroepenvervoer en traditioneel ov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Visie op de rol van de overheid als systeemverantwoordelijke en opdrachtgever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9"/>
          <p:cNvSpPr txBox="1"/>
          <p:nvPr/>
        </p:nvSpPr>
        <p:spPr>
          <a:xfrm>
            <a:off x="440200" y="91739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"/>
              <a:buNone/>
            </a:pPr>
            <a:r>
              <a:rPr b="1" i="0" lang="nl-NL" sz="4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Project: OV van de toekomst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tanding in front of a cell phone&#10;&#10;Description automatically generated" id="258" name="Google Shape;25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37500" y="66338"/>
            <a:ext cx="4754499" cy="6725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0"/>
          <p:cNvSpPr txBox="1"/>
          <p:nvPr>
            <p:ph type="title"/>
          </p:nvPr>
        </p:nvSpPr>
        <p:spPr>
          <a:xfrm>
            <a:off x="613675" y="4059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2F2D"/>
              </a:buClr>
              <a:buSzPts val="4400"/>
              <a:buFont typeface="Libre Franklin"/>
              <a:buNone/>
            </a:pPr>
            <a:r>
              <a:rPr b="1" lang="nl-NL">
                <a:solidFill>
                  <a:srgbClr val="DA2F2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KNV Connected Mobility</a:t>
            </a:r>
            <a:endParaRPr b="1">
              <a:solidFill>
                <a:srgbClr val="DA2F2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0" name="Google Shape;260;p10"/>
          <p:cNvSpPr txBox="1"/>
          <p:nvPr>
            <p:ph idx="1" type="body"/>
          </p:nvPr>
        </p:nvSpPr>
        <p:spPr>
          <a:xfrm>
            <a:off x="838200" y="2055813"/>
            <a:ext cx="6679096" cy="4121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nl-NL">
                <a:latin typeface="Calibri"/>
                <a:ea typeface="Calibri"/>
                <a:cs typeface="Calibri"/>
                <a:sym typeface="Calibri"/>
              </a:rPr>
              <a:t>Vraagstukken rondom het verbinden van vervoersvormen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Compleet vervoersaanbod in apps naar keuze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Eenvoudig betalen en identificeren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Faciliteren van afspraken over knelpunten tussen vervoersvormen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Gezonde businesscase niet uit het oog verliezen</a:t>
            </a:r>
            <a:endParaRPr sz="20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0"/>
          <p:cNvSpPr txBox="1"/>
          <p:nvPr/>
        </p:nvSpPr>
        <p:spPr>
          <a:xfrm>
            <a:off x="613675" y="95819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"/>
              <a:buNone/>
            </a:pPr>
            <a:r>
              <a:rPr b="1" i="0" lang="nl-NL" sz="4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Project: De reiziger centraal</a:t>
            </a:r>
            <a:endParaRPr/>
          </a:p>
        </p:txBody>
      </p:sp>
      <p:pic>
        <p:nvPicPr>
          <p:cNvPr id="262" name="Google Shape;26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39854" y="5576240"/>
            <a:ext cx="1017536" cy="101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ircular table with chairs and a building and a train&#10;&#10;Description automatically generated with medium confidence" id="267" name="Google Shape;26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9983" y="96388"/>
            <a:ext cx="4712018" cy="666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50079" y="5535440"/>
            <a:ext cx="1017536" cy="101753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1"/>
          <p:cNvSpPr txBox="1"/>
          <p:nvPr>
            <p:ph type="title"/>
          </p:nvPr>
        </p:nvSpPr>
        <p:spPr>
          <a:xfrm>
            <a:off x="623875" y="3957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2F2D"/>
              </a:buClr>
              <a:buSzPts val="4400"/>
              <a:buFont typeface="Libre Franklin"/>
              <a:buNone/>
            </a:pPr>
            <a:r>
              <a:rPr b="1" lang="nl-NL">
                <a:solidFill>
                  <a:srgbClr val="DA2F2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KNV Connected Mobility</a:t>
            </a:r>
            <a:endParaRPr b="1">
              <a:solidFill>
                <a:srgbClr val="DA2F2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0" name="Google Shape;270;p11"/>
          <p:cNvSpPr txBox="1"/>
          <p:nvPr>
            <p:ph idx="1" type="body"/>
          </p:nvPr>
        </p:nvSpPr>
        <p:spPr>
          <a:xfrm>
            <a:off x="838200" y="2055813"/>
            <a:ext cx="10515600" cy="4121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nl-NL">
                <a:latin typeface="Calibri"/>
                <a:ea typeface="Calibri"/>
                <a:cs typeface="Calibri"/>
                <a:sym typeface="Calibri"/>
              </a:rPr>
              <a:t>Een publiek-privaat afsprakenstelsel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Instrument voor samenwerking en kennisdeling</a:t>
            </a:r>
            <a:br>
              <a:rPr b="1" lang="nl-NL" sz="2000">
                <a:latin typeface="Calibri"/>
                <a:ea typeface="Calibri"/>
                <a:cs typeface="Calibri"/>
                <a:sym typeface="Calibri"/>
              </a:rPr>
            </a:b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tussen markt en overheid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Organisatie Kerngroep Afsprakenstelsel (met IenW)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Een gedragen handboek met succesfactoren formuleren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Bereikbare voorzieningen en leefbare steden</a:t>
            </a:r>
            <a:endParaRPr/>
          </a:p>
        </p:txBody>
      </p:sp>
      <p:sp>
        <p:nvSpPr>
          <p:cNvPr id="271" name="Google Shape;271;p11"/>
          <p:cNvSpPr txBox="1"/>
          <p:nvPr/>
        </p:nvSpPr>
        <p:spPr>
          <a:xfrm>
            <a:off x="623875" y="96841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b="1" i="0" lang="nl-NL" sz="3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Project: MaaS-waardige samenleving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signs with text&#10;&#10;Description automatically generated" id="276" name="Google Shape;276;p12"/>
          <p:cNvPicPr preferRelativeResize="0"/>
          <p:nvPr/>
        </p:nvPicPr>
        <p:blipFill rotWithShape="1">
          <a:blip r:embed="rId3">
            <a:alphaModFix/>
          </a:blip>
          <a:srcRect b="44774" l="0" r="0" t="19048"/>
          <a:stretch/>
        </p:blipFill>
        <p:spPr>
          <a:xfrm>
            <a:off x="0" y="2965468"/>
            <a:ext cx="12192000" cy="248100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2F2D"/>
              </a:buClr>
              <a:buSzPts val="4400"/>
              <a:buFont typeface="Libre Franklin"/>
              <a:buNone/>
            </a:pPr>
            <a:r>
              <a:rPr b="1" lang="nl-NL">
                <a:solidFill>
                  <a:srgbClr val="DA2F2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KNV Connected Mobility</a:t>
            </a:r>
            <a:endParaRPr b="1">
              <a:solidFill>
                <a:srgbClr val="DA2F2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8" name="Google Shape;278;p12"/>
          <p:cNvSpPr txBox="1"/>
          <p:nvPr>
            <p:ph idx="1" type="body"/>
          </p:nvPr>
        </p:nvSpPr>
        <p:spPr>
          <a:xfrm>
            <a:off x="838200" y="2113808"/>
            <a:ext cx="10515600" cy="4111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nl-NL">
                <a:latin typeface="Calibri"/>
                <a:ea typeface="Calibri"/>
                <a:cs typeface="Calibri"/>
                <a:sym typeface="Calibri"/>
              </a:rPr>
              <a:t>Open voor: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NL" sz="2000">
                <a:latin typeface="Calibri"/>
                <a:ea typeface="Calibri"/>
                <a:cs typeface="Calibri"/>
                <a:sym typeface="Calibri"/>
              </a:rPr>
              <a:t>Alle marktpartijen die op een positieve manier willen bijdragen aan de mobiliteitstransitie</a:t>
            </a:r>
            <a:endParaRPr/>
          </a:p>
        </p:txBody>
      </p:sp>
      <p:sp>
        <p:nvSpPr>
          <p:cNvPr id="279" name="Google Shape;279;p12"/>
          <p:cNvSpPr txBox="1"/>
          <p:nvPr/>
        </p:nvSpPr>
        <p:spPr>
          <a:xfrm>
            <a:off x="838200" y="9173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"/>
              <a:buNone/>
            </a:pPr>
            <a:r>
              <a:rPr b="1" i="0" lang="nl-NL" sz="4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Deelnemen</a:t>
            </a:r>
            <a:endParaRPr/>
          </a:p>
        </p:txBody>
      </p:sp>
      <p:pic>
        <p:nvPicPr>
          <p:cNvPr id="280" name="Google Shape;28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29654" y="5647690"/>
            <a:ext cx="1017536" cy="101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ed sign with white arrow&#10;&#10;Description automatically generated" id="285" name="Google Shape;28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3060" y="5110763"/>
            <a:ext cx="2804130" cy="157732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2F2D"/>
              </a:buClr>
              <a:buSzPts val="4400"/>
              <a:buFont typeface="Libre Franklin"/>
              <a:buNone/>
            </a:pPr>
            <a:r>
              <a:rPr b="1" lang="nl-NL">
                <a:solidFill>
                  <a:srgbClr val="DA2F2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KNV Connected Mobility</a:t>
            </a:r>
            <a:endParaRPr b="1">
              <a:solidFill>
                <a:srgbClr val="DA2F2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7" name="Google Shape;287;p13"/>
          <p:cNvSpPr txBox="1"/>
          <p:nvPr/>
        </p:nvSpPr>
        <p:spPr>
          <a:xfrm>
            <a:off x="838200" y="9173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"/>
              <a:buNone/>
            </a:pPr>
            <a:r>
              <a:rPr b="1" i="0" lang="nl-NL" sz="4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Vragen?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rjan Vaandrager" id="288" name="Google Shape;28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720" y="3797490"/>
            <a:ext cx="839085" cy="839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effrey van Gils" id="289" name="Google Shape;28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6720" y="2242954"/>
            <a:ext cx="839085" cy="83908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3"/>
          <p:cNvSpPr txBox="1"/>
          <p:nvPr>
            <p:ph idx="1" type="body"/>
          </p:nvPr>
        </p:nvSpPr>
        <p:spPr>
          <a:xfrm>
            <a:off x="1776046" y="2265240"/>
            <a:ext cx="95777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nl-NL"/>
              <a:t>Jeffrey van Gils – </a:t>
            </a:r>
            <a:r>
              <a:rPr b="1" lang="nl-NL" u="sng">
                <a:solidFill>
                  <a:schemeClr val="hlink"/>
                </a:solidFill>
                <a:hlinkClick r:id="rId6"/>
              </a:rPr>
              <a:t>j.vangils@knv.nl</a:t>
            </a:r>
            <a:r>
              <a:rPr b="1" lang="nl-NL"/>
              <a:t> </a:t>
            </a:r>
            <a:endParaRPr/>
          </a:p>
          <a:p>
            <a:pPr indent="-22860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nl-NL" sz="2000"/>
              <a:t>Beleidsadviseur Connected Mobility &amp; OV</a:t>
            </a:r>
            <a:endParaRPr/>
          </a:p>
          <a:p>
            <a:pPr indent="-22860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 sz="1400"/>
          </a:p>
          <a:p>
            <a:pPr indent="-22860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nl-NL"/>
              <a:t>Arjan Vaandrager – </a:t>
            </a:r>
            <a:r>
              <a:rPr b="1" lang="nl-NL" u="sng">
                <a:solidFill>
                  <a:schemeClr val="hlink"/>
                </a:solidFill>
                <a:hlinkClick r:id="rId7"/>
              </a:rPr>
              <a:t>a.vaandrager@knv.nl</a:t>
            </a:r>
            <a:r>
              <a:rPr b="1" lang="nl-NL"/>
              <a:t> </a:t>
            </a:r>
            <a:endParaRPr/>
          </a:p>
          <a:p>
            <a:pPr indent="-22860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nl-NL" sz="2000"/>
              <a:t>Projectmanager Connected Mobility &amp; OV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g2cb4b38c873_0_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50" y="-1304749"/>
            <a:ext cx="11905699" cy="8929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g2cb4b38c873_0_271"/>
          <p:cNvCxnSpPr/>
          <p:nvPr/>
        </p:nvCxnSpPr>
        <p:spPr>
          <a:xfrm flipH="1" rot="10800000">
            <a:off x="221283" y="5937900"/>
            <a:ext cx="11792700" cy="1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7" name="Google Shape;297;g2cb4b38c873_0_271"/>
          <p:cNvSpPr/>
          <p:nvPr/>
        </p:nvSpPr>
        <p:spPr>
          <a:xfrm>
            <a:off x="975133" y="2241400"/>
            <a:ext cx="4683600" cy="23751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900"/>
          </a:p>
        </p:txBody>
      </p:sp>
      <p:sp>
        <p:nvSpPr>
          <p:cNvPr id="298" name="Google Shape;298;g2cb4b38c873_0_271"/>
          <p:cNvSpPr/>
          <p:nvPr/>
        </p:nvSpPr>
        <p:spPr>
          <a:xfrm>
            <a:off x="6346633" y="2241400"/>
            <a:ext cx="4683600" cy="23751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sz="1900"/>
          </a:p>
        </p:txBody>
      </p:sp>
      <p:sp>
        <p:nvSpPr>
          <p:cNvPr id="299" name="Google Shape;299;g2cb4b38c873_0_271"/>
          <p:cNvSpPr txBox="1"/>
          <p:nvPr/>
        </p:nvSpPr>
        <p:spPr>
          <a:xfrm>
            <a:off x="1108833" y="2276100"/>
            <a:ext cx="3933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ZAAL 1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g2cb4b38c873_0_271"/>
          <p:cNvSpPr txBox="1"/>
          <p:nvPr/>
        </p:nvSpPr>
        <p:spPr>
          <a:xfrm>
            <a:off x="1124067" y="2858783"/>
            <a:ext cx="48411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700">
                <a:solidFill>
                  <a:schemeClr val="lt1"/>
                </a:solidFill>
              </a:rPr>
              <a:t>Wat maakt samen rijden als onderdeel van publiek vervoer aantrekkelijk?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Tobias van Muijden | Daan Stevens | Lars Meijer</a:t>
            </a:r>
            <a:endParaRPr b="1"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g2cb4b38c873_0_271"/>
          <p:cNvSpPr txBox="1"/>
          <p:nvPr/>
        </p:nvSpPr>
        <p:spPr>
          <a:xfrm>
            <a:off x="975133" y="5010500"/>
            <a:ext cx="770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Sessie waar u voor ingeschreven heeft, staat op uw badge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302" name="Google Shape;302;g2cb4b38c873_0_271"/>
          <p:cNvSpPr txBox="1"/>
          <p:nvPr/>
        </p:nvSpPr>
        <p:spPr>
          <a:xfrm>
            <a:off x="642750" y="499400"/>
            <a:ext cx="6759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Breakout ronde 4</a:t>
            </a:r>
            <a:endParaRPr sz="44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303" name="Google Shape;303;g2cb4b38c873_0_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9299" y="110871"/>
            <a:ext cx="2096331" cy="113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cb4b38c873_0_271"/>
          <p:cNvPicPr preferRelativeResize="0"/>
          <p:nvPr/>
        </p:nvPicPr>
        <p:blipFill rotWithShape="1">
          <a:blip r:embed="rId5">
            <a:alphaModFix/>
          </a:blip>
          <a:srcRect b="-20656" l="-55403" r="-1212585" t="-1247332"/>
          <a:stretch/>
        </p:blipFill>
        <p:spPr>
          <a:xfrm>
            <a:off x="77967" y="-156767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cb4b38c873_0_2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6283" y="6347086"/>
            <a:ext cx="1150367" cy="174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cb4b38c873_0_2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7033" y="6220016"/>
            <a:ext cx="915684" cy="37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2cb4b38c873_0_2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4986" y="6141762"/>
            <a:ext cx="961267" cy="5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2cb4b38c873_0_2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03800" y="6288667"/>
            <a:ext cx="1292332" cy="23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2cb4b38c873_0_2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39267" y="6229883"/>
            <a:ext cx="1534124" cy="4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2cb4b38c873_0_27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114400" y="6237966"/>
            <a:ext cx="1292333" cy="47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2cb4b38c873_0_271"/>
          <p:cNvPicPr preferRelativeResize="0"/>
          <p:nvPr/>
        </p:nvPicPr>
        <p:blipFill rotWithShape="1">
          <a:blip r:embed="rId12">
            <a:alphaModFix/>
          </a:blip>
          <a:srcRect b="12648" l="0" r="0" t="0"/>
          <a:stretch/>
        </p:blipFill>
        <p:spPr>
          <a:xfrm>
            <a:off x="5658733" y="6167634"/>
            <a:ext cx="604943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cb4b38c873_0_27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814867" y="1686300"/>
            <a:ext cx="1150400" cy="11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cb4b38c873_0_27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69467" y="1686300"/>
            <a:ext cx="1150400" cy="11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cb4b38c873_0_27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92033" y="1686300"/>
            <a:ext cx="1150400" cy="115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2cb4b38c873_0_271"/>
          <p:cNvSpPr txBox="1"/>
          <p:nvPr/>
        </p:nvSpPr>
        <p:spPr>
          <a:xfrm>
            <a:off x="6524267" y="2331100"/>
            <a:ext cx="27825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ZAAL 2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6" name="Google Shape;316;g2cb4b38c873_0_271"/>
          <p:cNvSpPr txBox="1"/>
          <p:nvPr/>
        </p:nvSpPr>
        <p:spPr>
          <a:xfrm>
            <a:off x="6524267" y="2872200"/>
            <a:ext cx="3999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700">
                <a:solidFill>
                  <a:schemeClr val="lt1"/>
                </a:solidFill>
              </a:rPr>
              <a:t>Onzekere toekomst? Zo komt er toch een sterk gemeentelijk mobiliteitsplan</a:t>
            </a:r>
            <a:endParaRPr sz="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Vincent Marchau | Michel Dunmayer | Sander Lenferink | Liselotte Bingen</a:t>
            </a:r>
            <a:endParaRPr b="1"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317" name="Google Shape;317;g2cb4b38c873_0_27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614967" y="1563367"/>
            <a:ext cx="1150400" cy="11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2cb4b38c873_0_27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619502" y="1563333"/>
            <a:ext cx="1150400" cy="11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2cb4b38c873_0_27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662367" y="1571666"/>
            <a:ext cx="1133766" cy="113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cb4b38c873_0_27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671583" y="1571667"/>
            <a:ext cx="1133766" cy="1133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cb4b38c873_0_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50" y="-1304749"/>
            <a:ext cx="11905699" cy="89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2cb4b38c873_0_254"/>
          <p:cNvSpPr/>
          <p:nvPr/>
        </p:nvSpPr>
        <p:spPr>
          <a:xfrm>
            <a:off x="2843200" y="1953933"/>
            <a:ext cx="7706400" cy="2179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5"/>
              </a:solidFill>
            </a:endParaRPr>
          </a:p>
        </p:txBody>
      </p:sp>
      <p:sp>
        <p:nvSpPr>
          <p:cNvPr id="160" name="Google Shape;160;g2cb4b38c873_0_254"/>
          <p:cNvSpPr txBox="1"/>
          <p:nvPr/>
        </p:nvSpPr>
        <p:spPr>
          <a:xfrm>
            <a:off x="3891933" y="2341650"/>
            <a:ext cx="6489900" cy="1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700">
                <a:solidFill>
                  <a:schemeClr val="lt1"/>
                </a:solidFill>
              </a:rPr>
              <a:t>Samenwerken verrijkt marktkansen voor Connected Mobility</a:t>
            </a:r>
            <a:endParaRPr b="1"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Jeffrey van Gils</a:t>
            </a:r>
            <a:endParaRPr b="1"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Adviseur Connected Mobility en OV | KNV|</a:t>
            </a:r>
            <a:endParaRPr b="1"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1" name="Google Shape;161;g2cb4b38c873_0_254"/>
          <p:cNvCxnSpPr/>
          <p:nvPr/>
        </p:nvCxnSpPr>
        <p:spPr>
          <a:xfrm flipH="1" rot="10800000">
            <a:off x="221283" y="5937900"/>
            <a:ext cx="11792700" cy="1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2" name="Google Shape;162;g2cb4b38c873_0_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9299" y="110871"/>
            <a:ext cx="2096331" cy="113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cb4b38c873_0_254"/>
          <p:cNvPicPr preferRelativeResize="0"/>
          <p:nvPr/>
        </p:nvPicPr>
        <p:blipFill rotWithShape="1">
          <a:blip r:embed="rId5">
            <a:alphaModFix/>
          </a:blip>
          <a:srcRect b="-20656" l="-55403" r="-1212585" t="-1247332"/>
          <a:stretch/>
        </p:blipFill>
        <p:spPr>
          <a:xfrm>
            <a:off x="77967" y="-74767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cb4b38c873_0_2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5449" y="6347086"/>
            <a:ext cx="1150367" cy="174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cb4b38c873_0_2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7033" y="6220016"/>
            <a:ext cx="915684" cy="37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cb4b38c873_0_2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70369" y="6169129"/>
            <a:ext cx="961267" cy="5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cb4b38c873_0_2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59300" y="6288683"/>
            <a:ext cx="1292332" cy="23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cb4b38c873_0_2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15067" y="6229883"/>
            <a:ext cx="1534124" cy="4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cb4b38c873_0_2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64300" y="6237966"/>
            <a:ext cx="1292333" cy="47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cb4b38c873_0_254"/>
          <p:cNvPicPr preferRelativeResize="0"/>
          <p:nvPr/>
        </p:nvPicPr>
        <p:blipFill rotWithShape="1">
          <a:blip r:embed="rId12">
            <a:alphaModFix/>
          </a:blip>
          <a:srcRect b="12648" l="0" r="0" t="0"/>
          <a:stretch/>
        </p:blipFill>
        <p:spPr>
          <a:xfrm>
            <a:off x="5801267" y="6167634"/>
            <a:ext cx="604943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cb4b38c873_0_25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967" y="1127967"/>
            <a:ext cx="3831134" cy="3831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ed sign with white arrow&#10;&#10;Description automatically generated" id="176" name="Google Shape;17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2F2D"/>
              </a:buClr>
              <a:buSzPts val="4400"/>
              <a:buFont typeface="Libre Franklin"/>
              <a:buNone/>
            </a:pPr>
            <a:r>
              <a:rPr b="1" lang="nl-NL">
                <a:solidFill>
                  <a:srgbClr val="DA2F2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KNV Connected Mobility</a:t>
            </a:r>
            <a:endParaRPr b="1">
              <a:solidFill>
                <a:srgbClr val="DA2F2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83" name="Google Shape;18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4185" y="5125081"/>
            <a:ext cx="1563005" cy="156300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"/>
          <p:cNvSpPr txBox="1"/>
          <p:nvPr/>
        </p:nvSpPr>
        <p:spPr>
          <a:xfrm>
            <a:off x="838200" y="9173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"/>
              <a:buNone/>
            </a:pPr>
            <a:r>
              <a:rPr b="1" i="0" lang="nl-NL" sz="4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Aanleiding</a:t>
            </a:r>
            <a:endParaRPr/>
          </a:p>
        </p:txBody>
      </p:sp>
      <p:sp>
        <p:nvSpPr>
          <p:cNvPr id="185" name="Google Shape;185;p2"/>
          <p:cNvSpPr txBox="1"/>
          <p:nvPr>
            <p:ph idx="1" type="body"/>
          </p:nvPr>
        </p:nvSpPr>
        <p:spPr>
          <a:xfrm>
            <a:off x="838200" y="2242954"/>
            <a:ext cx="10515600" cy="4066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Maatschappelijke ambities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grenzen van wat mogelijk is worden bereikt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Digitalisering maakt nieuw diensten mogelijk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Wensen van reizigers veranderen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2F2D"/>
              </a:buClr>
              <a:buSzPts val="4400"/>
              <a:buFont typeface="Libre Franklin"/>
              <a:buNone/>
            </a:pPr>
            <a:r>
              <a:rPr b="1" lang="nl-NL">
                <a:solidFill>
                  <a:srgbClr val="DA2F2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KNV Connected Mobility</a:t>
            </a:r>
            <a:endParaRPr b="1">
              <a:solidFill>
                <a:srgbClr val="DA2F2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92" name="Google Shape;19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4185" y="5125081"/>
            <a:ext cx="1563005" cy="156300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"/>
          <p:cNvSpPr txBox="1"/>
          <p:nvPr/>
        </p:nvSpPr>
        <p:spPr>
          <a:xfrm>
            <a:off x="838200" y="9173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"/>
              <a:buNone/>
            </a:pPr>
            <a:r>
              <a:rPr b="1" i="0" lang="nl-NL" sz="4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 toekomst is connected</a:t>
            </a:r>
            <a:endParaRPr b="1" i="0" sz="40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4" name="Google Shape;194;p3"/>
          <p:cNvSpPr txBox="1"/>
          <p:nvPr>
            <p:ph idx="1" type="body"/>
          </p:nvPr>
        </p:nvSpPr>
        <p:spPr>
          <a:xfrm>
            <a:off x="838200" y="2242954"/>
            <a:ext cx="10515600" cy="4066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Wat kunnen we over 5 jaar bereiken?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Via routeplanners alle vervoersopties inzichtelijk voor de reiziger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Ook voor de automobilist overstap-opties aan randen van steden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Vraaggestuurd vervoer versterkt traditioneel OV om dunner bevolkte gebieden bereikbaar te houden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2F2D"/>
              </a:buClr>
              <a:buSzPts val="4400"/>
              <a:buFont typeface="Libre Franklin"/>
              <a:buNone/>
            </a:pPr>
            <a:r>
              <a:rPr b="1" lang="nl-NL">
                <a:solidFill>
                  <a:srgbClr val="DA2F2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KNV Connected Mobility</a:t>
            </a:r>
            <a:endParaRPr b="1">
              <a:solidFill>
                <a:srgbClr val="DA2F2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00" name="Google Shape;20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4185" y="5125081"/>
            <a:ext cx="1563005" cy="156300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4"/>
          <p:cNvSpPr txBox="1"/>
          <p:nvPr/>
        </p:nvSpPr>
        <p:spPr>
          <a:xfrm>
            <a:off x="838200" y="9173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"/>
              <a:buNone/>
            </a:pPr>
            <a:r>
              <a:rPr b="1" i="0" lang="nl-NL" sz="4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Vraagstukken voor de sector</a:t>
            </a:r>
            <a:endParaRPr/>
          </a:p>
        </p:txBody>
      </p:sp>
      <p:sp>
        <p:nvSpPr>
          <p:cNvPr id="202" name="Google Shape;202;p4"/>
          <p:cNvSpPr txBox="1"/>
          <p:nvPr>
            <p:ph idx="1" type="body"/>
          </p:nvPr>
        </p:nvSpPr>
        <p:spPr>
          <a:xfrm>
            <a:off x="838200" y="2242954"/>
            <a:ext cx="10515600" cy="4066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Verbinden van vervoersvormen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Multimodaal reizen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Eenvoudige toegang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Automobilist aansluiten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Publiek vervoer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Bereikbaarheid: Vraaggestuurd vervoer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Betaalbaarheid: Verbinden van doelgroepenvervoer met </a:t>
            </a:r>
            <a:b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openbaar vervoer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signs with text&#10;&#10;Description automatically generated" id="207" name="Google Shape;207;p5"/>
          <p:cNvPicPr preferRelativeResize="0"/>
          <p:nvPr/>
        </p:nvPicPr>
        <p:blipFill rotWithShape="1">
          <a:blip r:embed="rId3">
            <a:alphaModFix/>
          </a:blip>
          <a:srcRect b="44774" l="0" r="0" t="19048"/>
          <a:stretch/>
        </p:blipFill>
        <p:spPr>
          <a:xfrm>
            <a:off x="0" y="1991535"/>
            <a:ext cx="12192000" cy="248100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2F2D"/>
              </a:buClr>
              <a:buSzPts val="4400"/>
              <a:buFont typeface="Libre Franklin"/>
              <a:buNone/>
            </a:pPr>
            <a:r>
              <a:rPr b="1" lang="nl-NL">
                <a:solidFill>
                  <a:srgbClr val="DA2F2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KNV Connected Mobility</a:t>
            </a:r>
            <a:endParaRPr b="1">
              <a:solidFill>
                <a:srgbClr val="DA2F2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09" name="Google Shape;20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84185" y="5125081"/>
            <a:ext cx="1563005" cy="156300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5"/>
          <p:cNvSpPr txBox="1"/>
          <p:nvPr/>
        </p:nvSpPr>
        <p:spPr>
          <a:xfrm>
            <a:off x="838200" y="9173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"/>
              <a:buNone/>
            </a:pPr>
            <a:r>
              <a:rPr b="1" i="0" lang="nl-NL" sz="4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 mobiliteitssegmenten</a:t>
            </a:r>
            <a:endParaRPr/>
          </a:p>
        </p:txBody>
      </p:sp>
      <p:cxnSp>
        <p:nvCxnSpPr>
          <p:cNvPr id="211" name="Google Shape;211;p5"/>
          <p:cNvCxnSpPr/>
          <p:nvPr/>
        </p:nvCxnSpPr>
        <p:spPr>
          <a:xfrm flipH="1">
            <a:off x="670560" y="2780628"/>
            <a:ext cx="15297" cy="2678838"/>
          </a:xfrm>
          <a:prstGeom prst="straightConnector1">
            <a:avLst/>
          </a:prstGeom>
          <a:solidFill>
            <a:schemeClr val="lt1">
              <a:alpha val="89803"/>
            </a:schemeClr>
          </a:solidFill>
          <a:ln cap="flat" cmpd="sng" w="12700">
            <a:solidFill>
              <a:srgbClr val="DA2F2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2" name="Google Shape;212;p5"/>
          <p:cNvCxnSpPr/>
          <p:nvPr/>
        </p:nvCxnSpPr>
        <p:spPr>
          <a:xfrm flipH="1">
            <a:off x="2240280" y="2780628"/>
            <a:ext cx="15297" cy="2678838"/>
          </a:xfrm>
          <a:prstGeom prst="straightConnector1">
            <a:avLst/>
          </a:prstGeom>
          <a:solidFill>
            <a:schemeClr val="lt1">
              <a:alpha val="89803"/>
            </a:schemeClr>
          </a:solidFill>
          <a:ln cap="flat" cmpd="sng" w="12700">
            <a:solidFill>
              <a:srgbClr val="DA2F2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3" name="Google Shape;213;p5"/>
          <p:cNvCxnSpPr/>
          <p:nvPr/>
        </p:nvCxnSpPr>
        <p:spPr>
          <a:xfrm flipH="1">
            <a:off x="3802323" y="2780628"/>
            <a:ext cx="15297" cy="2678838"/>
          </a:xfrm>
          <a:prstGeom prst="straightConnector1">
            <a:avLst/>
          </a:prstGeom>
          <a:solidFill>
            <a:schemeClr val="lt1">
              <a:alpha val="89803"/>
            </a:schemeClr>
          </a:solidFill>
          <a:ln cap="flat" cmpd="sng" w="12700">
            <a:solidFill>
              <a:srgbClr val="DA2F2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" name="Google Shape;214;p5"/>
          <p:cNvCxnSpPr/>
          <p:nvPr/>
        </p:nvCxnSpPr>
        <p:spPr>
          <a:xfrm flipH="1">
            <a:off x="5371986" y="2780628"/>
            <a:ext cx="15297" cy="2678838"/>
          </a:xfrm>
          <a:prstGeom prst="straightConnector1">
            <a:avLst/>
          </a:prstGeom>
          <a:solidFill>
            <a:schemeClr val="lt1">
              <a:alpha val="89803"/>
            </a:schemeClr>
          </a:solidFill>
          <a:ln cap="flat" cmpd="sng" w="12700">
            <a:solidFill>
              <a:srgbClr val="DA2F2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Google Shape;215;p5"/>
          <p:cNvCxnSpPr/>
          <p:nvPr/>
        </p:nvCxnSpPr>
        <p:spPr>
          <a:xfrm flipH="1">
            <a:off x="6934029" y="2780628"/>
            <a:ext cx="15297" cy="2678838"/>
          </a:xfrm>
          <a:prstGeom prst="straightConnector1">
            <a:avLst/>
          </a:prstGeom>
          <a:solidFill>
            <a:schemeClr val="lt1">
              <a:alpha val="89803"/>
            </a:schemeClr>
          </a:solidFill>
          <a:ln cap="flat" cmpd="sng" w="12700">
            <a:solidFill>
              <a:srgbClr val="DA2F2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5"/>
          <p:cNvCxnSpPr/>
          <p:nvPr/>
        </p:nvCxnSpPr>
        <p:spPr>
          <a:xfrm flipH="1">
            <a:off x="8503749" y="2780628"/>
            <a:ext cx="15297" cy="2678838"/>
          </a:xfrm>
          <a:prstGeom prst="straightConnector1">
            <a:avLst/>
          </a:prstGeom>
          <a:solidFill>
            <a:schemeClr val="lt1">
              <a:alpha val="89803"/>
            </a:schemeClr>
          </a:solidFill>
          <a:ln cap="flat" cmpd="sng" w="12700">
            <a:solidFill>
              <a:srgbClr val="DA2F2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5"/>
          <p:cNvCxnSpPr/>
          <p:nvPr/>
        </p:nvCxnSpPr>
        <p:spPr>
          <a:xfrm flipH="1">
            <a:off x="10065849" y="2780628"/>
            <a:ext cx="15297" cy="2678838"/>
          </a:xfrm>
          <a:prstGeom prst="straightConnector1">
            <a:avLst/>
          </a:prstGeom>
          <a:solidFill>
            <a:schemeClr val="lt1">
              <a:alpha val="89803"/>
            </a:schemeClr>
          </a:solidFill>
          <a:ln cap="flat" cmpd="sng" w="12700">
            <a:solidFill>
              <a:srgbClr val="DA2F2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8" name="Google Shape;218;p5"/>
          <p:cNvSpPr/>
          <p:nvPr/>
        </p:nvSpPr>
        <p:spPr>
          <a:xfrm>
            <a:off x="427528" y="4197458"/>
            <a:ext cx="11321703" cy="8518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A2F2D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KNV Connected Mobility</a:t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2F2D"/>
              </a:buClr>
              <a:buSzPts val="4400"/>
              <a:buFont typeface="Libre Franklin"/>
              <a:buNone/>
            </a:pPr>
            <a:r>
              <a:rPr b="1" lang="nl-NL">
                <a:solidFill>
                  <a:srgbClr val="DA2F2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KNV Connected Mobility</a:t>
            </a:r>
            <a:endParaRPr b="1">
              <a:solidFill>
                <a:srgbClr val="DA2F2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24" name="Google Shape;22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4185" y="5125081"/>
            <a:ext cx="1563005" cy="156300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6"/>
          <p:cNvSpPr txBox="1"/>
          <p:nvPr/>
        </p:nvSpPr>
        <p:spPr>
          <a:xfrm>
            <a:off x="838200" y="9173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"/>
              <a:buNone/>
            </a:pPr>
            <a:r>
              <a:rPr b="1" i="0" lang="nl-NL" sz="4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Connected Mobility</a:t>
            </a:r>
            <a:endParaRPr/>
          </a:p>
        </p:txBody>
      </p:sp>
      <p:sp>
        <p:nvSpPr>
          <p:cNvPr id="226" name="Google Shape;226;p6"/>
          <p:cNvSpPr txBox="1"/>
          <p:nvPr>
            <p:ph idx="1" type="body"/>
          </p:nvPr>
        </p:nvSpPr>
        <p:spPr>
          <a:xfrm>
            <a:off x="838200" y="2242954"/>
            <a:ext cx="10515600" cy="4066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b="1" i="0" lang="nl-NL" sz="2800" u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Connected Mobility</a:t>
            </a:r>
            <a:r>
              <a:rPr b="0" i="0" lang="nl-NL" sz="2800" u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nl-NL" sz="2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het verbinden en combineren van verschillende vervoerswijzen om zo een efficiënte en duurzame verplaatsing te creëren.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nl-NL"/>
              <a:t>Fysiek &amp; Digitaal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2F2D"/>
              </a:buClr>
              <a:buSzPts val="4400"/>
              <a:buFont typeface="Libre Franklin"/>
              <a:buNone/>
            </a:pPr>
            <a:r>
              <a:rPr b="1" lang="nl-NL">
                <a:solidFill>
                  <a:srgbClr val="DA2F2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KNV Connected Mobility</a:t>
            </a:r>
            <a:endParaRPr/>
          </a:p>
        </p:txBody>
      </p:sp>
      <p:pic>
        <p:nvPicPr>
          <p:cNvPr id="232" name="Google Shape;23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4185" y="5125081"/>
            <a:ext cx="1563005" cy="156300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7"/>
          <p:cNvSpPr txBox="1"/>
          <p:nvPr/>
        </p:nvSpPr>
        <p:spPr>
          <a:xfrm>
            <a:off x="838200" y="9173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Franklin"/>
              <a:buNone/>
            </a:pPr>
            <a:r>
              <a:rPr b="1" i="0" lang="nl-NL" sz="4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Doel en Basisbeginselen</a:t>
            </a:r>
            <a:endParaRPr/>
          </a:p>
        </p:txBody>
      </p:sp>
      <p:sp>
        <p:nvSpPr>
          <p:cNvPr id="234" name="Google Shape;234;p7"/>
          <p:cNvSpPr txBox="1"/>
          <p:nvPr>
            <p:ph idx="1" type="body"/>
          </p:nvPr>
        </p:nvSpPr>
        <p:spPr>
          <a:xfrm>
            <a:off x="838200" y="2242953"/>
            <a:ext cx="10515600" cy="403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b="1" lang="nl-N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1" i="0" lang="nl-NL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transitie naar een gezond ecosysteem voor connected mobility te stimuleren en borgen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b="1" i="0" lang="nl-NL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Positieve strategie</a:t>
            </a:r>
            <a:endParaRPr b="1" i="0"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nl-NL"/>
              <a:t>4 basisbeginselen: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nl-NL"/>
              <a:t>Level playing field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nl-NL"/>
              <a:t>Helder juridisch kader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nl-NL"/>
              <a:t>Risicobeheersing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nl-NL"/>
              <a:t>Gezonde businesscase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2023-06-14T11:24:16Z</dcterms:created>
  <dc:creator>Jeffrey van Gils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0x01010032E181DC07DA904F8835A06B21BFAAE3</vt:lpwstr>
  </property>
  <property fmtid="{D5CDD505-2E9C-101B-9397-08002B2CF9AE}" pid="3" name="MediaServiceImageTags">
    <vt:lpwstr/>
  </property>
</Properties>
</file>