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3"/>
    <p:sldMasterId id="214748365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Lst>
  <p:sldSz cy="5143500" cx="9144000"/>
  <p:notesSz cx="6808775" cy="9940925"/>
  <p:embeddedFontLst>
    <p:embeddedFont>
      <p:font typeface="Roboto"/>
      <p:regular r:id="rId32"/>
      <p:bold r:id="rId33"/>
      <p:italic r:id="rId34"/>
      <p:boldItalic r:id="rId35"/>
    </p:embeddedFont>
    <p:embeddedFont>
      <p:font typeface="Lato"/>
      <p:regular r:id="rId36"/>
      <p:bold r:id="rId37"/>
      <p:italic r:id="rId38"/>
      <p:boldItalic r:id="rId39"/>
    </p:embeddedFont>
    <p:embeddedFont>
      <p:font typeface="Lato Black"/>
      <p:bold r:id="rId40"/>
      <p:boldItalic r:id="rId4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2" roundtripDataSignature="AMtx7mg7BY9Qb+fZKaKkf4fhF8/jo918m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LatoBlack-bold.fntdata"/><Relationship Id="rId20" Type="http://schemas.openxmlformats.org/officeDocument/2006/relationships/slide" Target="slides/slide15.xml"/><Relationship Id="rId42" Type="http://customschemas.google.com/relationships/presentationmetadata" Target="metadata"/><Relationship Id="rId41" Type="http://schemas.openxmlformats.org/officeDocument/2006/relationships/font" Target="fonts/LatoBlack-boldItalic.fntdata"/><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Roboto-bold.fntdata"/><Relationship Id="rId10" Type="http://schemas.openxmlformats.org/officeDocument/2006/relationships/slide" Target="slides/slide5.xml"/><Relationship Id="rId32" Type="http://schemas.openxmlformats.org/officeDocument/2006/relationships/font" Target="fonts/Roboto-regular.fntdata"/><Relationship Id="rId13" Type="http://schemas.openxmlformats.org/officeDocument/2006/relationships/slide" Target="slides/slide8.xml"/><Relationship Id="rId35" Type="http://schemas.openxmlformats.org/officeDocument/2006/relationships/font" Target="fonts/Roboto-boldItalic.fntdata"/><Relationship Id="rId12" Type="http://schemas.openxmlformats.org/officeDocument/2006/relationships/slide" Target="slides/slide7.xml"/><Relationship Id="rId34" Type="http://schemas.openxmlformats.org/officeDocument/2006/relationships/font" Target="fonts/Roboto-italic.fntdata"/><Relationship Id="rId15" Type="http://schemas.openxmlformats.org/officeDocument/2006/relationships/slide" Target="slides/slide10.xml"/><Relationship Id="rId37" Type="http://schemas.openxmlformats.org/officeDocument/2006/relationships/font" Target="fonts/Lato-bold.fntdata"/><Relationship Id="rId14" Type="http://schemas.openxmlformats.org/officeDocument/2006/relationships/slide" Target="slides/slide9.xml"/><Relationship Id="rId36" Type="http://schemas.openxmlformats.org/officeDocument/2006/relationships/font" Target="fonts/Lato-regular.fntdata"/><Relationship Id="rId17" Type="http://schemas.openxmlformats.org/officeDocument/2006/relationships/slide" Target="slides/slide12.xml"/><Relationship Id="rId39" Type="http://schemas.openxmlformats.org/officeDocument/2006/relationships/font" Target="fonts/Lato-boldItalic.fntdata"/><Relationship Id="rId16" Type="http://schemas.openxmlformats.org/officeDocument/2006/relationships/slide" Target="slides/slide11.xml"/><Relationship Id="rId38" Type="http://schemas.openxmlformats.org/officeDocument/2006/relationships/font" Target="fonts/Lato-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50475" cy="498773"/>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56737" y="0"/>
            <a:ext cx="2950475" cy="498773"/>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423863" y="1243013"/>
            <a:ext cx="5961062" cy="33543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0879" y="4784070"/>
            <a:ext cx="5447030" cy="3914239"/>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9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9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9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9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9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9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9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9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9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442154"/>
            <a:ext cx="2950475" cy="498772"/>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56737" y="9442154"/>
            <a:ext cx="2950475" cy="498772"/>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zCPZ694jPMo"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2cb4bdd2148_0_264:notes"/>
          <p:cNvSpPr/>
          <p:nvPr>
            <p:ph idx="2" type="sldImg"/>
          </p:nvPr>
        </p:nvSpPr>
        <p:spPr>
          <a:xfrm>
            <a:off x="378563" y="745569"/>
            <a:ext cx="6052200" cy="3727800"/>
          </a:xfrm>
          <a:custGeom>
            <a:rect b="b" l="l" r="r" t="t"/>
            <a:pathLst>
              <a:path extrusionOk="0" h="120000" w="120000">
                <a:moveTo>
                  <a:pt x="0" y="0"/>
                </a:moveTo>
                <a:lnTo>
                  <a:pt x="120000" y="0"/>
                </a:lnTo>
                <a:lnTo>
                  <a:pt x="120000" y="120000"/>
                </a:lnTo>
                <a:lnTo>
                  <a:pt x="0" y="120000"/>
                </a:lnTo>
                <a:close/>
              </a:path>
            </a:pathLst>
          </a:custGeom>
        </p:spPr>
      </p:sp>
      <p:sp>
        <p:nvSpPr>
          <p:cNvPr id="72" name="Google Shape;72;g2cb4bdd2148_0_264:notes"/>
          <p:cNvSpPr txBox="1"/>
          <p:nvPr>
            <p:ph idx="1" type="body"/>
          </p:nvPr>
        </p:nvSpPr>
        <p:spPr>
          <a:xfrm>
            <a:off x="680878" y="4721939"/>
            <a:ext cx="5447100" cy="4473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8:notes"/>
          <p:cNvSpPr/>
          <p:nvPr>
            <p:ph idx="2" type="sldImg"/>
          </p:nvPr>
        </p:nvSpPr>
        <p:spPr>
          <a:xfrm>
            <a:off x="423863" y="1243013"/>
            <a:ext cx="5961062" cy="33543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8" name="Google Shape;198;p8:notes"/>
          <p:cNvSpPr txBox="1"/>
          <p:nvPr>
            <p:ph idx="1" type="body"/>
          </p:nvPr>
        </p:nvSpPr>
        <p:spPr>
          <a:xfrm>
            <a:off x="680879" y="4784070"/>
            <a:ext cx="5447030" cy="3914239"/>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Werd veel beloofd: Verbeteren bereikbaarheid, versterken sociale inclusie/cohesie, verduurzaming, verbeteren leefomgeving, vergroten weerstand tegen schokken, vergroten efficiency transportsysteem, vergroten innovatiekracht mobiliteitssector</a:t>
            </a:r>
            <a:endParaRPr/>
          </a:p>
          <a:p>
            <a:pPr indent="0" lvl="0" marL="0" rtl="0" algn="l">
              <a:spcBef>
                <a:spcPts val="0"/>
              </a:spcBef>
              <a:spcAft>
                <a:spcPts val="0"/>
              </a:spcAft>
              <a:buClr>
                <a:schemeClr val="dk1"/>
              </a:buClr>
              <a:buSzPts val="900"/>
              <a:buFont typeface="Calibri"/>
              <a:buNone/>
            </a:pPr>
            <a:r>
              <a:rPr lang="en-US"/>
              <a:t>1 van de absolute pioniers, MaaS Global met de Whim-app is failliet. In Nederlands zijn 7 landelijke pilots uitgevoerd, waarvan 2 aanbieders nog bestaan. Verder ook veel gepionierd. Veel van de beloften zijn niet of nauwelijks uitgekomen. Diverse redenen voor. Naast wat op de sheet staat is er ook geëxperimenteerd met overheidsrollen, voor gebruik data (leeromgeving), opleggen standaarden (TOMP), financiële steun (tijdelijk of blijvend). Rol van marktmeester/regisseur door IenW en in samenwerking met regionale/lokale overheden. Ophalen meer sturings- en beleidsinformatie.</a:t>
            </a:r>
            <a:endParaRPr/>
          </a:p>
        </p:txBody>
      </p:sp>
      <p:sp>
        <p:nvSpPr>
          <p:cNvPr id="199" name="Google Shape;199;p8:notes"/>
          <p:cNvSpPr txBox="1"/>
          <p:nvPr>
            <p:ph idx="12" type="sldNum"/>
          </p:nvPr>
        </p:nvSpPr>
        <p:spPr>
          <a:xfrm>
            <a:off x="3856737" y="9442154"/>
            <a:ext cx="2950475" cy="49877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9:notes"/>
          <p:cNvSpPr/>
          <p:nvPr>
            <p:ph idx="2" type="sldImg"/>
          </p:nvPr>
        </p:nvSpPr>
        <p:spPr>
          <a:xfrm>
            <a:off x="423863" y="1243013"/>
            <a:ext cx="5961062" cy="33543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1" name="Google Shape;211;p9:notes"/>
          <p:cNvSpPr txBox="1"/>
          <p:nvPr>
            <p:ph idx="1" type="body"/>
          </p:nvPr>
        </p:nvSpPr>
        <p:spPr>
          <a:xfrm>
            <a:off x="680879" y="4784070"/>
            <a:ext cx="5447030" cy="3914239"/>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Heeft wel veel in werking gezet; overheden en marktpartijen werk meer samen, zie oa MaaS-waardige bestekseisen, nationaal programma deelmobiliteit. Ook hebben alle partijen zich doorontwikkeld, door dienstverlening uit te breiden en te verbeteren (BKA’s), consolidatie/fusies van aanbieders (MDVs en deelaanbieders). </a:t>
            </a:r>
            <a:endParaRPr/>
          </a:p>
          <a:p>
            <a:pPr indent="0" lvl="0" marL="0" rtl="0" algn="l">
              <a:spcBef>
                <a:spcPts val="0"/>
              </a:spcBef>
              <a:spcAft>
                <a:spcPts val="0"/>
              </a:spcAft>
              <a:buNone/>
            </a:pPr>
            <a:r>
              <a:rPr lang="en-US"/>
              <a:t>De gemiddelde Nederlander denkt bij MaaS nog steeds vooral aan die rivier van Frankrijk naar de Noorzee, en dat is prima. MaaS als integraal mobiliteits concept leeft voort.</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Wat wordt er vergeten</a:t>
            </a:r>
            <a:endParaRPr/>
          </a:p>
          <a:p>
            <a:pPr indent="0" lvl="0" marL="0" marR="0" rtl="0" algn="l">
              <a:lnSpc>
                <a:spcPct val="100000"/>
              </a:lnSpc>
              <a:spcBef>
                <a:spcPts val="0"/>
              </a:spcBef>
              <a:spcAft>
                <a:spcPts val="0"/>
              </a:spcAft>
              <a:buClr>
                <a:schemeClr val="dk1"/>
              </a:buClr>
              <a:buSzPts val="900"/>
              <a:buFont typeface="Calibri"/>
              <a:buNone/>
            </a:pPr>
            <a:r>
              <a:rPr lang="en-US"/>
              <a:t> Niet het optimaliseren van een bestaand systeem, maar het creëren van een nieuw systeem; vraagt medewerking van iedereen</a:t>
            </a:r>
            <a:endParaRPr/>
          </a:p>
          <a:p>
            <a:pPr indent="0" lvl="1" marL="342900" rtl="0" algn="l">
              <a:spcBef>
                <a:spcPts val="0"/>
              </a:spcBef>
              <a:spcAft>
                <a:spcPts val="0"/>
              </a:spcAft>
              <a:buNone/>
            </a:pPr>
            <a:r>
              <a:rPr lang="en-US"/>
              <a:t>Hebben reizigers hierom gevraagd? Breng voor hen de (dis)satisfiers in kaart</a:t>
            </a:r>
            <a:endParaRPr/>
          </a:p>
          <a:p>
            <a:pPr indent="0" lvl="1" marL="342900" rtl="0" algn="l">
              <a:spcBef>
                <a:spcPts val="0"/>
              </a:spcBef>
              <a:spcAft>
                <a:spcPts val="0"/>
              </a:spcAft>
              <a:buNone/>
            </a:pPr>
            <a:r>
              <a:rPr lang="en-US"/>
              <a:t>Gerichte communicatie naar verschillende doelgroepen, niet iedere reiziger is hetzelfde en heeft dezelfde eisen en wensen.</a:t>
            </a:r>
            <a:endParaRPr/>
          </a:p>
          <a:p>
            <a:pPr indent="0" lvl="1" marL="342900" rtl="0" algn="l">
              <a:spcBef>
                <a:spcPts val="0"/>
              </a:spcBef>
              <a:spcAft>
                <a:spcPts val="0"/>
              </a:spcAft>
              <a:buNone/>
            </a:pPr>
            <a:r>
              <a:rPr lang="en-US"/>
              <a:t>Neem reizigers mee in de verandering zodat ze zelf kunnen bepalen hoe ze hun gedrag gaan aanpassen. Vertel de eerlijke boodschap!</a:t>
            </a:r>
            <a:endParaRPr/>
          </a:p>
          <a:p>
            <a:pPr indent="0" lvl="1" marL="342900" rtl="0" algn="l">
              <a:spcBef>
                <a:spcPts val="0"/>
              </a:spcBef>
              <a:spcAft>
                <a:spcPts val="0"/>
              </a:spcAft>
              <a:buNone/>
            </a:pPr>
            <a:r>
              <a:rPr lang="en-US"/>
              <a:t>Heel veel marketing en herkenbaarheid van een systeem</a:t>
            </a:r>
            <a:endParaRPr/>
          </a:p>
          <a:p>
            <a:pPr indent="0" lvl="0" marL="0" rtl="0" algn="l">
              <a:spcBef>
                <a:spcPts val="0"/>
              </a:spcBef>
              <a:spcAft>
                <a:spcPts val="0"/>
              </a:spcAft>
              <a:buNone/>
            </a:pPr>
            <a:r>
              <a:t/>
            </a:r>
            <a:endParaRPr/>
          </a:p>
        </p:txBody>
      </p:sp>
      <p:sp>
        <p:nvSpPr>
          <p:cNvPr id="212" name="Google Shape;212;p9:notes"/>
          <p:cNvSpPr txBox="1"/>
          <p:nvPr>
            <p:ph idx="12" type="sldNum"/>
          </p:nvPr>
        </p:nvSpPr>
        <p:spPr>
          <a:xfrm>
            <a:off x="3856737" y="9442154"/>
            <a:ext cx="2950475" cy="49877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10:notes"/>
          <p:cNvSpPr/>
          <p:nvPr>
            <p:ph idx="2" type="sldImg"/>
          </p:nvPr>
        </p:nvSpPr>
        <p:spPr>
          <a:xfrm>
            <a:off x="423863" y="1243013"/>
            <a:ext cx="5961062" cy="33543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1" name="Google Shape;231;p10:notes"/>
          <p:cNvSpPr txBox="1"/>
          <p:nvPr>
            <p:ph idx="1" type="body"/>
          </p:nvPr>
        </p:nvSpPr>
        <p:spPr>
          <a:xfrm>
            <a:off x="680879" y="4784070"/>
            <a:ext cx="5447030" cy="3914239"/>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Gemeenten zien groeiende kostenpost voor met name Wmo-vervoer; vergrijzing en andere financiering vanuit het Rijk. Nu bovendien grote complexiteit aan regelingen</a:t>
            </a:r>
            <a:endParaRPr/>
          </a:p>
          <a:p>
            <a:pPr indent="0" lvl="0" marL="0" rtl="0" algn="l">
              <a:spcBef>
                <a:spcPts val="0"/>
              </a:spcBef>
              <a:spcAft>
                <a:spcPts val="0"/>
              </a:spcAft>
              <a:buNone/>
            </a:pPr>
            <a:r>
              <a:rPr lang="en-US"/>
              <a:t>Opgave is en wordt steeds groter maar ook meer mogelijkheden om problemen op te lossen; zelfredzame, zelfstandige burgers die digitaal steeds vaardiger worden. </a:t>
            </a:r>
            <a:endParaRPr/>
          </a:p>
          <a:p>
            <a:pPr indent="0" lvl="0" marL="0" rtl="0" algn="l">
              <a:spcBef>
                <a:spcPts val="0"/>
              </a:spcBef>
              <a:spcAft>
                <a:spcPts val="0"/>
              </a:spcAft>
              <a:buNone/>
            </a:pPr>
            <a:r>
              <a:rPr lang="en-US"/>
              <a:t>Tegelijkertijd niet voor iedereen een oplossing; sommigen zullen doelgroepenvervoer nodig blijven hebben. Maar om dat betaalbaar te houden zullen anderen hun reiswijze moeten aanpassen/verleid worden dat te doen.</a:t>
            </a:r>
            <a:endParaRPr/>
          </a:p>
        </p:txBody>
      </p:sp>
      <p:sp>
        <p:nvSpPr>
          <p:cNvPr id="232" name="Google Shape;232;p10:notes"/>
          <p:cNvSpPr txBox="1"/>
          <p:nvPr>
            <p:ph idx="12" type="sldNum"/>
          </p:nvPr>
        </p:nvSpPr>
        <p:spPr>
          <a:xfrm>
            <a:off x="3856737" y="9442154"/>
            <a:ext cx="2950475" cy="49877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11:notes"/>
          <p:cNvSpPr/>
          <p:nvPr>
            <p:ph idx="2" type="sldImg"/>
          </p:nvPr>
        </p:nvSpPr>
        <p:spPr>
          <a:xfrm>
            <a:off x="423863" y="1243013"/>
            <a:ext cx="5961062" cy="33543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6" name="Google Shape;246;p11:notes"/>
          <p:cNvSpPr txBox="1"/>
          <p:nvPr>
            <p:ph idx="1" type="body"/>
          </p:nvPr>
        </p:nvSpPr>
        <p:spPr>
          <a:xfrm>
            <a:off x="680879" y="4784070"/>
            <a:ext cx="5447030" cy="3914239"/>
          </a:xfrm>
          <a:prstGeom prst="rect">
            <a:avLst/>
          </a:prstGeom>
          <a:noFill/>
          <a:ln>
            <a:noFill/>
          </a:ln>
        </p:spPr>
        <p:txBody>
          <a:bodyPr anchorCtr="0" anchor="t" bIns="45700" lIns="91425" spcFirstLastPara="1" rIns="91425" wrap="square" tIns="45700">
            <a:noAutofit/>
          </a:bodyPr>
          <a:lstStyle/>
          <a:p>
            <a:pPr indent="0" lvl="0" marL="114300" marR="0" rtl="0" algn="l">
              <a:lnSpc>
                <a:spcPct val="90000"/>
              </a:lnSpc>
              <a:spcBef>
                <a:spcPts val="0"/>
              </a:spcBef>
              <a:spcAft>
                <a:spcPts val="0"/>
              </a:spcAft>
              <a:buClr>
                <a:srgbClr val="C5DE3A"/>
              </a:buClr>
              <a:buSzPts val="1400"/>
              <a:buFont typeface="Arial"/>
              <a:buNone/>
            </a:pPr>
            <a:r>
              <a:rPr b="0" i="0" lang="en-US" sz="1400" u="none" cap="none" strike="noStrike">
                <a:solidFill>
                  <a:srgbClr val="000000"/>
                </a:solidFill>
                <a:latin typeface="Calibri"/>
                <a:ea typeface="Calibri"/>
                <a:cs typeface="Calibri"/>
                <a:sym typeface="Calibri"/>
              </a:rPr>
              <a:t>Oude tekst</a:t>
            </a:r>
            <a:endParaRPr b="0" i="0" sz="1400" u="none" cap="none" strike="noStrike">
              <a:solidFill>
                <a:srgbClr val="000000"/>
              </a:solidFill>
              <a:latin typeface="Calibri"/>
              <a:ea typeface="Calibri"/>
              <a:cs typeface="Calibri"/>
              <a:sym typeface="Calibri"/>
            </a:endParaRPr>
          </a:p>
          <a:p>
            <a:pPr indent="-228600" lvl="0" marL="342900" marR="0" rtl="0" algn="l">
              <a:lnSpc>
                <a:spcPct val="90000"/>
              </a:lnSpc>
              <a:spcBef>
                <a:spcPts val="750"/>
              </a:spcBef>
              <a:spcAft>
                <a:spcPts val="0"/>
              </a:spcAft>
              <a:buClr>
                <a:srgbClr val="C5DE3A"/>
              </a:buClr>
              <a:buSzPts val="1400"/>
              <a:buFont typeface="Arial"/>
              <a:buChar char="•"/>
            </a:pPr>
            <a:r>
              <a:rPr b="0" i="0" lang="en-US" sz="1400" u="none" cap="none" strike="noStrike">
                <a:solidFill>
                  <a:srgbClr val="000000"/>
                </a:solidFill>
                <a:latin typeface="Calibri"/>
                <a:ea typeface="Calibri"/>
                <a:cs typeface="Calibri"/>
                <a:sym typeface="Calibri"/>
              </a:rPr>
              <a:t>Noodzaak om dit te laten slagen wordt steeds groter en bereidheid om te veranderen groeit daarmee ook.</a:t>
            </a:r>
            <a:endParaRPr/>
          </a:p>
          <a:p>
            <a:pPr indent="-228600" lvl="0" marL="342900" marR="0" rtl="0" algn="l">
              <a:lnSpc>
                <a:spcPct val="90000"/>
              </a:lnSpc>
              <a:spcBef>
                <a:spcPts val="750"/>
              </a:spcBef>
              <a:spcAft>
                <a:spcPts val="0"/>
              </a:spcAft>
              <a:buClr>
                <a:srgbClr val="C5DE3A"/>
              </a:buClr>
              <a:buSzPts val="1400"/>
              <a:buFont typeface="Arial"/>
              <a:buChar char="•"/>
            </a:pPr>
            <a:r>
              <a:rPr b="0" i="0" lang="en-US" sz="1400" u="none" cap="none" strike="noStrike">
                <a:solidFill>
                  <a:srgbClr val="000000"/>
                </a:solidFill>
                <a:latin typeface="Calibri"/>
                <a:ea typeface="Calibri"/>
                <a:cs typeface="Calibri"/>
                <a:sym typeface="Calibri"/>
              </a:rPr>
              <a:t>Veel intensievere samenwerking vereist binnen en tussen gemeenten, provincies, ministeries, vervoerders en andere marktpartijen.</a:t>
            </a:r>
            <a:endParaRPr/>
          </a:p>
          <a:p>
            <a:pPr indent="-228600" lvl="0" marL="342900" marR="0" rtl="0" algn="l">
              <a:lnSpc>
                <a:spcPct val="90000"/>
              </a:lnSpc>
              <a:spcBef>
                <a:spcPts val="750"/>
              </a:spcBef>
              <a:spcAft>
                <a:spcPts val="0"/>
              </a:spcAft>
              <a:buClr>
                <a:srgbClr val="C5DE3A"/>
              </a:buClr>
              <a:buSzPts val="1400"/>
              <a:buFont typeface="Arial"/>
              <a:buChar char="•"/>
            </a:pPr>
            <a:r>
              <a:rPr b="0" i="0" lang="en-US" sz="1400" u="none" cap="none" strike="noStrike">
                <a:solidFill>
                  <a:srgbClr val="000000"/>
                </a:solidFill>
                <a:latin typeface="Calibri"/>
                <a:ea typeface="Calibri"/>
                <a:cs typeface="Calibri"/>
                <a:sym typeface="Calibri"/>
              </a:rPr>
              <a:t>Vraagt om heldere regie, organisatiestructuur en verdeling van verantwoordelijkheden.</a:t>
            </a:r>
            <a:endParaRPr/>
          </a:p>
          <a:p>
            <a:pPr indent="-228600" lvl="0" marL="342900" marR="0" rtl="0" algn="l">
              <a:lnSpc>
                <a:spcPct val="90000"/>
              </a:lnSpc>
              <a:spcBef>
                <a:spcPts val="750"/>
              </a:spcBef>
              <a:spcAft>
                <a:spcPts val="0"/>
              </a:spcAft>
              <a:buClr>
                <a:srgbClr val="C5DE3A"/>
              </a:buClr>
              <a:buSzPts val="1400"/>
              <a:buFont typeface="Arial"/>
              <a:buChar char="•"/>
            </a:pPr>
            <a:r>
              <a:rPr b="0" i="0" lang="en-US" sz="1400" u="none" cap="none" strike="noStrike">
                <a:solidFill>
                  <a:srgbClr val="000000"/>
                </a:solidFill>
                <a:latin typeface="Calibri"/>
                <a:ea typeface="Calibri"/>
                <a:cs typeface="Calibri"/>
                <a:sym typeface="Calibri"/>
              </a:rPr>
              <a:t>En besef bij echt </a:t>
            </a:r>
            <a:r>
              <a:rPr b="0" i="1" lang="en-US" sz="1400" u="none" cap="none" strike="noStrike">
                <a:solidFill>
                  <a:srgbClr val="000000"/>
                </a:solidFill>
                <a:latin typeface="Calibri"/>
                <a:ea typeface="Calibri"/>
                <a:cs typeface="Calibri"/>
                <a:sym typeface="Calibri"/>
              </a:rPr>
              <a:t>iedereen</a:t>
            </a:r>
            <a:r>
              <a:rPr b="0" i="0" lang="en-US" sz="1400" u="none" cap="none" strike="noStrike">
                <a:solidFill>
                  <a:srgbClr val="000000"/>
                </a:solidFill>
                <a:latin typeface="Calibri"/>
                <a:ea typeface="Calibri"/>
                <a:cs typeface="Calibri"/>
                <a:sym typeface="Calibri"/>
              </a:rPr>
              <a:t> dat deze verandering noodzakelijk is voor een voor </a:t>
            </a:r>
            <a:r>
              <a:rPr b="0" i="1" lang="en-US" sz="1400" u="none" cap="none" strike="noStrike">
                <a:solidFill>
                  <a:srgbClr val="000000"/>
                </a:solidFill>
                <a:latin typeface="Calibri"/>
                <a:ea typeface="Calibri"/>
                <a:cs typeface="Calibri"/>
                <a:sym typeface="Calibri"/>
              </a:rPr>
              <a:t>iedereen toegankelijk </a:t>
            </a:r>
            <a:r>
              <a:rPr b="0" i="0" lang="en-US" sz="1400" u="none" cap="none" strike="noStrike">
                <a:solidFill>
                  <a:srgbClr val="000000"/>
                </a:solidFill>
                <a:latin typeface="Calibri"/>
                <a:ea typeface="Calibri"/>
                <a:cs typeface="Calibri"/>
                <a:sym typeface="Calibri"/>
              </a:rPr>
              <a:t>mobiliteitssysteem, nu en in de toekomst.</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Op zoek naar nieuwe contract- en samenwerkingsvormen. Ideale organisatievorm van OV (bij provincie), deelmobiliteit (nu bij gemeenten) en doelgroepenvervoer (nu bij gemeenten en ministeries). Ook marktpartijen hebben een rol; meer samenwerken met overheden, durven experimenteren, open staan voor verandering van de huidige gang van zaken</a:t>
            </a:r>
            <a:endParaRPr/>
          </a:p>
        </p:txBody>
      </p:sp>
      <p:sp>
        <p:nvSpPr>
          <p:cNvPr id="247" name="Google Shape;247;p11:notes"/>
          <p:cNvSpPr txBox="1"/>
          <p:nvPr>
            <p:ph idx="12" type="sldNum"/>
          </p:nvPr>
        </p:nvSpPr>
        <p:spPr>
          <a:xfrm>
            <a:off x="3856737" y="9442154"/>
            <a:ext cx="2950475" cy="49877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12:notes"/>
          <p:cNvSpPr/>
          <p:nvPr>
            <p:ph idx="2" type="sldImg"/>
          </p:nvPr>
        </p:nvSpPr>
        <p:spPr>
          <a:xfrm>
            <a:off x="423863" y="1243013"/>
            <a:ext cx="5961062" cy="33543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9" name="Google Shape;259;p12:notes"/>
          <p:cNvSpPr txBox="1"/>
          <p:nvPr>
            <p:ph idx="1" type="body"/>
          </p:nvPr>
        </p:nvSpPr>
        <p:spPr>
          <a:xfrm>
            <a:off x="680879" y="4784070"/>
            <a:ext cx="5447030" cy="3914239"/>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Tot hier mag max zo’n 10 minuten verstreken zijn.</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Vanaf nu wordt het interactiever; pak je telefoon erbij en beantwoord de vraag!</a:t>
            </a:r>
            <a:endParaRPr/>
          </a:p>
          <a:p>
            <a:pPr indent="0" lvl="0" marL="0" rtl="0" algn="l">
              <a:spcBef>
                <a:spcPts val="0"/>
              </a:spcBef>
              <a:spcAft>
                <a:spcPts val="0"/>
              </a:spcAft>
              <a:buNone/>
            </a:pPr>
            <a:r>
              <a:t/>
            </a:r>
            <a:endParaRPr/>
          </a:p>
        </p:txBody>
      </p:sp>
      <p:sp>
        <p:nvSpPr>
          <p:cNvPr id="260" name="Google Shape;260;p12:notes"/>
          <p:cNvSpPr txBox="1"/>
          <p:nvPr>
            <p:ph idx="12" type="sldNum"/>
          </p:nvPr>
        </p:nvSpPr>
        <p:spPr>
          <a:xfrm>
            <a:off x="3856737" y="9442154"/>
            <a:ext cx="2950475" cy="49877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p13:notes"/>
          <p:cNvSpPr/>
          <p:nvPr>
            <p:ph idx="2" type="sldImg"/>
          </p:nvPr>
        </p:nvSpPr>
        <p:spPr>
          <a:xfrm>
            <a:off x="423863" y="1243013"/>
            <a:ext cx="5961062" cy="33543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2" name="Google Shape;272;p13:notes"/>
          <p:cNvSpPr txBox="1"/>
          <p:nvPr>
            <p:ph idx="1" type="body"/>
          </p:nvPr>
        </p:nvSpPr>
        <p:spPr>
          <a:xfrm>
            <a:off x="680879" y="4784070"/>
            <a:ext cx="5447030" cy="391423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900"/>
              <a:buFont typeface="Calibri"/>
              <a:buNone/>
            </a:pPr>
            <a:r>
              <a:rPr lang="en-US"/>
              <a:t>2 minuten invullen, 2 minuten conclusies trekken</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Belangrijkste conclusies trekken; wat valt op? Wat kunnen de organisaties doen? </a:t>
            </a:r>
            <a:endParaRPr/>
          </a:p>
          <a:p>
            <a:pPr indent="0" lvl="0" marL="0" rtl="0" algn="l">
              <a:spcBef>
                <a:spcPts val="0"/>
              </a:spcBef>
              <a:spcAft>
                <a:spcPts val="0"/>
              </a:spcAft>
              <a:buNone/>
            </a:pPr>
            <a:r>
              <a:rPr lang="en-US"/>
              <a:t>Evt paar antwoorden uitlichten, vragen van wie die zijn en om toelichting vragen.</a:t>
            </a:r>
            <a:endParaRPr/>
          </a:p>
        </p:txBody>
      </p:sp>
      <p:sp>
        <p:nvSpPr>
          <p:cNvPr id="273" name="Google Shape;273;p13:notes"/>
          <p:cNvSpPr txBox="1"/>
          <p:nvPr>
            <p:ph idx="12" type="sldNum"/>
          </p:nvPr>
        </p:nvSpPr>
        <p:spPr>
          <a:xfrm>
            <a:off x="3856737" y="9442154"/>
            <a:ext cx="2950475" cy="49877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14:notes"/>
          <p:cNvSpPr/>
          <p:nvPr>
            <p:ph idx="2" type="sldImg"/>
          </p:nvPr>
        </p:nvSpPr>
        <p:spPr>
          <a:xfrm>
            <a:off x="423863" y="1243013"/>
            <a:ext cx="5961062" cy="33543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0" name="Google Shape;280;p14:notes"/>
          <p:cNvSpPr txBox="1"/>
          <p:nvPr>
            <p:ph idx="1" type="body"/>
          </p:nvPr>
        </p:nvSpPr>
        <p:spPr>
          <a:xfrm>
            <a:off x="680879" y="4784070"/>
            <a:ext cx="5447030" cy="3914239"/>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Belang van samenwerking met stakeholders en reizigers</a:t>
            </a:r>
            <a:endParaRPr/>
          </a:p>
          <a:p>
            <a:pPr indent="0" lvl="0" marL="0" rtl="0" algn="l">
              <a:spcBef>
                <a:spcPts val="0"/>
              </a:spcBef>
              <a:spcAft>
                <a:spcPts val="0"/>
              </a:spcAft>
              <a:buNone/>
            </a:pPr>
            <a:r>
              <a:rPr lang="en-US"/>
              <a:t>Betrek werkgevers, onderwijs- en zorginstellingen ook in het verhaal, naast verschillende overheden en aanbieders van mobiliteitsdiensten.</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Nadruk op eerlijke communicatie en gebruikersfeedback</a:t>
            </a:r>
            <a:endParaRPr/>
          </a:p>
          <a:p>
            <a:pPr indent="0" lvl="0" marL="0" rtl="0" algn="l">
              <a:spcBef>
                <a:spcPts val="0"/>
              </a:spcBef>
              <a:spcAft>
                <a:spcPts val="0"/>
              </a:spcAft>
              <a:buNone/>
            </a:pPr>
            <a:r>
              <a:rPr lang="en-US"/>
              <a:t>Maak er een iteratief proces van met de reiziger en begin op tijd! Zo achterhaal je het snelst waar je als regisseur van publieke mobiliteit op sturen. </a:t>
            </a:r>
            <a:endParaRPr/>
          </a:p>
          <a:p>
            <a:pPr indent="0" lvl="0" marL="0" rtl="0" algn="l">
              <a:spcBef>
                <a:spcPts val="0"/>
              </a:spcBef>
              <a:spcAft>
                <a:spcPts val="0"/>
              </a:spcAft>
              <a:buNone/>
            </a:pPr>
            <a:r>
              <a:rPr lang="en-US"/>
              <a:t>Geef reizigers daarnaast zelf de mogelijkheid om initiatieven van onderaf te implementeren. Denk aan kleinschalige lokale 	vrijwilligersinitiatieven of het promoten van particulier autodelen met buurtbewoners.</a:t>
            </a:r>
            <a:endParaRPr/>
          </a:p>
        </p:txBody>
      </p:sp>
      <p:sp>
        <p:nvSpPr>
          <p:cNvPr id="281" name="Google Shape;281;p14:notes"/>
          <p:cNvSpPr txBox="1"/>
          <p:nvPr>
            <p:ph idx="12" type="sldNum"/>
          </p:nvPr>
        </p:nvSpPr>
        <p:spPr>
          <a:xfrm>
            <a:off x="3856737" y="9442154"/>
            <a:ext cx="2950475" cy="49877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p15:notes"/>
          <p:cNvSpPr/>
          <p:nvPr>
            <p:ph idx="2" type="sldImg"/>
          </p:nvPr>
        </p:nvSpPr>
        <p:spPr>
          <a:xfrm>
            <a:off x="423863" y="1243013"/>
            <a:ext cx="5961062" cy="33543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2" name="Google Shape;292;p15:notes"/>
          <p:cNvSpPr txBox="1"/>
          <p:nvPr>
            <p:ph idx="1" type="body"/>
          </p:nvPr>
        </p:nvSpPr>
        <p:spPr>
          <a:xfrm>
            <a:off x="680879" y="4784070"/>
            <a:ext cx="5447030" cy="3914239"/>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3" name="Google Shape;293;p15:notes"/>
          <p:cNvSpPr txBox="1"/>
          <p:nvPr>
            <p:ph idx="12" type="sldNum"/>
          </p:nvPr>
        </p:nvSpPr>
        <p:spPr>
          <a:xfrm>
            <a:off x="3856737" y="9442154"/>
            <a:ext cx="2950475" cy="49877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p16:notes"/>
          <p:cNvSpPr/>
          <p:nvPr>
            <p:ph idx="2" type="sldImg"/>
          </p:nvPr>
        </p:nvSpPr>
        <p:spPr>
          <a:xfrm>
            <a:off x="423863" y="1243013"/>
            <a:ext cx="5961062" cy="33543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6" name="Google Shape;306;p16:notes"/>
          <p:cNvSpPr txBox="1"/>
          <p:nvPr>
            <p:ph idx="1" type="body"/>
          </p:nvPr>
        </p:nvSpPr>
        <p:spPr>
          <a:xfrm>
            <a:off x="680879" y="4784070"/>
            <a:ext cx="5447030" cy="391423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900"/>
              <a:buFont typeface="Calibri"/>
              <a:buNone/>
            </a:pPr>
            <a:r>
              <a:rPr lang="en-US"/>
              <a:t>2 minuten invullen, 2 minuten conclusies trekken</a:t>
            </a:r>
            <a:endParaRPr/>
          </a:p>
          <a:p>
            <a:pPr indent="0" lvl="0" marL="0" marR="0" rtl="0" algn="l">
              <a:lnSpc>
                <a:spcPct val="100000"/>
              </a:lnSpc>
              <a:spcBef>
                <a:spcPts val="0"/>
              </a:spcBef>
              <a:spcAft>
                <a:spcPts val="0"/>
              </a:spcAft>
              <a:buClr>
                <a:schemeClr val="dk1"/>
              </a:buClr>
              <a:buSzPts val="900"/>
              <a:buFont typeface="Calibri"/>
              <a:buNone/>
            </a:pPr>
            <a:r>
              <a:t/>
            </a:r>
            <a:endParaRPr/>
          </a:p>
          <a:p>
            <a:pPr indent="0" lvl="0" marL="0" marR="0" rtl="0" algn="l">
              <a:lnSpc>
                <a:spcPct val="100000"/>
              </a:lnSpc>
              <a:spcBef>
                <a:spcPts val="0"/>
              </a:spcBef>
              <a:spcAft>
                <a:spcPts val="0"/>
              </a:spcAft>
              <a:buClr>
                <a:schemeClr val="dk1"/>
              </a:buClr>
              <a:buSzPts val="900"/>
              <a:buFont typeface="Calibri"/>
              <a:buNone/>
            </a:pPr>
            <a:r>
              <a:rPr lang="en-US"/>
              <a:t>Belangrijkste conclusies trekken; wat valt op? Wat zien organisaties als mogelijkheden? Waar zouden ze morgen mee aan de slag willen/moeten? Wat is meer iets voor de (middel)lange termijn? Wie/wat hebben ze daarvoor nodig?</a:t>
            </a:r>
            <a:endParaRPr/>
          </a:p>
          <a:p>
            <a:pPr indent="0" lvl="0" marL="0" rtl="0" algn="l">
              <a:spcBef>
                <a:spcPts val="0"/>
              </a:spcBef>
              <a:spcAft>
                <a:spcPts val="0"/>
              </a:spcAft>
              <a:buNone/>
            </a:pPr>
            <a:r>
              <a:rPr lang="en-US"/>
              <a:t>Evt paar antwoorden uitlichten, vragen van wie die zijn en om toelichting vragen.</a:t>
            </a:r>
            <a:endParaRPr/>
          </a:p>
          <a:p>
            <a:pPr indent="0" lvl="0" marL="0" rtl="0" algn="l">
              <a:spcBef>
                <a:spcPts val="0"/>
              </a:spcBef>
              <a:spcAft>
                <a:spcPts val="0"/>
              </a:spcAft>
              <a:buNone/>
            </a:pPr>
            <a:r>
              <a:t/>
            </a:r>
            <a:endParaRPr/>
          </a:p>
        </p:txBody>
      </p:sp>
      <p:sp>
        <p:nvSpPr>
          <p:cNvPr id="307" name="Google Shape;307;p16:notes"/>
          <p:cNvSpPr txBox="1"/>
          <p:nvPr>
            <p:ph idx="12" type="sldNum"/>
          </p:nvPr>
        </p:nvSpPr>
        <p:spPr>
          <a:xfrm>
            <a:off x="3856737" y="9442154"/>
            <a:ext cx="2950475" cy="49877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p17:notes"/>
          <p:cNvSpPr/>
          <p:nvPr>
            <p:ph idx="2" type="sldImg"/>
          </p:nvPr>
        </p:nvSpPr>
        <p:spPr>
          <a:xfrm>
            <a:off x="423863" y="1243013"/>
            <a:ext cx="5961062" cy="33543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3" name="Google Shape;313;p17:notes"/>
          <p:cNvSpPr txBox="1"/>
          <p:nvPr>
            <p:ph idx="1" type="body"/>
          </p:nvPr>
        </p:nvSpPr>
        <p:spPr>
          <a:xfrm>
            <a:off x="680879" y="4784070"/>
            <a:ext cx="5447030" cy="3914239"/>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4" name="Google Shape;314;p17:notes"/>
          <p:cNvSpPr txBox="1"/>
          <p:nvPr>
            <p:ph idx="12" type="sldNum"/>
          </p:nvPr>
        </p:nvSpPr>
        <p:spPr>
          <a:xfrm>
            <a:off x="3856737" y="9442154"/>
            <a:ext cx="2950475" cy="49877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2cb4bdd2148_0_288:notes"/>
          <p:cNvSpPr/>
          <p:nvPr>
            <p:ph idx="2" type="sldImg"/>
          </p:nvPr>
        </p:nvSpPr>
        <p:spPr>
          <a:xfrm>
            <a:off x="378563" y="745569"/>
            <a:ext cx="6052200" cy="3727800"/>
          </a:xfrm>
          <a:custGeom>
            <a:rect b="b" l="l" r="r" t="t"/>
            <a:pathLst>
              <a:path extrusionOk="0" h="120000" w="120000">
                <a:moveTo>
                  <a:pt x="0" y="0"/>
                </a:moveTo>
                <a:lnTo>
                  <a:pt x="120000" y="0"/>
                </a:lnTo>
                <a:lnTo>
                  <a:pt x="120000" y="120000"/>
                </a:lnTo>
                <a:lnTo>
                  <a:pt x="0" y="120000"/>
                </a:lnTo>
                <a:close/>
              </a:path>
            </a:pathLst>
          </a:custGeom>
        </p:spPr>
      </p:sp>
      <p:sp>
        <p:nvSpPr>
          <p:cNvPr id="97" name="Google Shape;97;g2cb4bdd2148_0_288:notes"/>
          <p:cNvSpPr txBox="1"/>
          <p:nvPr>
            <p:ph idx="1" type="body"/>
          </p:nvPr>
        </p:nvSpPr>
        <p:spPr>
          <a:xfrm>
            <a:off x="680878" y="4721939"/>
            <a:ext cx="5447100" cy="4473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p18:notes"/>
          <p:cNvSpPr/>
          <p:nvPr>
            <p:ph idx="2" type="sldImg"/>
          </p:nvPr>
        </p:nvSpPr>
        <p:spPr>
          <a:xfrm>
            <a:off x="423863" y="1243013"/>
            <a:ext cx="5961062" cy="33543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0" name="Google Shape;330;p18:notes"/>
          <p:cNvSpPr txBox="1"/>
          <p:nvPr>
            <p:ph idx="1" type="body"/>
          </p:nvPr>
        </p:nvSpPr>
        <p:spPr>
          <a:xfrm>
            <a:off x="680879" y="4784070"/>
            <a:ext cx="5447030" cy="391423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900"/>
              <a:buFont typeface="Calibri"/>
              <a:buNone/>
            </a:pPr>
            <a:r>
              <a:rPr lang="en-US"/>
              <a:t>2 minuten invullen, 2 minuten conclusies trekken</a:t>
            </a:r>
            <a:endParaRPr/>
          </a:p>
          <a:p>
            <a:pPr indent="0" lvl="0" marL="0" marR="0" rtl="0" algn="l">
              <a:lnSpc>
                <a:spcPct val="100000"/>
              </a:lnSpc>
              <a:spcBef>
                <a:spcPts val="0"/>
              </a:spcBef>
              <a:spcAft>
                <a:spcPts val="0"/>
              </a:spcAft>
              <a:buClr>
                <a:schemeClr val="dk1"/>
              </a:buClr>
              <a:buSzPts val="900"/>
              <a:buFont typeface="Calibri"/>
              <a:buNone/>
            </a:pPr>
            <a:r>
              <a:t/>
            </a:r>
            <a:endParaRPr/>
          </a:p>
          <a:p>
            <a:pPr indent="0" lvl="0" marL="0" marR="0" rtl="0" algn="l">
              <a:lnSpc>
                <a:spcPct val="100000"/>
              </a:lnSpc>
              <a:spcBef>
                <a:spcPts val="0"/>
              </a:spcBef>
              <a:spcAft>
                <a:spcPts val="0"/>
              </a:spcAft>
              <a:buClr>
                <a:schemeClr val="dk1"/>
              </a:buClr>
              <a:buSzPts val="900"/>
              <a:buFont typeface="Calibri"/>
              <a:buNone/>
            </a:pPr>
            <a:r>
              <a:rPr lang="en-US"/>
              <a:t>Belangrijkste conclusies trekken; wat valt op? Wat zien organisaties als mogelijkheden? Waar zouden ze morgen mee aan de slag willen/moeten? Wat is meer iets voor de (middel)lange termijn? Wie/wat hebben ze daarvoor nodig?</a:t>
            </a:r>
            <a:endParaRPr/>
          </a:p>
          <a:p>
            <a:pPr indent="0" lvl="0" marL="0" rtl="0" algn="l">
              <a:spcBef>
                <a:spcPts val="0"/>
              </a:spcBef>
              <a:spcAft>
                <a:spcPts val="0"/>
              </a:spcAft>
              <a:buNone/>
            </a:pPr>
            <a:r>
              <a:rPr lang="en-US"/>
              <a:t>Evt paar antwoorden uitlichten, vragen van wie die zijn en om toelichting vragen.</a:t>
            </a:r>
            <a:endParaRPr/>
          </a:p>
          <a:p>
            <a:pPr indent="0" lvl="0" marL="0" rtl="0" algn="l">
              <a:spcBef>
                <a:spcPts val="0"/>
              </a:spcBef>
              <a:spcAft>
                <a:spcPts val="0"/>
              </a:spcAft>
              <a:buNone/>
            </a:pPr>
            <a:r>
              <a:t/>
            </a:r>
            <a:endParaRPr/>
          </a:p>
        </p:txBody>
      </p:sp>
      <p:sp>
        <p:nvSpPr>
          <p:cNvPr id="331" name="Google Shape;331;p18:notes"/>
          <p:cNvSpPr txBox="1"/>
          <p:nvPr>
            <p:ph idx="12" type="sldNum"/>
          </p:nvPr>
        </p:nvSpPr>
        <p:spPr>
          <a:xfrm>
            <a:off x="3856737" y="9442154"/>
            <a:ext cx="2950475" cy="49877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p19:notes"/>
          <p:cNvSpPr/>
          <p:nvPr>
            <p:ph idx="2" type="sldImg"/>
          </p:nvPr>
        </p:nvSpPr>
        <p:spPr>
          <a:xfrm>
            <a:off x="423863" y="1243013"/>
            <a:ext cx="5961062" cy="33543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7" name="Google Shape;337;p19:notes"/>
          <p:cNvSpPr txBox="1"/>
          <p:nvPr>
            <p:ph idx="1" type="body"/>
          </p:nvPr>
        </p:nvSpPr>
        <p:spPr>
          <a:xfrm>
            <a:off x="680879" y="4784070"/>
            <a:ext cx="5447030" cy="3914239"/>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2000"/>
              <a:t>Vergeet de klantwensenpiramide niet, zorg dat de basis op orde is</a:t>
            </a:r>
            <a:endParaRPr/>
          </a:p>
          <a:p>
            <a:pPr indent="0" lvl="0" marL="0" rtl="0" algn="l">
              <a:spcBef>
                <a:spcPts val="0"/>
              </a:spcBef>
              <a:spcAft>
                <a:spcPts val="0"/>
              </a:spcAft>
              <a:buNone/>
            </a:pPr>
            <a:r>
              <a:rPr lang="en-US" sz="2000"/>
              <a:t>Verschillende doelgroepen verschillen, heb aandacht daarvoor</a:t>
            </a:r>
            <a:endParaRPr/>
          </a:p>
          <a:p>
            <a:pPr indent="0" lvl="0" marL="0" marR="0" rtl="0" algn="l">
              <a:lnSpc>
                <a:spcPct val="100000"/>
              </a:lnSpc>
              <a:spcBef>
                <a:spcPts val="0"/>
              </a:spcBef>
              <a:spcAft>
                <a:spcPts val="0"/>
              </a:spcAft>
              <a:buClr>
                <a:schemeClr val="dk1"/>
              </a:buClr>
              <a:buSzPts val="2000"/>
              <a:buFont typeface="Arial"/>
              <a:buNone/>
            </a:pPr>
            <a:r>
              <a:rPr lang="en-US" sz="2000">
                <a:latin typeface="Arial"/>
                <a:ea typeface="Arial"/>
                <a:cs typeface="Arial"/>
                <a:sym typeface="Arial"/>
              </a:rPr>
              <a:t>Transitie is spannend omdat er mensen kunnen afhaken. Dat reizigers hun gedrag moeten veranderen is een uitdaging voor ze, en ze moeten daarin goed meegenomen worden. Hiervoor kan de ov-klantwenspiramide als tool gebruikt worden. Het welbekende conceptuele denkraam dat aangeeft wat reizigers willen in volgorde van essentie. Echter om een goed systeem te hebben is het van belang om in alle facetten van de klantwenspiramide in te zetten.</a:t>
            </a:r>
            <a:endParaRPr/>
          </a:p>
          <a:p>
            <a:pPr indent="0" lvl="0" marL="0" marR="0" rtl="0" algn="l">
              <a:lnSpc>
                <a:spcPct val="90000"/>
              </a:lnSpc>
              <a:spcBef>
                <a:spcPts val="750"/>
              </a:spcBef>
              <a:spcAft>
                <a:spcPts val="0"/>
              </a:spcAft>
              <a:buClr>
                <a:srgbClr val="C5DE3A"/>
              </a:buClr>
              <a:buSzPts val="2000"/>
              <a:buFont typeface="Calibri"/>
              <a:buNone/>
            </a:pPr>
            <a:r>
              <a:t/>
            </a:r>
            <a:endParaRPr b="0" i="0" sz="2000" u="none" cap="none" strike="noStrike">
              <a:solidFill>
                <a:srgbClr val="595959"/>
              </a:solidFill>
              <a:latin typeface="Calibri"/>
              <a:ea typeface="Calibri"/>
              <a:cs typeface="Calibri"/>
              <a:sym typeface="Calibri"/>
            </a:endParaRPr>
          </a:p>
          <a:p>
            <a:pPr indent="0" lvl="0" marL="0" marR="0" rtl="0" algn="l">
              <a:lnSpc>
                <a:spcPct val="90000"/>
              </a:lnSpc>
              <a:spcBef>
                <a:spcPts val="750"/>
              </a:spcBef>
              <a:spcAft>
                <a:spcPts val="0"/>
              </a:spcAft>
              <a:buClr>
                <a:srgbClr val="C5DE3A"/>
              </a:buClr>
              <a:buSzPts val="2000"/>
              <a:buFont typeface="Calibri"/>
              <a:buNone/>
            </a:pPr>
            <a:r>
              <a:rPr b="0" i="0" lang="en-US" sz="2000" u="none" cap="none" strike="noStrike">
                <a:solidFill>
                  <a:srgbClr val="595959"/>
                </a:solidFill>
                <a:latin typeface="Calibri"/>
                <a:ea typeface="Calibri"/>
                <a:cs typeface="Calibri"/>
                <a:sym typeface="Calibri"/>
              </a:rPr>
              <a:t>Verschillende doelgroepen op hun eigen manier benaderen. Organiseer sessies met verschillende doelgroepen om te achterhalen wat zij echt willen?</a:t>
            </a:r>
            <a:endParaRPr/>
          </a:p>
          <a:p>
            <a:pPr indent="0" lvl="0" marL="0" marR="0" rtl="0" algn="l">
              <a:lnSpc>
                <a:spcPct val="90000"/>
              </a:lnSpc>
              <a:spcBef>
                <a:spcPts val="750"/>
              </a:spcBef>
              <a:spcAft>
                <a:spcPts val="0"/>
              </a:spcAft>
              <a:buClr>
                <a:srgbClr val="C5DE3A"/>
              </a:buClr>
              <a:buSzPts val="2000"/>
              <a:buFont typeface="Calibri"/>
              <a:buNone/>
            </a:pPr>
            <a:r>
              <a:t/>
            </a:r>
            <a:endParaRPr b="0" i="0" sz="2000" u="none" cap="none" strike="noStrike">
              <a:solidFill>
                <a:srgbClr val="595959"/>
              </a:solidFill>
              <a:latin typeface="Calibri"/>
              <a:ea typeface="Calibri"/>
              <a:cs typeface="Calibri"/>
              <a:sym typeface="Calibri"/>
            </a:endParaRPr>
          </a:p>
          <a:p>
            <a:pPr indent="0" lvl="0" marL="0" rtl="0" algn="l">
              <a:spcBef>
                <a:spcPts val="0"/>
              </a:spcBef>
              <a:spcAft>
                <a:spcPts val="0"/>
              </a:spcAft>
              <a:buNone/>
            </a:pPr>
            <a:r>
              <a:rPr lang="en-US"/>
              <a:t>Beter een eerlijke boodschap die realistisch is dan een positief verhaal dat je niet waar kunt maken. En maak duidelijk wat het alternatief is/als we niks doen: systeem dat onhoudbaar wordt vanuit financieel en ecologisch oogpunt. Daar wordt iedereen slechter van. Reizigers, aanbieders, overheden etc</a:t>
            </a:r>
            <a:endParaRPr/>
          </a:p>
          <a:p>
            <a:pPr indent="0" lvl="0" marL="0" rtl="0" algn="l">
              <a:spcBef>
                <a:spcPts val="0"/>
              </a:spcBef>
              <a:spcAft>
                <a:spcPts val="0"/>
              </a:spcAft>
              <a:buNone/>
            </a:pPr>
            <a:r>
              <a:rPr lang="en-US"/>
              <a:t>Eerlijkheid draagt bij aan de geloofwaardigheid van je organisatie en achterban</a:t>
            </a:r>
            <a:endParaRPr/>
          </a:p>
        </p:txBody>
      </p:sp>
      <p:sp>
        <p:nvSpPr>
          <p:cNvPr id="338" name="Google Shape;338;p19:notes"/>
          <p:cNvSpPr txBox="1"/>
          <p:nvPr>
            <p:ph idx="12" type="sldNum"/>
          </p:nvPr>
        </p:nvSpPr>
        <p:spPr>
          <a:xfrm>
            <a:off x="3856737" y="9442154"/>
            <a:ext cx="2950475" cy="49877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p20:notes"/>
          <p:cNvSpPr/>
          <p:nvPr>
            <p:ph idx="2" type="sldImg"/>
          </p:nvPr>
        </p:nvSpPr>
        <p:spPr>
          <a:xfrm>
            <a:off x="423863" y="1243013"/>
            <a:ext cx="5961062" cy="33543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8" name="Google Shape;348;p20:notes"/>
          <p:cNvSpPr txBox="1"/>
          <p:nvPr>
            <p:ph idx="1" type="body"/>
          </p:nvPr>
        </p:nvSpPr>
        <p:spPr>
          <a:xfrm>
            <a:off x="680879" y="4784070"/>
            <a:ext cx="5447030" cy="3914239"/>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9" name="Google Shape;349;p20:notes"/>
          <p:cNvSpPr txBox="1"/>
          <p:nvPr>
            <p:ph idx="12" type="sldNum"/>
          </p:nvPr>
        </p:nvSpPr>
        <p:spPr>
          <a:xfrm>
            <a:off x="3856737" y="9442154"/>
            <a:ext cx="2950475" cy="49877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p21:notes"/>
          <p:cNvSpPr/>
          <p:nvPr>
            <p:ph idx="2" type="sldImg"/>
          </p:nvPr>
        </p:nvSpPr>
        <p:spPr>
          <a:xfrm>
            <a:off x="423863" y="1243013"/>
            <a:ext cx="5961062" cy="33543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0" name="Google Shape;360;p21:notes"/>
          <p:cNvSpPr txBox="1"/>
          <p:nvPr>
            <p:ph idx="1" type="body"/>
          </p:nvPr>
        </p:nvSpPr>
        <p:spPr>
          <a:xfrm>
            <a:off x="680879" y="4784070"/>
            <a:ext cx="5447030" cy="3914239"/>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Max 5 minuten overhouden</a:t>
            </a:r>
            <a:endParaRPr/>
          </a:p>
        </p:txBody>
      </p:sp>
      <p:sp>
        <p:nvSpPr>
          <p:cNvPr id="361" name="Google Shape;361;p21:notes"/>
          <p:cNvSpPr txBox="1"/>
          <p:nvPr>
            <p:ph idx="12" type="sldNum"/>
          </p:nvPr>
        </p:nvSpPr>
        <p:spPr>
          <a:xfrm>
            <a:off x="3856737" y="9442154"/>
            <a:ext cx="2950475" cy="49877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p22:notes"/>
          <p:cNvSpPr/>
          <p:nvPr>
            <p:ph idx="2" type="sldImg"/>
          </p:nvPr>
        </p:nvSpPr>
        <p:spPr>
          <a:xfrm>
            <a:off x="423863" y="1243013"/>
            <a:ext cx="5961062" cy="33543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2" name="Google Shape;372;p22:notes"/>
          <p:cNvSpPr txBox="1"/>
          <p:nvPr>
            <p:ph idx="1" type="body"/>
          </p:nvPr>
        </p:nvSpPr>
        <p:spPr>
          <a:xfrm>
            <a:off x="680879" y="4784070"/>
            <a:ext cx="5447030" cy="3914239"/>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3" name="Google Shape;373;p22:notes"/>
          <p:cNvSpPr txBox="1"/>
          <p:nvPr>
            <p:ph idx="12" type="sldNum"/>
          </p:nvPr>
        </p:nvSpPr>
        <p:spPr>
          <a:xfrm>
            <a:off x="3856737" y="9442154"/>
            <a:ext cx="2950475" cy="49877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g2cb4bdd2148_0_392:notes"/>
          <p:cNvSpPr/>
          <p:nvPr>
            <p:ph idx="2" type="sldImg"/>
          </p:nvPr>
        </p:nvSpPr>
        <p:spPr>
          <a:xfrm>
            <a:off x="378563" y="745569"/>
            <a:ext cx="6052200" cy="3727800"/>
          </a:xfrm>
          <a:custGeom>
            <a:rect b="b" l="l" r="r" t="t"/>
            <a:pathLst>
              <a:path extrusionOk="0" h="120000" w="120000">
                <a:moveTo>
                  <a:pt x="0" y="0"/>
                </a:moveTo>
                <a:lnTo>
                  <a:pt x="120000" y="0"/>
                </a:lnTo>
                <a:lnTo>
                  <a:pt x="120000" y="120000"/>
                </a:lnTo>
                <a:lnTo>
                  <a:pt x="0" y="120000"/>
                </a:lnTo>
                <a:close/>
              </a:path>
            </a:pathLst>
          </a:custGeom>
        </p:spPr>
      </p:sp>
      <p:sp>
        <p:nvSpPr>
          <p:cNvPr id="385" name="Google Shape;385;g2cb4bdd2148_0_392:notes"/>
          <p:cNvSpPr txBox="1"/>
          <p:nvPr>
            <p:ph idx="1" type="body"/>
          </p:nvPr>
        </p:nvSpPr>
        <p:spPr>
          <a:xfrm>
            <a:off x="680878" y="4721939"/>
            <a:ext cx="5447100" cy="4473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g2cb4bdd2148_0_410:notes"/>
          <p:cNvSpPr/>
          <p:nvPr>
            <p:ph idx="2" type="sldImg"/>
          </p:nvPr>
        </p:nvSpPr>
        <p:spPr>
          <a:xfrm>
            <a:off x="378563" y="745569"/>
            <a:ext cx="6052200" cy="3727800"/>
          </a:xfrm>
          <a:custGeom>
            <a:rect b="b" l="l" r="r" t="t"/>
            <a:pathLst>
              <a:path extrusionOk="0" h="120000" w="120000">
                <a:moveTo>
                  <a:pt x="0" y="0"/>
                </a:moveTo>
                <a:lnTo>
                  <a:pt x="120000" y="0"/>
                </a:lnTo>
                <a:lnTo>
                  <a:pt x="120000" y="120000"/>
                </a:lnTo>
                <a:lnTo>
                  <a:pt x="0" y="120000"/>
                </a:lnTo>
                <a:close/>
              </a:path>
            </a:pathLst>
          </a:custGeom>
        </p:spPr>
      </p:sp>
      <p:sp>
        <p:nvSpPr>
          <p:cNvPr id="404" name="Google Shape;404;g2cb4bdd2148_0_410:notes"/>
          <p:cNvSpPr txBox="1"/>
          <p:nvPr>
            <p:ph idx="1" type="body"/>
          </p:nvPr>
        </p:nvSpPr>
        <p:spPr>
          <a:xfrm>
            <a:off x="680878" y="4721939"/>
            <a:ext cx="5447100" cy="4473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1:notes"/>
          <p:cNvSpPr/>
          <p:nvPr>
            <p:ph idx="2" type="sldImg"/>
          </p:nvPr>
        </p:nvSpPr>
        <p:spPr>
          <a:xfrm>
            <a:off x="423863" y="1243013"/>
            <a:ext cx="5961062" cy="33543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5" name="Google Shape;115;p1:notes"/>
          <p:cNvSpPr txBox="1"/>
          <p:nvPr>
            <p:ph idx="1" type="body"/>
          </p:nvPr>
        </p:nvSpPr>
        <p:spPr>
          <a:xfrm>
            <a:off x="680879" y="4784070"/>
            <a:ext cx="5447030" cy="3914239"/>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6" name="Google Shape;116;p1:notes"/>
          <p:cNvSpPr txBox="1"/>
          <p:nvPr>
            <p:ph idx="12" type="sldNum"/>
          </p:nvPr>
        </p:nvSpPr>
        <p:spPr>
          <a:xfrm>
            <a:off x="3856737" y="9442154"/>
            <a:ext cx="2950475" cy="49877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2:notes"/>
          <p:cNvSpPr/>
          <p:nvPr>
            <p:ph idx="2" type="sldImg"/>
          </p:nvPr>
        </p:nvSpPr>
        <p:spPr>
          <a:xfrm>
            <a:off x="423863" y="1243013"/>
            <a:ext cx="5961062" cy="33543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6" name="Google Shape;126;p2:notes"/>
          <p:cNvSpPr txBox="1"/>
          <p:nvPr>
            <p:ph idx="1" type="body"/>
          </p:nvPr>
        </p:nvSpPr>
        <p:spPr>
          <a:xfrm>
            <a:off x="680879" y="4784070"/>
            <a:ext cx="5447030" cy="3914239"/>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7" name="Google Shape;127;p2:notes"/>
          <p:cNvSpPr txBox="1"/>
          <p:nvPr>
            <p:ph idx="12" type="sldNum"/>
          </p:nvPr>
        </p:nvSpPr>
        <p:spPr>
          <a:xfrm>
            <a:off x="3856737" y="9442154"/>
            <a:ext cx="2950475" cy="49877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3:notes"/>
          <p:cNvSpPr/>
          <p:nvPr>
            <p:ph idx="2" type="sldImg"/>
          </p:nvPr>
        </p:nvSpPr>
        <p:spPr>
          <a:xfrm>
            <a:off x="423863" y="1243013"/>
            <a:ext cx="5961062" cy="33543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7" name="Google Shape;137;p3:notes"/>
          <p:cNvSpPr txBox="1"/>
          <p:nvPr>
            <p:ph idx="1" type="body"/>
          </p:nvPr>
        </p:nvSpPr>
        <p:spPr>
          <a:xfrm>
            <a:off x="680879" y="4784070"/>
            <a:ext cx="5447030" cy="3914239"/>
          </a:xfrm>
          <a:prstGeom prst="rect">
            <a:avLst/>
          </a:prstGeom>
          <a:noFill/>
          <a:ln>
            <a:noFill/>
          </a:ln>
        </p:spPr>
        <p:txBody>
          <a:bodyPr anchorCtr="0" anchor="t" bIns="45700" lIns="91425" spcFirstLastPara="1" rIns="91425" wrap="square" tIns="45700">
            <a:noAutofit/>
          </a:bodyPr>
          <a:lstStyle/>
          <a:p>
            <a:pPr indent="-228600" lvl="0" marL="228600" rtl="0" algn="l">
              <a:spcBef>
                <a:spcPts val="0"/>
              </a:spcBef>
              <a:spcAft>
                <a:spcPts val="0"/>
              </a:spcAft>
              <a:buClr>
                <a:schemeClr val="dk1"/>
              </a:buClr>
              <a:buSzPts val="900"/>
              <a:buFont typeface="Calibri"/>
              <a:buAutoNum type="arabicPeriod"/>
            </a:pPr>
            <a:r>
              <a:rPr lang="en-US"/>
              <a:t>Toenemende wegcongestie</a:t>
            </a:r>
            <a:endParaRPr/>
          </a:p>
          <a:p>
            <a:pPr indent="-228600" lvl="0" marL="228600" rtl="0" algn="l">
              <a:spcBef>
                <a:spcPts val="0"/>
              </a:spcBef>
              <a:spcAft>
                <a:spcPts val="0"/>
              </a:spcAft>
              <a:buClr>
                <a:schemeClr val="dk1"/>
              </a:buClr>
              <a:buSzPts val="900"/>
              <a:buFont typeface="Calibri"/>
              <a:buAutoNum type="arabicPeriod"/>
            </a:pPr>
            <a:r>
              <a:rPr lang="en-US"/>
              <a:t>CO2 uitstoot mede hierdoor</a:t>
            </a:r>
            <a:endParaRPr/>
          </a:p>
          <a:p>
            <a:pPr indent="-228600" lvl="0" marL="228600" rtl="0" algn="l">
              <a:spcBef>
                <a:spcPts val="0"/>
              </a:spcBef>
              <a:spcAft>
                <a:spcPts val="0"/>
              </a:spcAft>
              <a:buClr>
                <a:schemeClr val="dk1"/>
              </a:buClr>
              <a:buSzPts val="900"/>
              <a:buFont typeface="Calibri"/>
              <a:buAutoNum type="arabicPeriod"/>
            </a:pPr>
            <a:r>
              <a:rPr lang="en-US"/>
              <a:t>Stijgende kosten Wmo-vervoer, en toename van gebruik op veel plekken</a:t>
            </a:r>
            <a:endParaRPr/>
          </a:p>
          <a:p>
            <a:pPr indent="-228600" lvl="0" marL="228600" rtl="0" algn="l">
              <a:spcBef>
                <a:spcPts val="0"/>
              </a:spcBef>
              <a:spcAft>
                <a:spcPts val="0"/>
              </a:spcAft>
              <a:buClr>
                <a:schemeClr val="dk1"/>
              </a:buClr>
              <a:buSzPts val="900"/>
              <a:buFont typeface="Calibri"/>
              <a:buAutoNum type="arabicPeriod"/>
            </a:pPr>
            <a:r>
              <a:rPr lang="en-US"/>
              <a:t>Hyperspits in het ov</a:t>
            </a:r>
            <a:endParaRPr/>
          </a:p>
          <a:p>
            <a:pPr indent="-228600" lvl="0" marL="228600" rtl="0" algn="l">
              <a:spcBef>
                <a:spcPts val="0"/>
              </a:spcBef>
              <a:spcAft>
                <a:spcPts val="0"/>
              </a:spcAft>
              <a:buClr>
                <a:schemeClr val="dk1"/>
              </a:buClr>
              <a:buSzPts val="900"/>
              <a:buFont typeface="Calibri"/>
              <a:buAutoNum type="arabicPeriod"/>
            </a:pPr>
            <a:r>
              <a:rPr lang="en-US"/>
              <a:t>Lege bussen in landelijk gebied</a:t>
            </a:r>
            <a:endParaRPr/>
          </a:p>
          <a:p>
            <a:pPr indent="-228600" lvl="0" marL="228600" rtl="0" algn="l">
              <a:spcBef>
                <a:spcPts val="0"/>
              </a:spcBef>
              <a:spcAft>
                <a:spcPts val="0"/>
              </a:spcAft>
              <a:buClr>
                <a:schemeClr val="dk1"/>
              </a:buClr>
              <a:buSzPts val="900"/>
              <a:buFont typeface="Calibri"/>
              <a:buAutoNum type="arabicPeriod"/>
            </a:pPr>
            <a:r>
              <a:rPr lang="en-US"/>
              <a:t>Personeelstekorten</a:t>
            </a:r>
            <a:endParaRPr/>
          </a:p>
          <a:p>
            <a:pPr indent="0" lvl="0" marL="0" rtl="0" algn="l">
              <a:spcBef>
                <a:spcPts val="0"/>
              </a:spcBef>
              <a:spcAft>
                <a:spcPts val="0"/>
              </a:spcAft>
              <a:buClr>
                <a:schemeClr val="dk1"/>
              </a:buClr>
              <a:buSzPts val="900"/>
              <a:buFont typeface="Calibri"/>
              <a:buNone/>
            </a:pPr>
            <a:r>
              <a:t/>
            </a:r>
            <a:endParaRPr/>
          </a:p>
          <a:p>
            <a:pPr indent="0" lvl="0" marL="0" rtl="0" algn="l">
              <a:spcBef>
                <a:spcPts val="0"/>
              </a:spcBef>
              <a:spcAft>
                <a:spcPts val="0"/>
              </a:spcAft>
              <a:buClr>
                <a:schemeClr val="dk1"/>
              </a:buClr>
              <a:buSzPts val="900"/>
              <a:buFont typeface="Calibri"/>
              <a:buNone/>
            </a:pPr>
            <a:r>
              <a:rPr lang="en-US"/>
              <a:t>Kortom; er speelt veel, complexiteit van problemen die elkaar versterken en noodzakelijk maken dat we veranderingen gaan doorvoeren. </a:t>
            </a:r>
            <a:endParaRPr/>
          </a:p>
          <a:p>
            <a:pPr indent="0" lvl="0" marL="0" rtl="0" algn="l">
              <a:spcBef>
                <a:spcPts val="0"/>
              </a:spcBef>
              <a:spcAft>
                <a:spcPts val="0"/>
              </a:spcAft>
              <a:buClr>
                <a:schemeClr val="dk1"/>
              </a:buClr>
              <a:buSzPts val="900"/>
              <a:buFont typeface="Calibri"/>
              <a:buNone/>
            </a:pPr>
            <a:r>
              <a:rPr lang="en-US"/>
              <a:t>Als je doet wat je deed, krijg je wat je kreeg. We moeten het dus anders gaan doen als we willen werken aan oplossingen voor deze problemen</a:t>
            </a:r>
            <a:endParaRPr/>
          </a:p>
        </p:txBody>
      </p:sp>
      <p:sp>
        <p:nvSpPr>
          <p:cNvPr id="138" name="Google Shape;138;p3:notes"/>
          <p:cNvSpPr txBox="1"/>
          <p:nvPr>
            <p:ph idx="12" type="sldNum"/>
          </p:nvPr>
        </p:nvSpPr>
        <p:spPr>
          <a:xfrm>
            <a:off x="3856737" y="9442154"/>
            <a:ext cx="2950475" cy="49877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4:notes"/>
          <p:cNvSpPr/>
          <p:nvPr>
            <p:ph idx="2" type="sldImg"/>
          </p:nvPr>
        </p:nvSpPr>
        <p:spPr>
          <a:xfrm>
            <a:off x="423863" y="1243013"/>
            <a:ext cx="5961062" cy="33543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4" name="Google Shape;154;p4:notes"/>
          <p:cNvSpPr txBox="1"/>
          <p:nvPr>
            <p:ph idx="1" type="body"/>
          </p:nvPr>
        </p:nvSpPr>
        <p:spPr>
          <a:xfrm>
            <a:off x="680879" y="4784070"/>
            <a:ext cx="5447030" cy="3914239"/>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900"/>
              <a:buFont typeface="Calibri"/>
              <a:buNone/>
            </a:pPr>
            <a:r>
              <a:rPr lang="en-US"/>
              <a:t>Sinds een paar jaar krijgt publieke mobiliteit veel aandacht; complete aanbod en organisatie van vervoer, met publieke middelen/samenwerking; van deelfietsen tot carpoolen, flexvervoer en OV. Ook hubs horen erbij.</a:t>
            </a:r>
            <a:endParaRPr/>
          </a:p>
          <a:p>
            <a:pPr indent="0" lvl="0" marL="0" rtl="0" algn="l">
              <a:spcBef>
                <a:spcPts val="0"/>
              </a:spcBef>
              <a:spcAft>
                <a:spcPts val="0"/>
              </a:spcAft>
              <a:buClr>
                <a:schemeClr val="dk1"/>
              </a:buClr>
              <a:buSzPts val="900"/>
              <a:buFont typeface="Calibri"/>
              <a:buNone/>
            </a:pPr>
            <a:r>
              <a:rPr lang="en-US"/>
              <a:t>Diverse overheden werken eraan, in stad en op het platteland. Zeeland, IenW en gemeenten werken nu aan grootschalige pilot, met als doel dat o.a. technieken ook landelijk/ in andere regio’s gebruikt kunnen worden. </a:t>
            </a:r>
            <a:endParaRPr/>
          </a:p>
          <a:p>
            <a:pPr indent="0" lvl="0" marL="0" marR="0" rtl="0" algn="l">
              <a:lnSpc>
                <a:spcPct val="100000"/>
              </a:lnSpc>
              <a:spcBef>
                <a:spcPts val="0"/>
              </a:spcBef>
              <a:spcAft>
                <a:spcPts val="0"/>
              </a:spcAft>
              <a:buClr>
                <a:schemeClr val="dk1"/>
              </a:buClr>
              <a:buSzPts val="900"/>
              <a:buFont typeface="Calibri"/>
              <a:buNone/>
            </a:pPr>
            <a:r>
              <a:rPr lang="en-US"/>
              <a:t>Kan een bijdrage leveren aan brede welvaart: </a:t>
            </a:r>
            <a:r>
              <a:rPr b="0" i="0" lang="en-US">
                <a:solidFill>
                  <a:srgbClr val="000000"/>
                </a:solidFill>
                <a:latin typeface="Roboto"/>
                <a:ea typeface="Roboto"/>
                <a:cs typeface="Roboto"/>
                <a:sym typeface="Roboto"/>
              </a:rPr>
              <a:t>is ons mobiliteitssysteem in staat om iedereen genoeg mogelijkheden te geven om de dingen te doen die ze belangrijk vinden in het leven?</a:t>
            </a:r>
            <a:endParaRPr/>
          </a:p>
          <a:p>
            <a:pPr indent="-285750" lvl="0" marL="342900" rtl="0" algn="l">
              <a:spcBef>
                <a:spcPts val="0"/>
              </a:spcBef>
              <a:spcAft>
                <a:spcPts val="0"/>
              </a:spcAft>
              <a:buClr>
                <a:schemeClr val="dk1"/>
              </a:buClr>
              <a:buSzPts val="900"/>
              <a:buFont typeface="Calibri"/>
              <a:buNone/>
            </a:pPr>
            <a:r>
              <a:t/>
            </a:r>
            <a:endParaRPr/>
          </a:p>
          <a:p>
            <a:pPr indent="-342900" lvl="0" marL="342900" rtl="0" algn="l">
              <a:spcBef>
                <a:spcPts val="0"/>
              </a:spcBef>
              <a:spcAft>
                <a:spcPts val="0"/>
              </a:spcAft>
              <a:buClr>
                <a:schemeClr val="dk1"/>
              </a:buClr>
              <a:buSzPts val="900"/>
              <a:buFont typeface="Calibri"/>
              <a:buChar char="•"/>
            </a:pPr>
            <a:r>
              <a:rPr lang="en-US"/>
              <a:t>Publieke mobiliteit</a:t>
            </a:r>
            <a:endParaRPr/>
          </a:p>
          <a:p>
            <a:pPr indent="0" lvl="0" marL="0" rtl="0" algn="l">
              <a:spcBef>
                <a:spcPts val="0"/>
              </a:spcBef>
              <a:spcAft>
                <a:spcPts val="0"/>
              </a:spcAft>
              <a:buClr>
                <a:schemeClr val="dk1"/>
              </a:buClr>
              <a:buSzPts val="900"/>
              <a:buFont typeface="Calibri"/>
              <a:buNone/>
            </a:pPr>
            <a:r>
              <a:rPr lang="en-US"/>
              <a:t>Publieke mobiliteit: Het ecosysteem, inclusief organisatie en regie: ontschotten en integreren van vervoerssystemen</a:t>
            </a:r>
            <a:endParaRPr/>
          </a:p>
          <a:p>
            <a:pPr indent="0" lvl="0" marL="0" rtl="0" algn="l">
              <a:spcBef>
                <a:spcPts val="0"/>
              </a:spcBef>
              <a:spcAft>
                <a:spcPts val="0"/>
              </a:spcAft>
              <a:buClr>
                <a:schemeClr val="dk1"/>
              </a:buClr>
              <a:buSzPts val="900"/>
              <a:buFont typeface="Calibri"/>
              <a:buNone/>
            </a:pPr>
            <a:r>
              <a:t/>
            </a:r>
            <a:endParaRPr/>
          </a:p>
          <a:p>
            <a:pPr indent="-342900" lvl="0" marL="342900" rtl="0" algn="l">
              <a:spcBef>
                <a:spcPts val="0"/>
              </a:spcBef>
              <a:spcAft>
                <a:spcPts val="0"/>
              </a:spcAft>
              <a:buClr>
                <a:schemeClr val="dk1"/>
              </a:buClr>
              <a:buSzPts val="900"/>
              <a:buFont typeface="Calibri"/>
              <a:buChar char="•"/>
            </a:pPr>
            <a:r>
              <a:rPr lang="en-US"/>
              <a:t>Publiek vervoer</a:t>
            </a:r>
            <a:endParaRPr/>
          </a:p>
          <a:p>
            <a:pPr indent="-342900" lvl="1" marL="342900" rtl="0" algn="l">
              <a:spcBef>
                <a:spcPts val="0"/>
              </a:spcBef>
              <a:spcAft>
                <a:spcPts val="0"/>
              </a:spcAft>
              <a:buNone/>
            </a:pPr>
            <a:r>
              <a:rPr lang="en-US"/>
              <a:t>De wielen op de weg die het vervoerssysteem operationaliseren</a:t>
            </a:r>
            <a:endParaRPr/>
          </a:p>
          <a:p>
            <a:pPr indent="-342900" lvl="1" marL="342900" rtl="0" algn="l">
              <a:spcBef>
                <a:spcPts val="0"/>
              </a:spcBef>
              <a:spcAft>
                <a:spcPts val="0"/>
              </a:spcAft>
              <a:buNone/>
            </a:pPr>
            <a:r>
              <a:rPr lang="en-US"/>
              <a:t>Samenstelling afhankelijk van ruimtelijke context</a:t>
            </a:r>
            <a:endParaRPr/>
          </a:p>
          <a:p>
            <a:pPr indent="-342900" lvl="1" marL="342900" rtl="0" algn="l">
              <a:spcBef>
                <a:spcPts val="0"/>
              </a:spcBef>
              <a:spcAft>
                <a:spcPts val="0"/>
              </a:spcAft>
              <a:buNone/>
            </a:pPr>
            <a:r>
              <a:rPr lang="en-US"/>
              <a:t>Traditioneel ov speelt in stedelijke gebieden een grotere rol dan in landelijke</a:t>
            </a:r>
            <a:endParaRPr/>
          </a:p>
          <a:p>
            <a:pPr indent="0" lvl="0" marL="0" rtl="0" algn="l">
              <a:spcBef>
                <a:spcPts val="0"/>
              </a:spcBef>
              <a:spcAft>
                <a:spcPts val="0"/>
              </a:spcAft>
              <a:buClr>
                <a:schemeClr val="dk1"/>
              </a:buClr>
              <a:buSzPts val="900"/>
              <a:buFont typeface="Calibri"/>
              <a:buNone/>
            </a:pPr>
            <a:r>
              <a:t/>
            </a:r>
            <a:endParaRPr/>
          </a:p>
        </p:txBody>
      </p:sp>
      <p:sp>
        <p:nvSpPr>
          <p:cNvPr id="155" name="Google Shape;155;p4:notes"/>
          <p:cNvSpPr txBox="1"/>
          <p:nvPr>
            <p:ph idx="12" type="sldNum"/>
          </p:nvPr>
        </p:nvSpPr>
        <p:spPr>
          <a:xfrm>
            <a:off x="3856737" y="9442154"/>
            <a:ext cx="2950475" cy="49877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5:notes"/>
          <p:cNvSpPr/>
          <p:nvPr>
            <p:ph idx="2" type="sldImg"/>
          </p:nvPr>
        </p:nvSpPr>
        <p:spPr>
          <a:xfrm>
            <a:off x="423863" y="1243013"/>
            <a:ext cx="5961062" cy="33543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2" name="Google Shape;162;p5:notes"/>
          <p:cNvSpPr txBox="1"/>
          <p:nvPr>
            <p:ph idx="1" type="body"/>
          </p:nvPr>
        </p:nvSpPr>
        <p:spPr>
          <a:xfrm>
            <a:off x="680879" y="4784070"/>
            <a:ext cx="5447030" cy="391423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900"/>
              <a:buFont typeface="Calibri"/>
              <a:buNone/>
            </a:pPr>
            <a:r>
              <a:rPr lang="en-US"/>
              <a:t>Veel reizigers denken minder traditioneel dan wij als specialisten wel eens denken. Ze willen vooral hun bestemming bereiken, liefst zo zelfstandig mogelijk.</a:t>
            </a:r>
            <a:endParaRPr/>
          </a:p>
          <a:p>
            <a:pPr indent="0" lvl="0" marL="0" marR="0" rtl="0" algn="l">
              <a:lnSpc>
                <a:spcPct val="100000"/>
              </a:lnSpc>
              <a:spcBef>
                <a:spcPts val="0"/>
              </a:spcBef>
              <a:spcAft>
                <a:spcPts val="0"/>
              </a:spcAft>
              <a:buClr>
                <a:schemeClr val="dk1"/>
              </a:buClr>
              <a:buSzPts val="900"/>
              <a:buFont typeface="Calibri"/>
              <a:buNone/>
            </a:pPr>
            <a:r>
              <a:rPr lang="en-US"/>
              <a:t>Goed uitlegbaar dat er dingen gaan veranderen. Ook de reizigers snappen dat oplossingen die vroeger werkten nu niet (altijd) meer werken.</a:t>
            </a:r>
            <a:endParaRPr/>
          </a:p>
          <a:p>
            <a:pPr indent="0" lvl="0" marL="0" marR="0" rtl="0" algn="l">
              <a:lnSpc>
                <a:spcPct val="100000"/>
              </a:lnSpc>
              <a:spcBef>
                <a:spcPts val="0"/>
              </a:spcBef>
              <a:spcAft>
                <a:spcPts val="0"/>
              </a:spcAft>
              <a:buClr>
                <a:schemeClr val="dk1"/>
              </a:buClr>
              <a:buSzPts val="900"/>
              <a:buFont typeface="Calibri"/>
              <a:buNone/>
            </a:pPr>
            <a:r>
              <a:t/>
            </a:r>
            <a:endParaRPr/>
          </a:p>
          <a:p>
            <a:pPr indent="0" lvl="0" marL="0" marR="0" rtl="0" algn="l">
              <a:lnSpc>
                <a:spcPct val="100000"/>
              </a:lnSpc>
              <a:spcBef>
                <a:spcPts val="0"/>
              </a:spcBef>
              <a:spcAft>
                <a:spcPts val="0"/>
              </a:spcAft>
              <a:buClr>
                <a:schemeClr val="dk1"/>
              </a:buClr>
              <a:buSzPts val="900"/>
              <a:buFont typeface="Calibri"/>
              <a:buNone/>
            </a:pPr>
            <a:r>
              <a:rPr lang="en-US"/>
              <a:t>Filmpje 1: van 0:20 tot einde</a:t>
            </a:r>
            <a:endParaRPr/>
          </a:p>
          <a:p>
            <a:pPr indent="0" lvl="0" marL="0" marR="0" rtl="0" algn="l">
              <a:lnSpc>
                <a:spcPct val="100000"/>
              </a:lnSpc>
              <a:spcBef>
                <a:spcPts val="0"/>
              </a:spcBef>
              <a:spcAft>
                <a:spcPts val="0"/>
              </a:spcAft>
              <a:buClr>
                <a:schemeClr val="dk1"/>
              </a:buClr>
              <a:buSzPts val="900"/>
              <a:buFont typeface="Calibri"/>
              <a:buNone/>
            </a:pPr>
            <a:r>
              <a:rPr lang="en-US"/>
              <a:t>Filmpje 2: van 2:53 tot 3:45</a:t>
            </a:r>
            <a:endParaRPr/>
          </a:p>
          <a:p>
            <a:pPr indent="0" lvl="0" marL="0" marR="0" rtl="0" algn="l">
              <a:lnSpc>
                <a:spcPct val="100000"/>
              </a:lnSpc>
              <a:spcBef>
                <a:spcPts val="0"/>
              </a:spcBef>
              <a:spcAft>
                <a:spcPts val="0"/>
              </a:spcAft>
              <a:buClr>
                <a:schemeClr val="dk1"/>
              </a:buClr>
              <a:buSzPts val="900"/>
              <a:buFont typeface="Calibri"/>
              <a:buNone/>
            </a:pPr>
            <a:r>
              <a:t/>
            </a:r>
            <a:endParaRPr/>
          </a:p>
          <a:p>
            <a:pPr indent="0" lvl="0" marL="0" marR="0" rtl="0" algn="l">
              <a:lnSpc>
                <a:spcPct val="100000"/>
              </a:lnSpc>
              <a:spcBef>
                <a:spcPts val="0"/>
              </a:spcBef>
              <a:spcAft>
                <a:spcPts val="0"/>
              </a:spcAft>
              <a:buClr>
                <a:schemeClr val="dk1"/>
              </a:buClr>
              <a:buSzPts val="900"/>
              <a:buFont typeface="Calibri"/>
              <a:buNone/>
            </a:pPr>
            <a:r>
              <a:rPr lang="en-US"/>
              <a:t>En zo zijn er natuurlijk nog meer doelgroepen; studenten, migranten, digibeten etc</a:t>
            </a:r>
            <a:endParaRPr/>
          </a:p>
          <a:p>
            <a:pPr indent="0" lvl="0" marL="0" marR="0" rtl="0" algn="l">
              <a:lnSpc>
                <a:spcPct val="100000"/>
              </a:lnSpc>
              <a:spcBef>
                <a:spcPts val="0"/>
              </a:spcBef>
              <a:spcAft>
                <a:spcPts val="0"/>
              </a:spcAft>
              <a:buClr>
                <a:schemeClr val="dk1"/>
              </a:buClr>
              <a:buSzPts val="900"/>
              <a:buFont typeface="Calibri"/>
              <a:buNone/>
            </a:pPr>
            <a:r>
              <a:t/>
            </a:r>
            <a:endParaRPr/>
          </a:p>
          <a:p>
            <a:pPr indent="0" lvl="0" marL="0" marR="0" rtl="0" algn="l">
              <a:lnSpc>
                <a:spcPct val="100000"/>
              </a:lnSpc>
              <a:spcBef>
                <a:spcPts val="0"/>
              </a:spcBef>
              <a:spcAft>
                <a:spcPts val="0"/>
              </a:spcAft>
              <a:buClr>
                <a:schemeClr val="dk1"/>
              </a:buClr>
              <a:buSzPts val="900"/>
              <a:buFont typeface="Calibri"/>
              <a:buNone/>
            </a:pPr>
            <a:r>
              <a:rPr lang="en-US"/>
              <a:t>KiM: </a:t>
            </a:r>
            <a:r>
              <a:rPr lang="en-US" u="sng">
                <a:solidFill>
                  <a:schemeClr val="hlink"/>
                </a:solidFill>
                <a:hlinkClick r:id="rId2"/>
              </a:rPr>
              <a:t>https://www.youtube.com/watch?v=zCPZ694jPMo</a:t>
            </a:r>
            <a:r>
              <a:rPr lang="en-US"/>
              <a:t> Wat wil de reiziger (2021)</a:t>
            </a:r>
            <a:endParaRPr/>
          </a:p>
          <a:p>
            <a:pPr indent="0" lvl="0" marL="0" rtl="0" algn="l">
              <a:spcBef>
                <a:spcPts val="0"/>
              </a:spcBef>
              <a:spcAft>
                <a:spcPts val="0"/>
              </a:spcAft>
              <a:buNone/>
            </a:pPr>
            <a:r>
              <a:t/>
            </a:r>
            <a:endParaRPr/>
          </a:p>
        </p:txBody>
      </p:sp>
      <p:sp>
        <p:nvSpPr>
          <p:cNvPr id="163" name="Google Shape;163;p5:notes"/>
          <p:cNvSpPr txBox="1"/>
          <p:nvPr>
            <p:ph idx="12" type="sldNum"/>
          </p:nvPr>
        </p:nvSpPr>
        <p:spPr>
          <a:xfrm>
            <a:off x="3856737" y="9442154"/>
            <a:ext cx="2950475" cy="49877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6:notes"/>
          <p:cNvSpPr/>
          <p:nvPr>
            <p:ph idx="2" type="sldImg"/>
          </p:nvPr>
        </p:nvSpPr>
        <p:spPr>
          <a:xfrm>
            <a:off x="423863" y="1243013"/>
            <a:ext cx="5961062" cy="33543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5" name="Google Shape;175;p6:notes"/>
          <p:cNvSpPr txBox="1"/>
          <p:nvPr>
            <p:ph idx="1" type="body"/>
          </p:nvPr>
        </p:nvSpPr>
        <p:spPr>
          <a:xfrm>
            <a:off x="680879" y="4784070"/>
            <a:ext cx="5447030" cy="3914239"/>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Inclusief mobiliteitssysteem aansluitend bij brede welvaartsdoelen</a:t>
            </a:r>
            <a:endParaRPr/>
          </a:p>
          <a:p>
            <a:pPr indent="0" lvl="1" marL="342900" rtl="0" algn="l">
              <a:spcBef>
                <a:spcPts val="0"/>
              </a:spcBef>
              <a:spcAft>
                <a:spcPts val="0"/>
              </a:spcAft>
              <a:buNone/>
            </a:pPr>
            <a:r>
              <a:rPr lang="en-US"/>
              <a:t>Locaties die slecht bereikbaar zijn met het ov worden beter ontsloten</a:t>
            </a:r>
            <a:endParaRPr/>
          </a:p>
          <a:p>
            <a:pPr indent="0" lvl="1" marL="342900" rtl="0" algn="l">
              <a:spcBef>
                <a:spcPts val="0"/>
              </a:spcBef>
              <a:spcAft>
                <a:spcPts val="0"/>
              </a:spcAft>
              <a:buNone/>
            </a:pPr>
            <a:r>
              <a:rPr lang="en-US"/>
              <a:t>Duurzamer mobiliteitssysteem, zo toegankelijk mogelijk en beter voor de omgeving</a:t>
            </a:r>
            <a:endParaRPr/>
          </a:p>
          <a:p>
            <a:pPr indent="0" lvl="1" marL="342900" rtl="0" algn="l">
              <a:spcBef>
                <a:spcPts val="0"/>
              </a:spcBef>
              <a:spcAft>
                <a:spcPts val="0"/>
              </a:spcAft>
              <a:buNone/>
            </a:pPr>
            <a:r>
              <a:rPr lang="en-US"/>
              <a:t>En van verbeteren veiligheid tot ruimtelijke kwaliteit</a:t>
            </a:r>
            <a:endParaRPr/>
          </a:p>
          <a:p>
            <a:pPr indent="0" lvl="1" marL="342900" rtl="0" algn="l">
              <a:spcBef>
                <a:spcPts val="0"/>
              </a:spcBef>
              <a:spcAft>
                <a:spcPts val="0"/>
              </a:spcAft>
              <a:buClr>
                <a:schemeClr val="dk1"/>
              </a:buClr>
              <a:buSzPts val="900"/>
              <a:buFont typeface="Calibri"/>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Ontschotting van vervoersmogelijkheden</a:t>
            </a:r>
            <a:endParaRPr/>
          </a:p>
          <a:p>
            <a:pPr indent="0" lvl="1" marL="342900" rtl="0" algn="l">
              <a:spcBef>
                <a:spcPts val="0"/>
              </a:spcBef>
              <a:spcAft>
                <a:spcPts val="0"/>
              </a:spcAft>
              <a:buNone/>
            </a:pPr>
            <a:r>
              <a:rPr lang="en-US"/>
              <a:t>Zoals wmo-vervoer, leerlingenvervoer, deelmobiliteit en OV</a:t>
            </a:r>
            <a:endParaRPr/>
          </a:p>
          <a:p>
            <a:pPr indent="0" lvl="1" marL="342900" rtl="0" algn="l">
              <a:spcBef>
                <a:spcPts val="0"/>
              </a:spcBef>
              <a:spcAft>
                <a:spcPts val="0"/>
              </a:spcAft>
              <a:buClr>
                <a:schemeClr val="dk1"/>
              </a:buClr>
              <a:buSzPts val="900"/>
              <a:buFont typeface="Calibri"/>
              <a:buNone/>
            </a:pPr>
            <a:r>
              <a:t/>
            </a:r>
            <a:endParaRPr/>
          </a:p>
          <a:p>
            <a:pPr indent="0" lvl="0" marL="0" rtl="0" algn="l">
              <a:spcBef>
                <a:spcPts val="0"/>
              </a:spcBef>
              <a:spcAft>
                <a:spcPts val="0"/>
              </a:spcAft>
              <a:buNone/>
            </a:pPr>
            <a:r>
              <a:rPr lang="en-US"/>
              <a:t>Meer redeneren vanuit de vervoerbehoefte</a:t>
            </a:r>
            <a:endParaRPr/>
          </a:p>
          <a:p>
            <a:pPr indent="0" lvl="1" marL="342900" rtl="0" algn="l">
              <a:spcBef>
                <a:spcPts val="0"/>
              </a:spcBef>
              <a:spcAft>
                <a:spcPts val="0"/>
              </a:spcAft>
              <a:buNone/>
            </a:pPr>
            <a:r>
              <a:rPr lang="en-US"/>
              <a:t>Betrek de reiziger bij de ontwikkeling van publieke mobiliteit</a:t>
            </a:r>
            <a:endParaRPr/>
          </a:p>
          <a:p>
            <a:pPr indent="0" lvl="0" marL="0" marR="0" rtl="0" algn="l">
              <a:lnSpc>
                <a:spcPct val="100000"/>
              </a:lnSpc>
              <a:spcBef>
                <a:spcPts val="0"/>
              </a:spcBef>
              <a:spcAft>
                <a:spcPts val="0"/>
              </a:spcAft>
              <a:buClr>
                <a:schemeClr val="dk1"/>
              </a:buClr>
              <a:buSzPts val="900"/>
              <a:buFont typeface="Calibri"/>
              <a:buNone/>
            </a:pPr>
            <a:r>
              <a:t/>
            </a:r>
            <a:endParaRPr/>
          </a:p>
          <a:p>
            <a:pPr indent="0" lvl="0" marL="0" marR="0" rtl="0" algn="l">
              <a:lnSpc>
                <a:spcPct val="100000"/>
              </a:lnSpc>
              <a:spcBef>
                <a:spcPts val="0"/>
              </a:spcBef>
              <a:spcAft>
                <a:spcPts val="0"/>
              </a:spcAft>
              <a:buClr>
                <a:schemeClr val="dk1"/>
              </a:buClr>
              <a:buSzPts val="900"/>
              <a:buFont typeface="Calibri"/>
              <a:buNone/>
            </a:pPr>
            <a:r>
              <a:rPr lang="en-US"/>
              <a:t>Publieke mobiliteit biedt veel kansen, aansluitend bij brede welvaartsdoelen en met als mogelijk resultaat een inclusief mobiliteitssysteem.</a:t>
            </a:r>
            <a:endParaRPr/>
          </a:p>
          <a:p>
            <a:pPr indent="0" lvl="0" marL="0" marR="0" rtl="0" algn="l">
              <a:lnSpc>
                <a:spcPct val="100000"/>
              </a:lnSpc>
              <a:spcBef>
                <a:spcPts val="0"/>
              </a:spcBef>
              <a:spcAft>
                <a:spcPts val="0"/>
              </a:spcAft>
              <a:buClr>
                <a:schemeClr val="dk1"/>
              </a:buClr>
              <a:buSzPts val="900"/>
              <a:buFont typeface="Calibri"/>
              <a:buNone/>
            </a:pPr>
            <a:r>
              <a:rPr lang="en-US"/>
              <a:t>Ook worden landelijke gebieden die slecht bereikbaar zijn met het ov worden beter ontsloten in een geïntegreerd publiek mobiliteitssysteem. En vergeet de buitenwijken van grote steden en middelgrote steden niet; ook daar is de bereikbaarheid verre van optimaal. </a:t>
            </a:r>
            <a:endParaRPr/>
          </a:p>
          <a:p>
            <a:pPr indent="0" lvl="0" marL="0" marR="0" rtl="0" algn="l">
              <a:lnSpc>
                <a:spcPct val="100000"/>
              </a:lnSpc>
              <a:spcBef>
                <a:spcPts val="0"/>
              </a:spcBef>
              <a:spcAft>
                <a:spcPts val="0"/>
              </a:spcAft>
              <a:buClr>
                <a:schemeClr val="dk1"/>
              </a:buClr>
              <a:buSzPts val="900"/>
              <a:buFont typeface="Calibri"/>
              <a:buNone/>
            </a:pPr>
            <a:r>
              <a:rPr lang="en-US"/>
              <a:t>Bijdrage aan verduurzaming systeem, minder individueel, autogebonden vervoer. Meer gedeeld en collectief vervoer. Redeneren van uit de vervoerbehoefte en daar de optimale vervoerwijze bij zoeken</a:t>
            </a:r>
            <a:endParaRPr/>
          </a:p>
          <a:p>
            <a:pPr indent="0" lvl="0" marL="0" marR="0" rtl="0" algn="l">
              <a:lnSpc>
                <a:spcPct val="100000"/>
              </a:lnSpc>
              <a:spcBef>
                <a:spcPts val="0"/>
              </a:spcBef>
              <a:spcAft>
                <a:spcPts val="0"/>
              </a:spcAft>
              <a:buClr>
                <a:schemeClr val="dk1"/>
              </a:buClr>
              <a:buSzPts val="900"/>
              <a:buFont typeface="Calibri"/>
              <a:buNone/>
            </a:pPr>
            <a:r>
              <a:t/>
            </a:r>
            <a:endParaRPr/>
          </a:p>
          <a:p>
            <a:pPr indent="0" lvl="0" marL="0" marR="0" rtl="0" algn="l">
              <a:lnSpc>
                <a:spcPct val="100000"/>
              </a:lnSpc>
              <a:spcBef>
                <a:spcPts val="0"/>
              </a:spcBef>
              <a:spcAft>
                <a:spcPts val="0"/>
              </a:spcAft>
              <a:buClr>
                <a:schemeClr val="dk1"/>
              </a:buClr>
              <a:buSzPts val="900"/>
              <a:buFont typeface="Calibri"/>
              <a:buNone/>
            </a:pPr>
            <a:r>
              <a:t/>
            </a:r>
            <a:endParaRPr/>
          </a:p>
          <a:p>
            <a:pPr indent="0" lvl="0" marL="0" marR="0" rtl="0" algn="l">
              <a:lnSpc>
                <a:spcPct val="100000"/>
              </a:lnSpc>
              <a:spcBef>
                <a:spcPts val="0"/>
              </a:spcBef>
              <a:spcAft>
                <a:spcPts val="0"/>
              </a:spcAft>
              <a:buClr>
                <a:schemeClr val="dk1"/>
              </a:buClr>
              <a:buSzPts val="900"/>
              <a:buFont typeface="Calibri"/>
              <a:buNone/>
            </a:pPr>
            <a:r>
              <a:t/>
            </a:r>
            <a:endParaRPr/>
          </a:p>
          <a:p>
            <a:pPr indent="0" lvl="0" marL="0" marR="0" rtl="0" algn="l">
              <a:lnSpc>
                <a:spcPct val="100000"/>
              </a:lnSpc>
              <a:spcBef>
                <a:spcPts val="0"/>
              </a:spcBef>
              <a:spcAft>
                <a:spcPts val="0"/>
              </a:spcAft>
              <a:buClr>
                <a:schemeClr val="dk1"/>
              </a:buClr>
              <a:buSzPts val="900"/>
              <a:buFont typeface="Calibri"/>
              <a:buNone/>
            </a:pPr>
            <a:r>
              <a:t/>
            </a:r>
            <a:endParaRPr/>
          </a:p>
          <a:p>
            <a:pPr indent="0" lvl="0" marL="0" marR="0" rtl="0" algn="l">
              <a:lnSpc>
                <a:spcPct val="100000"/>
              </a:lnSpc>
              <a:spcBef>
                <a:spcPts val="0"/>
              </a:spcBef>
              <a:spcAft>
                <a:spcPts val="0"/>
              </a:spcAft>
              <a:buClr>
                <a:schemeClr val="dk1"/>
              </a:buClr>
              <a:buSzPts val="900"/>
              <a:buFont typeface="Calibri"/>
              <a:buNone/>
            </a:pPr>
            <a:r>
              <a:t/>
            </a:r>
            <a:endParaRPr/>
          </a:p>
          <a:p>
            <a:pPr indent="0" lvl="0" marL="0" marR="0" rtl="0" algn="l">
              <a:lnSpc>
                <a:spcPct val="100000"/>
              </a:lnSpc>
              <a:spcBef>
                <a:spcPts val="0"/>
              </a:spcBef>
              <a:spcAft>
                <a:spcPts val="0"/>
              </a:spcAft>
              <a:buClr>
                <a:schemeClr val="dk1"/>
              </a:buClr>
              <a:buSzPts val="900"/>
              <a:buFont typeface="Calibri"/>
              <a:buNone/>
            </a:pPr>
            <a:r>
              <a:t/>
            </a:r>
            <a:endParaRPr/>
          </a:p>
          <a:p>
            <a:pPr indent="0" lvl="0" marL="0" marR="0" rtl="0" algn="l">
              <a:lnSpc>
                <a:spcPct val="100000"/>
              </a:lnSpc>
              <a:spcBef>
                <a:spcPts val="0"/>
              </a:spcBef>
              <a:spcAft>
                <a:spcPts val="0"/>
              </a:spcAft>
              <a:buClr>
                <a:schemeClr val="dk1"/>
              </a:buClr>
              <a:buSzPts val="900"/>
              <a:buFont typeface="Calibri"/>
              <a:buNone/>
            </a:pPr>
            <a:r>
              <a:rPr lang="en-US"/>
              <a:t>Deelsystemen</a:t>
            </a:r>
            <a:endParaRPr/>
          </a:p>
          <a:p>
            <a:pPr indent="0" lvl="0" marL="0" marR="0" rtl="0" algn="l">
              <a:lnSpc>
                <a:spcPct val="100000"/>
              </a:lnSpc>
              <a:spcBef>
                <a:spcPts val="0"/>
              </a:spcBef>
              <a:spcAft>
                <a:spcPts val="0"/>
              </a:spcAft>
              <a:buClr>
                <a:schemeClr val="dk1"/>
              </a:buClr>
              <a:buSzPts val="900"/>
              <a:buFont typeface="Calibri"/>
              <a:buNone/>
            </a:pPr>
            <a:r>
              <a:rPr lang="en-US"/>
              <a:t>	Staat van de deelmobiliteit (2023). Aanbod lijkt te stabiliseren, maar spreiding over het land neemt toe. – deelsystemen dus kansrijker in landelijke gebieden waar de transitie naar publieke mobiliteit het meest urgent is.</a:t>
            </a:r>
            <a:endParaRPr/>
          </a:p>
          <a:p>
            <a:pPr indent="0" lvl="0" marL="0" marR="0" rtl="0" algn="l">
              <a:lnSpc>
                <a:spcPct val="100000"/>
              </a:lnSpc>
              <a:spcBef>
                <a:spcPts val="0"/>
              </a:spcBef>
              <a:spcAft>
                <a:spcPts val="0"/>
              </a:spcAft>
              <a:buClr>
                <a:schemeClr val="dk1"/>
              </a:buClr>
              <a:buSzPts val="900"/>
              <a:buFont typeface="Calibri"/>
              <a:buNone/>
            </a:pPr>
            <a:r>
              <a:rPr lang="en-US"/>
              <a:t>Integratie Wmo-vervoer en ov</a:t>
            </a:r>
            <a:endParaRPr/>
          </a:p>
          <a:p>
            <a:pPr indent="0" lvl="0" marL="0" marR="0" rtl="0" algn="l">
              <a:lnSpc>
                <a:spcPct val="100000"/>
              </a:lnSpc>
              <a:spcBef>
                <a:spcPts val="0"/>
              </a:spcBef>
              <a:spcAft>
                <a:spcPts val="0"/>
              </a:spcAft>
              <a:buClr>
                <a:schemeClr val="dk1"/>
              </a:buClr>
              <a:buSzPts val="900"/>
              <a:buFont typeface="Calibri"/>
              <a:buNone/>
            </a:pPr>
            <a:r>
              <a:rPr lang="en-US"/>
              <a:t>	Beide kanten op. Wmo’ers in ov met voor elkaar pas en ov in wmo voertuigen gecombineerd in flexvervoer. Voller ov buiten de spits	(ouderen zijn minder gebonden aan spitsuren) en meer reizigers in de wmo busjes.</a:t>
            </a:r>
            <a:endParaRPr/>
          </a:p>
          <a:p>
            <a:pPr indent="0" lvl="0" marL="0" marR="0" rtl="0" algn="l">
              <a:lnSpc>
                <a:spcPct val="100000"/>
              </a:lnSpc>
              <a:spcBef>
                <a:spcPts val="0"/>
              </a:spcBef>
              <a:spcAft>
                <a:spcPts val="0"/>
              </a:spcAft>
              <a:buClr>
                <a:schemeClr val="dk1"/>
              </a:buClr>
              <a:buSzPts val="900"/>
              <a:buFont typeface="Calibri"/>
              <a:buNone/>
            </a:pPr>
            <a:r>
              <a:rPr lang="en-US"/>
              <a:t>	Dit kan ook steeds beter terwijl AVG in acht genomen wordt. VB: publiek vervoer GD won prijs voor de beste privacybescherming. Sluit aan bij de uitdagingen die we bij MaaS ook zagen. Daar maken we stappen in.</a:t>
            </a:r>
            <a:endParaRPr/>
          </a:p>
          <a:p>
            <a:pPr indent="0" lvl="0" marL="0" marR="0" rtl="0" algn="l">
              <a:lnSpc>
                <a:spcPct val="100000"/>
              </a:lnSpc>
              <a:spcBef>
                <a:spcPts val="0"/>
              </a:spcBef>
              <a:spcAft>
                <a:spcPts val="0"/>
              </a:spcAft>
              <a:buClr>
                <a:schemeClr val="dk1"/>
              </a:buClr>
              <a:buSzPts val="900"/>
              <a:buFont typeface="Calibri"/>
              <a:buNone/>
            </a:pPr>
            <a:r>
              <a:rPr lang="en-US"/>
              <a:t>Regiecentrale</a:t>
            </a:r>
            <a:endParaRPr/>
          </a:p>
          <a:p>
            <a:pPr indent="0" lvl="0" marL="0" marR="0" rtl="0" algn="l">
              <a:lnSpc>
                <a:spcPct val="100000"/>
              </a:lnSpc>
              <a:spcBef>
                <a:spcPts val="0"/>
              </a:spcBef>
              <a:spcAft>
                <a:spcPts val="0"/>
              </a:spcAft>
              <a:buClr>
                <a:schemeClr val="dk1"/>
              </a:buClr>
              <a:buSzPts val="900"/>
              <a:buFont typeface="Calibri"/>
              <a:buNone/>
            </a:pPr>
            <a:r>
              <a:rPr lang="en-US"/>
              <a:t>	De regie vanuit het rijk, of de decentrale ov-overheid. Samenwerking met veel andere pionnen. Het bedrijfsleven, lagere overheden, mobiliteitsaanbieders en communiceer met de reiziger. Zorg voor een soepele vanzelfsprekende samenwerking om publieke mobiliteit tot een succes te maken. Nog onduidelijk wat ideaal is in de governance en organisatiestructuur: publiek, publiek-privaat of privaat</a:t>
            </a:r>
            <a:endParaRPr/>
          </a:p>
          <a:p>
            <a:pPr indent="0" lvl="0" marL="0" marR="0" rtl="0" algn="l">
              <a:lnSpc>
                <a:spcPct val="100000"/>
              </a:lnSpc>
              <a:spcBef>
                <a:spcPts val="0"/>
              </a:spcBef>
              <a:spcAft>
                <a:spcPts val="0"/>
              </a:spcAft>
              <a:buClr>
                <a:schemeClr val="dk1"/>
              </a:buClr>
              <a:buSzPts val="900"/>
              <a:buFont typeface="Calibri"/>
              <a:buNone/>
            </a:pPr>
            <a:r>
              <a:t/>
            </a:r>
            <a:endParaRPr/>
          </a:p>
          <a:p>
            <a:pPr indent="0" lvl="0" marL="0" marR="0" rtl="0" algn="l">
              <a:lnSpc>
                <a:spcPct val="100000"/>
              </a:lnSpc>
              <a:spcBef>
                <a:spcPts val="0"/>
              </a:spcBef>
              <a:spcAft>
                <a:spcPts val="0"/>
              </a:spcAft>
              <a:buClr>
                <a:schemeClr val="dk1"/>
              </a:buClr>
              <a:buSzPts val="900"/>
              <a:buFont typeface="Calibri"/>
              <a:buNone/>
            </a:pPr>
            <a:r>
              <a:rPr lang="en-US"/>
              <a:t>Kansen om synergie te realiseren. Synergie vraagt om weghalen organisatorische en financiële schotten. Dan kan het voor de reiziger eenvoudiger worden, beter product worden geboden én voor overheden, vervoerders en andere stakeholders voordelen worden behaald, zoals kosten beter in de hand houden, efficiëntere inzet van voertuigen, lager materialen gebruik etc. Bijdrage aan financiële en ecologische duurzaamheid.</a:t>
            </a:r>
            <a:endParaRPr/>
          </a:p>
          <a:p>
            <a:pPr indent="0" lvl="0" marL="0" marR="0" rtl="0" algn="l">
              <a:lnSpc>
                <a:spcPct val="100000"/>
              </a:lnSpc>
              <a:spcBef>
                <a:spcPts val="0"/>
              </a:spcBef>
              <a:spcAft>
                <a:spcPts val="0"/>
              </a:spcAft>
              <a:buClr>
                <a:schemeClr val="dk1"/>
              </a:buClr>
              <a:buSzPts val="900"/>
              <a:buFont typeface="Calibri"/>
              <a:buNone/>
            </a:pPr>
            <a:r>
              <a:t/>
            </a:r>
            <a:endParaRPr/>
          </a:p>
          <a:p>
            <a:pPr indent="0" lvl="0" marL="0" marR="0" rtl="0" algn="l">
              <a:lnSpc>
                <a:spcPct val="100000"/>
              </a:lnSpc>
              <a:spcBef>
                <a:spcPts val="0"/>
              </a:spcBef>
              <a:spcAft>
                <a:spcPts val="0"/>
              </a:spcAft>
              <a:buClr>
                <a:schemeClr val="dk1"/>
              </a:buClr>
              <a:buSzPts val="900"/>
              <a:buFont typeface="Calibri"/>
              <a:buNone/>
            </a:pPr>
            <a:r>
              <a:t/>
            </a:r>
            <a:endParaRPr/>
          </a:p>
          <a:p>
            <a:pPr indent="0" lvl="0" marL="0" marR="0" rtl="0" algn="l">
              <a:lnSpc>
                <a:spcPct val="100000"/>
              </a:lnSpc>
              <a:spcBef>
                <a:spcPts val="0"/>
              </a:spcBef>
              <a:spcAft>
                <a:spcPts val="0"/>
              </a:spcAft>
              <a:buClr>
                <a:schemeClr val="dk1"/>
              </a:buClr>
              <a:buSzPts val="900"/>
              <a:buFont typeface="Calibri"/>
              <a:buNone/>
            </a:pPr>
            <a:r>
              <a:t/>
            </a:r>
            <a:endParaRPr/>
          </a:p>
          <a:p>
            <a:pPr indent="0" lvl="0" marL="0" rtl="0" algn="l">
              <a:spcBef>
                <a:spcPts val="0"/>
              </a:spcBef>
              <a:spcAft>
                <a:spcPts val="0"/>
              </a:spcAft>
              <a:buNone/>
            </a:pPr>
            <a:r>
              <a:t/>
            </a:r>
            <a:endParaRPr/>
          </a:p>
        </p:txBody>
      </p:sp>
      <p:sp>
        <p:nvSpPr>
          <p:cNvPr id="176" name="Google Shape;176;p6:notes"/>
          <p:cNvSpPr txBox="1"/>
          <p:nvPr>
            <p:ph idx="12" type="sldNum"/>
          </p:nvPr>
        </p:nvSpPr>
        <p:spPr>
          <a:xfrm>
            <a:off x="3856737" y="9442154"/>
            <a:ext cx="2950475" cy="49877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7:notes"/>
          <p:cNvSpPr/>
          <p:nvPr>
            <p:ph idx="2" type="sldImg"/>
          </p:nvPr>
        </p:nvSpPr>
        <p:spPr>
          <a:xfrm>
            <a:off x="423863" y="1243013"/>
            <a:ext cx="5961062" cy="33543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5" name="Google Shape;185;p7:notes"/>
          <p:cNvSpPr txBox="1"/>
          <p:nvPr>
            <p:ph idx="1" type="body"/>
          </p:nvPr>
        </p:nvSpPr>
        <p:spPr>
          <a:xfrm>
            <a:off x="680879" y="4784070"/>
            <a:ext cx="5447030" cy="3914239"/>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MaaS was de grootste hype, zeker tot 2020. Heel wat gebeurd. Is Publieke mobiliteit de nieuwe hype die haar beloften niet gaat waar maken?</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2200"/>
              <a:buFont typeface="Arial"/>
              <a:buChar char="•"/>
            </a:pPr>
            <a:r>
              <a:rPr lang="en-US" sz="2200">
                <a:solidFill>
                  <a:schemeClr val="dk1"/>
                </a:solidFill>
              </a:rPr>
              <a:t>Oude wijn in nieuwe zakken?</a:t>
            </a:r>
            <a:endParaRPr/>
          </a:p>
          <a:p>
            <a:pPr indent="-228600" lvl="2" marL="685800" rtl="0" algn="l">
              <a:spcBef>
                <a:spcPts val="750"/>
              </a:spcBef>
              <a:spcAft>
                <a:spcPts val="0"/>
              </a:spcAft>
              <a:buClr>
                <a:schemeClr val="dk1"/>
              </a:buClr>
              <a:buSzPts val="1700"/>
              <a:buFont typeface="Arial"/>
              <a:buChar char="•"/>
            </a:pPr>
            <a:r>
              <a:rPr lang="en-US" sz="1700">
                <a:solidFill>
                  <a:schemeClr val="dk1"/>
                </a:solidFill>
              </a:rPr>
              <a:t>Nee! Bijna alomvattend en raakt (vrijwel) iedere reiziger. En noodzakelijk om mobiliteitssysteem voor iedereen toegankelijk te maken en te houden.</a:t>
            </a:r>
            <a:endParaRPr/>
          </a:p>
          <a:p>
            <a:pPr indent="-101600" lvl="1" marL="342900" rtl="0" algn="l">
              <a:spcBef>
                <a:spcPts val="750"/>
              </a:spcBef>
              <a:spcAft>
                <a:spcPts val="0"/>
              </a:spcAft>
              <a:buClr>
                <a:schemeClr val="dk1"/>
              </a:buClr>
              <a:buSzPts val="2000"/>
              <a:buFont typeface="Arial"/>
              <a:buNone/>
            </a:pPr>
            <a:r>
              <a:t/>
            </a:r>
            <a:endParaRPr sz="2000">
              <a:solidFill>
                <a:schemeClr val="dk1"/>
              </a:solidFill>
            </a:endParaRPr>
          </a:p>
          <a:p>
            <a:pPr indent="0" lvl="0" marL="0" rtl="0" algn="l">
              <a:spcBef>
                <a:spcPts val="0"/>
              </a:spcBef>
              <a:spcAft>
                <a:spcPts val="0"/>
              </a:spcAft>
              <a:buClr>
                <a:schemeClr val="dk1"/>
              </a:buClr>
              <a:buSzPts val="2200"/>
              <a:buFont typeface="Arial"/>
              <a:buChar char="•"/>
            </a:pPr>
            <a:r>
              <a:rPr lang="en-US" sz="2200">
                <a:solidFill>
                  <a:schemeClr val="dk1"/>
                </a:solidFill>
              </a:rPr>
              <a:t>Is MaaS daarmee dood?</a:t>
            </a:r>
            <a:endParaRPr/>
          </a:p>
          <a:p>
            <a:pPr indent="-228600" lvl="2" marL="685800" rtl="0" algn="l">
              <a:spcBef>
                <a:spcPts val="750"/>
              </a:spcBef>
              <a:spcAft>
                <a:spcPts val="0"/>
              </a:spcAft>
              <a:buClr>
                <a:schemeClr val="dk1"/>
              </a:buClr>
              <a:buSzPts val="1700"/>
              <a:buFont typeface="Arial"/>
              <a:buChar char="•"/>
            </a:pPr>
            <a:r>
              <a:rPr lang="en-US" sz="1700">
                <a:solidFill>
                  <a:schemeClr val="dk1"/>
                </a:solidFill>
              </a:rPr>
              <a:t>Nee! MaaS is belangrijk om Publieke Mobiliteit te laten slagen.</a:t>
            </a:r>
            <a:endParaRPr/>
          </a:p>
          <a:p>
            <a:pPr indent="-101600" lvl="1" marL="342900" rtl="0" algn="l">
              <a:spcBef>
                <a:spcPts val="750"/>
              </a:spcBef>
              <a:spcAft>
                <a:spcPts val="0"/>
              </a:spcAft>
              <a:buClr>
                <a:schemeClr val="dk1"/>
              </a:buClr>
              <a:buSzPts val="2000"/>
              <a:buFont typeface="Arial"/>
              <a:buNone/>
            </a:pPr>
            <a:r>
              <a:t/>
            </a:r>
            <a:endParaRPr sz="2000">
              <a:solidFill>
                <a:schemeClr val="dk1"/>
              </a:solidFill>
            </a:endParaRPr>
          </a:p>
          <a:p>
            <a:pPr indent="0" lvl="0" marL="0" rtl="0" algn="l">
              <a:spcBef>
                <a:spcPts val="0"/>
              </a:spcBef>
              <a:spcAft>
                <a:spcPts val="0"/>
              </a:spcAft>
              <a:buClr>
                <a:schemeClr val="dk1"/>
              </a:buClr>
              <a:buSzPts val="2200"/>
              <a:buFont typeface="Arial"/>
              <a:buChar char="•"/>
            </a:pPr>
            <a:r>
              <a:rPr lang="en-US" sz="2200">
                <a:solidFill>
                  <a:schemeClr val="dk1"/>
                </a:solidFill>
              </a:rPr>
              <a:t>Zijn de MaaS-pilots voor niets geweest?</a:t>
            </a:r>
            <a:endParaRPr/>
          </a:p>
          <a:p>
            <a:pPr indent="-228600" lvl="2" marL="685800" rtl="0" algn="l">
              <a:spcBef>
                <a:spcPts val="750"/>
              </a:spcBef>
              <a:spcAft>
                <a:spcPts val="0"/>
              </a:spcAft>
              <a:buClr>
                <a:schemeClr val="dk1"/>
              </a:buClr>
              <a:buSzPts val="1700"/>
              <a:buFont typeface="Arial"/>
              <a:buChar char="•"/>
            </a:pPr>
            <a:r>
              <a:rPr lang="en-US" sz="1700">
                <a:solidFill>
                  <a:schemeClr val="dk1"/>
                </a:solidFill>
              </a:rPr>
              <a:t>Nee! We kunnen de lessen van de MaaS-pilots goed gebruiken.</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Grootste uitdaging -&gt; organisatie</a:t>
            </a:r>
            <a:endParaRPr/>
          </a:p>
          <a:p>
            <a:pPr indent="0" lvl="0" marL="0" rtl="0" algn="l">
              <a:spcBef>
                <a:spcPts val="0"/>
              </a:spcBef>
              <a:spcAft>
                <a:spcPts val="0"/>
              </a:spcAft>
              <a:buNone/>
            </a:pPr>
            <a:r>
              <a:rPr lang="en-US"/>
              <a:t>Grootste valkuil -&gt; de reiziger</a:t>
            </a:r>
            <a:endParaRPr/>
          </a:p>
          <a:p>
            <a:pPr indent="0" lvl="0" marL="0" rtl="0" algn="l">
              <a:spcBef>
                <a:spcPts val="0"/>
              </a:spcBef>
              <a:spcAft>
                <a:spcPts val="0"/>
              </a:spcAft>
              <a:buNone/>
            </a:pPr>
            <a:r>
              <a:t/>
            </a:r>
            <a:endParaRPr/>
          </a:p>
        </p:txBody>
      </p:sp>
      <p:sp>
        <p:nvSpPr>
          <p:cNvPr id="186" name="Google Shape;186;p7:notes"/>
          <p:cNvSpPr txBox="1"/>
          <p:nvPr>
            <p:ph idx="12" type="sldNum"/>
          </p:nvPr>
        </p:nvSpPr>
        <p:spPr>
          <a:xfrm>
            <a:off x="3856737" y="9442154"/>
            <a:ext cx="2950475" cy="49877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jpg"/><Relationship Id="rId3" Type="http://schemas.openxmlformats.org/officeDocument/2006/relationships/image" Target="../media/image1.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dia geel" showMasterSp="0">
  <p:cSld name="Titeldia geel">
    <p:bg>
      <p:bgPr>
        <a:solidFill>
          <a:srgbClr val="F79646"/>
        </a:solidFill>
      </p:bgPr>
    </p:bg>
    <p:spTree>
      <p:nvGrpSpPr>
        <p:cNvPr id="14" name="Shape 14"/>
        <p:cNvGrpSpPr/>
        <p:nvPr/>
      </p:nvGrpSpPr>
      <p:grpSpPr>
        <a:xfrm>
          <a:off x="0" y="0"/>
          <a:ext cx="0" cy="0"/>
          <a:chOff x="0" y="0"/>
          <a:chExt cx="0" cy="0"/>
        </a:xfrm>
      </p:grpSpPr>
      <p:pic>
        <p:nvPicPr>
          <p:cNvPr id="15" name="Google Shape;15;p24"/>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16" name="Google Shape;16;p24"/>
          <p:cNvSpPr txBox="1"/>
          <p:nvPr>
            <p:ph idx="1" type="subTitle"/>
          </p:nvPr>
        </p:nvSpPr>
        <p:spPr>
          <a:xfrm>
            <a:off x="469564" y="1955354"/>
            <a:ext cx="6650654" cy="488124"/>
          </a:xfrm>
          <a:prstGeom prst="rect">
            <a:avLst/>
          </a:prstGeom>
          <a:noFill/>
          <a:ln>
            <a:noFill/>
          </a:ln>
        </p:spPr>
        <p:txBody>
          <a:bodyPr anchorCtr="0" anchor="t" bIns="45700" lIns="91425" spcFirstLastPara="1" rIns="91425" wrap="square" tIns="45700">
            <a:normAutofit/>
          </a:bodyPr>
          <a:lstStyle>
            <a:lvl1pPr lvl="0" algn="l">
              <a:lnSpc>
                <a:spcPct val="100000"/>
              </a:lnSpc>
              <a:spcBef>
                <a:spcPts val="432"/>
              </a:spcBef>
              <a:spcAft>
                <a:spcPts val="0"/>
              </a:spcAft>
              <a:buSzPts val="2400"/>
              <a:buFont typeface="Calibri"/>
              <a:buNone/>
              <a:defRPr b="0" i="0" sz="2400">
                <a:solidFill>
                  <a:srgbClr val="C5DE3A"/>
                </a:solidFill>
                <a:latin typeface="Calibri"/>
                <a:ea typeface="Calibri"/>
                <a:cs typeface="Calibri"/>
                <a:sym typeface="Calibri"/>
              </a:defRPr>
            </a:lvl1pPr>
            <a:lvl2pPr lvl="1" algn="ctr">
              <a:lnSpc>
                <a:spcPct val="90000"/>
              </a:lnSpc>
              <a:spcBef>
                <a:spcPts val="375"/>
              </a:spcBef>
              <a:spcAft>
                <a:spcPts val="0"/>
              </a:spcAft>
              <a:buSzPts val="1200"/>
              <a:buFont typeface="Calibri"/>
              <a:buNone/>
              <a:defRPr sz="1500"/>
            </a:lvl2pPr>
            <a:lvl3pPr lvl="2" algn="ctr">
              <a:lnSpc>
                <a:spcPct val="90000"/>
              </a:lnSpc>
              <a:spcBef>
                <a:spcPts val="375"/>
              </a:spcBef>
              <a:spcAft>
                <a:spcPts val="0"/>
              </a:spcAft>
              <a:buSzPts val="1080"/>
              <a:buFont typeface="Calibri"/>
              <a:buNone/>
              <a:defRPr sz="1350"/>
            </a:lvl3pPr>
            <a:lvl4pPr lvl="3" algn="ctr">
              <a:lnSpc>
                <a:spcPct val="90000"/>
              </a:lnSpc>
              <a:spcBef>
                <a:spcPts val="375"/>
              </a:spcBef>
              <a:spcAft>
                <a:spcPts val="0"/>
              </a:spcAft>
              <a:buSzPts val="960"/>
              <a:buFont typeface="Calibri"/>
              <a:buNone/>
              <a:defRPr sz="1200"/>
            </a:lvl4pPr>
            <a:lvl5pPr lvl="4" algn="ctr">
              <a:lnSpc>
                <a:spcPct val="90000"/>
              </a:lnSpc>
              <a:spcBef>
                <a:spcPts val="375"/>
              </a:spcBef>
              <a:spcAft>
                <a:spcPts val="0"/>
              </a:spcAft>
              <a:buSzPts val="960"/>
              <a:buFont typeface="Calibri"/>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
        <p:nvSpPr>
          <p:cNvPr id="17" name="Google Shape;17;p24"/>
          <p:cNvSpPr txBox="1"/>
          <p:nvPr>
            <p:ph type="ctrTitle"/>
          </p:nvPr>
        </p:nvSpPr>
        <p:spPr>
          <a:xfrm>
            <a:off x="469564" y="1348736"/>
            <a:ext cx="6858000" cy="60661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3500"/>
              <a:buFont typeface="Calibri"/>
              <a:buNone/>
              <a:defRPr sz="35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 name="Google Shape;18;p24"/>
          <p:cNvSpPr txBox="1"/>
          <p:nvPr>
            <p:ph idx="2" type="body"/>
          </p:nvPr>
        </p:nvSpPr>
        <p:spPr>
          <a:xfrm>
            <a:off x="4578485" y="4286655"/>
            <a:ext cx="4079535" cy="329161"/>
          </a:xfrm>
          <a:prstGeom prst="rect">
            <a:avLst/>
          </a:prstGeom>
          <a:noFill/>
          <a:ln>
            <a:noFill/>
          </a:ln>
        </p:spPr>
        <p:txBody>
          <a:bodyPr anchorCtr="0" anchor="t" bIns="45700" lIns="91425" spcFirstLastPara="1" rIns="91425" wrap="square" tIns="45700">
            <a:normAutofit/>
          </a:bodyPr>
          <a:lstStyle>
            <a:lvl1pPr indent="-228600" lvl="0" marL="457200" algn="r">
              <a:lnSpc>
                <a:spcPct val="90000"/>
              </a:lnSpc>
              <a:spcBef>
                <a:spcPts val="750"/>
              </a:spcBef>
              <a:spcAft>
                <a:spcPts val="0"/>
              </a:spcAft>
              <a:buSzPts val="800"/>
              <a:buFont typeface="Calibri"/>
              <a:buNone/>
              <a:defRPr sz="800">
                <a:solidFill>
                  <a:schemeClr val="dk1"/>
                </a:solidFill>
              </a:defRPr>
            </a:lvl1pPr>
            <a:lvl2pPr indent="-320040" lvl="1" marL="914400" algn="l">
              <a:lnSpc>
                <a:spcPct val="90000"/>
              </a:lnSpc>
              <a:spcBef>
                <a:spcPts val="375"/>
              </a:spcBef>
              <a:spcAft>
                <a:spcPts val="0"/>
              </a:spcAft>
              <a:buSzPts val="1440"/>
              <a:buChar char="•"/>
              <a:defRPr/>
            </a:lvl2pPr>
            <a:lvl3pPr indent="-320039" lvl="2" marL="1371600" algn="l">
              <a:lnSpc>
                <a:spcPct val="90000"/>
              </a:lnSpc>
              <a:spcBef>
                <a:spcPts val="375"/>
              </a:spcBef>
              <a:spcAft>
                <a:spcPts val="0"/>
              </a:spcAft>
              <a:buSzPts val="1440"/>
              <a:buChar char="•"/>
              <a:defRPr/>
            </a:lvl3pPr>
            <a:lvl4pPr indent="-320039" lvl="3" marL="1828800" algn="l">
              <a:lnSpc>
                <a:spcPct val="90000"/>
              </a:lnSpc>
              <a:spcBef>
                <a:spcPts val="375"/>
              </a:spcBef>
              <a:spcAft>
                <a:spcPts val="0"/>
              </a:spcAft>
              <a:buSzPts val="1440"/>
              <a:buChar char="•"/>
              <a:defRPr/>
            </a:lvl4pPr>
            <a:lvl5pPr indent="-320039" lvl="4" marL="2286000" algn="l">
              <a:lnSpc>
                <a:spcPct val="90000"/>
              </a:lnSpc>
              <a:spcBef>
                <a:spcPts val="375"/>
              </a:spcBef>
              <a:spcAft>
                <a:spcPts val="0"/>
              </a:spcAft>
              <a:buSzPts val="144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55" name="Shape 55"/>
        <p:cNvGrpSpPr/>
        <p:nvPr/>
      </p:nvGrpSpPr>
      <p:grpSpPr>
        <a:xfrm>
          <a:off x="0" y="0"/>
          <a:ext cx="0" cy="0"/>
          <a:chOff x="0" y="0"/>
          <a:chExt cx="0" cy="0"/>
        </a:xfrm>
      </p:grpSpPr>
      <p:sp>
        <p:nvSpPr>
          <p:cNvPr id="56" name="Google Shape;56;g2cb4bdd2148_0_377"/>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g2cb4bdd2148_0_377"/>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58" name="Google Shape;58;g2cb4bdd2148_0_377"/>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59" name="Google Shape;59;g2cb4bdd2148_0_377"/>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60" name="Google Shape;60;g2cb4bdd2148_0_37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61" name="Shape 61"/>
        <p:cNvGrpSpPr/>
        <p:nvPr/>
      </p:nvGrpSpPr>
      <p:grpSpPr>
        <a:xfrm>
          <a:off x="0" y="0"/>
          <a:ext cx="0" cy="0"/>
          <a:chOff x="0" y="0"/>
          <a:chExt cx="0" cy="0"/>
        </a:xfrm>
      </p:grpSpPr>
      <p:sp>
        <p:nvSpPr>
          <p:cNvPr id="62" name="Google Shape;62;g2cb4bdd2148_0_383"/>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rtl="0">
              <a:lnSpc>
                <a:spcPct val="100000"/>
              </a:lnSpc>
              <a:spcBef>
                <a:spcPts val="0"/>
              </a:spcBef>
              <a:spcAft>
                <a:spcPts val="0"/>
              </a:spcAft>
              <a:buSzPts val="1800"/>
              <a:buNone/>
              <a:defRPr/>
            </a:lvl1pPr>
          </a:lstStyle>
          <a:p/>
        </p:txBody>
      </p:sp>
      <p:sp>
        <p:nvSpPr>
          <p:cNvPr id="63" name="Google Shape;63;g2cb4bdd2148_0_38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64" name="Shape 64"/>
        <p:cNvGrpSpPr/>
        <p:nvPr/>
      </p:nvGrpSpPr>
      <p:grpSpPr>
        <a:xfrm>
          <a:off x="0" y="0"/>
          <a:ext cx="0" cy="0"/>
          <a:chOff x="0" y="0"/>
          <a:chExt cx="0" cy="0"/>
        </a:xfrm>
      </p:grpSpPr>
      <p:sp>
        <p:nvSpPr>
          <p:cNvPr id="65" name="Google Shape;65;g2cb4bdd2148_0_386"/>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66" name="Google Shape;66;g2cb4bdd2148_0_386"/>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rtl="0" algn="ctr">
              <a:spcBef>
                <a:spcPts val="0"/>
              </a:spcBef>
              <a:spcAft>
                <a:spcPts val="0"/>
              </a:spcAft>
              <a:buSzPts val="1800"/>
              <a:buChar char="●"/>
              <a:defRPr/>
            </a:lvl1pPr>
            <a:lvl2pPr indent="-317500" lvl="1" marL="914400" rtl="0" algn="ctr">
              <a:spcBef>
                <a:spcPts val="0"/>
              </a:spcBef>
              <a:spcAft>
                <a:spcPts val="0"/>
              </a:spcAft>
              <a:buSzPts val="1400"/>
              <a:buChar char="○"/>
              <a:defRPr/>
            </a:lvl2pPr>
            <a:lvl3pPr indent="-317500" lvl="2" marL="1371600" rtl="0" algn="ctr">
              <a:spcBef>
                <a:spcPts val="0"/>
              </a:spcBef>
              <a:spcAft>
                <a:spcPts val="0"/>
              </a:spcAft>
              <a:buSzPts val="1400"/>
              <a:buChar char="■"/>
              <a:defRPr/>
            </a:lvl3pPr>
            <a:lvl4pPr indent="-317500" lvl="3" marL="1828800" rtl="0" algn="ctr">
              <a:spcBef>
                <a:spcPts val="0"/>
              </a:spcBef>
              <a:spcAft>
                <a:spcPts val="0"/>
              </a:spcAft>
              <a:buSzPts val="1400"/>
              <a:buChar char="●"/>
              <a:defRPr/>
            </a:lvl4pPr>
            <a:lvl5pPr indent="-317500" lvl="4" marL="2286000" rtl="0" algn="ctr">
              <a:spcBef>
                <a:spcPts val="0"/>
              </a:spcBef>
              <a:spcAft>
                <a:spcPts val="0"/>
              </a:spcAft>
              <a:buSzPts val="1400"/>
              <a:buChar char="○"/>
              <a:defRPr/>
            </a:lvl5pPr>
            <a:lvl6pPr indent="-317500" lvl="5" marL="2743200" rtl="0" algn="ctr">
              <a:spcBef>
                <a:spcPts val="0"/>
              </a:spcBef>
              <a:spcAft>
                <a:spcPts val="0"/>
              </a:spcAft>
              <a:buSzPts val="1400"/>
              <a:buChar char="■"/>
              <a:defRPr/>
            </a:lvl6pPr>
            <a:lvl7pPr indent="-317500" lvl="6" marL="3200400" rtl="0" algn="ctr">
              <a:spcBef>
                <a:spcPts val="0"/>
              </a:spcBef>
              <a:spcAft>
                <a:spcPts val="0"/>
              </a:spcAft>
              <a:buSzPts val="1400"/>
              <a:buChar char="●"/>
              <a:defRPr/>
            </a:lvl7pPr>
            <a:lvl8pPr indent="-317500" lvl="7" marL="3657600" rtl="0" algn="ctr">
              <a:spcBef>
                <a:spcPts val="0"/>
              </a:spcBef>
              <a:spcAft>
                <a:spcPts val="0"/>
              </a:spcAft>
              <a:buSzPts val="1400"/>
              <a:buChar char="○"/>
              <a:defRPr/>
            </a:lvl8pPr>
            <a:lvl9pPr indent="-317500" lvl="8" marL="4114800" rtl="0" algn="ctr">
              <a:spcBef>
                <a:spcPts val="0"/>
              </a:spcBef>
              <a:spcAft>
                <a:spcPts val="0"/>
              </a:spcAft>
              <a:buSzPts val="1400"/>
              <a:buChar char="■"/>
              <a:defRPr/>
            </a:lvl9pPr>
          </a:lstStyle>
          <a:p/>
        </p:txBody>
      </p:sp>
      <p:sp>
        <p:nvSpPr>
          <p:cNvPr id="67" name="Google Shape;67;g2cb4bdd2148_0_38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8" name="Shape 68"/>
        <p:cNvGrpSpPr/>
        <p:nvPr/>
      </p:nvGrpSpPr>
      <p:grpSpPr>
        <a:xfrm>
          <a:off x="0" y="0"/>
          <a:ext cx="0" cy="0"/>
          <a:chOff x="0" y="0"/>
          <a:chExt cx="0" cy="0"/>
        </a:xfrm>
      </p:grpSpPr>
      <p:sp>
        <p:nvSpPr>
          <p:cNvPr id="69" name="Google Shape;69;g2cb4bdd2148_0_39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Aangepaste indeling">
  <p:cSld name="1_Aangepaste indeling">
    <p:bg>
      <p:bgPr>
        <a:blipFill>
          <a:blip r:embed="rId2">
            <a:alphaModFix/>
          </a:blip>
          <a:stretch>
            <a:fillRect/>
          </a:stretch>
        </a:blipFill>
      </p:bgPr>
    </p:bg>
    <p:spTree>
      <p:nvGrpSpPr>
        <p:cNvPr id="19" name="Shape 19"/>
        <p:cNvGrpSpPr/>
        <p:nvPr/>
      </p:nvGrpSpPr>
      <p:grpSpPr>
        <a:xfrm>
          <a:off x="0" y="0"/>
          <a:ext cx="0" cy="0"/>
          <a:chOff x="0" y="0"/>
          <a:chExt cx="0" cy="0"/>
        </a:xfrm>
      </p:grpSpPr>
      <p:sp>
        <p:nvSpPr>
          <p:cNvPr id="20" name="Google Shape;20;p25"/>
          <p:cNvSpPr txBox="1"/>
          <p:nvPr>
            <p:ph type="title"/>
          </p:nvPr>
        </p:nvSpPr>
        <p:spPr>
          <a:xfrm>
            <a:off x="628649" y="393107"/>
            <a:ext cx="8233339" cy="564022"/>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1"/>
              </a:buClr>
              <a:buSzPts val="3800"/>
              <a:buFont typeface="Calibri"/>
              <a:buNone/>
              <a:defRPr>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25"/>
          <p:cNvSpPr txBox="1"/>
          <p:nvPr>
            <p:ph idx="1" type="body"/>
          </p:nvPr>
        </p:nvSpPr>
        <p:spPr>
          <a:xfrm>
            <a:off x="628649" y="1162228"/>
            <a:ext cx="8233339" cy="3470495"/>
          </a:xfrm>
          <a:prstGeom prst="rect">
            <a:avLst/>
          </a:prstGeom>
          <a:noFill/>
          <a:ln>
            <a:noFill/>
          </a:ln>
        </p:spPr>
        <p:txBody>
          <a:bodyPr anchorCtr="0" anchor="t" bIns="45700" lIns="91425" spcFirstLastPara="1" rIns="91425" wrap="square" tIns="45700">
            <a:normAutofit/>
          </a:bodyPr>
          <a:lstStyle>
            <a:lvl1pPr indent="-355600" lvl="0" marL="457200" algn="l">
              <a:lnSpc>
                <a:spcPct val="90000"/>
              </a:lnSpc>
              <a:spcBef>
                <a:spcPts val="750"/>
              </a:spcBef>
              <a:spcAft>
                <a:spcPts val="0"/>
              </a:spcAft>
              <a:buSzPts val="2000"/>
              <a:buFont typeface="Calibri"/>
              <a:buChar char="•"/>
              <a:defRPr>
                <a:latin typeface="Calibri"/>
                <a:ea typeface="Calibri"/>
                <a:cs typeface="Calibri"/>
                <a:sym typeface="Calibri"/>
              </a:defRPr>
            </a:lvl1pPr>
            <a:lvl2pPr indent="-320040" lvl="1" marL="914400" algn="l">
              <a:lnSpc>
                <a:spcPct val="90000"/>
              </a:lnSpc>
              <a:spcBef>
                <a:spcPts val="375"/>
              </a:spcBef>
              <a:spcAft>
                <a:spcPts val="0"/>
              </a:spcAft>
              <a:buSzPts val="1440"/>
              <a:buFont typeface="Calibri"/>
              <a:buChar char="•"/>
              <a:defRPr/>
            </a:lvl2pPr>
            <a:lvl3pPr indent="-299719" lvl="2" marL="1371600" algn="l">
              <a:lnSpc>
                <a:spcPct val="90000"/>
              </a:lnSpc>
              <a:spcBef>
                <a:spcPts val="375"/>
              </a:spcBef>
              <a:spcAft>
                <a:spcPts val="0"/>
              </a:spcAft>
              <a:buSzPts val="1120"/>
              <a:buFont typeface="Calibri"/>
              <a:buChar char="•"/>
              <a:defRPr/>
            </a:lvl3pPr>
            <a:lvl4pPr indent="-289560" lvl="3" marL="1828800" algn="l">
              <a:lnSpc>
                <a:spcPct val="90000"/>
              </a:lnSpc>
              <a:spcBef>
                <a:spcPts val="375"/>
              </a:spcBef>
              <a:spcAft>
                <a:spcPts val="0"/>
              </a:spcAft>
              <a:buSzPts val="960"/>
              <a:buFont typeface="Calibri"/>
              <a:buChar char="•"/>
              <a:defRPr/>
            </a:lvl4pPr>
            <a:lvl5pPr indent="-289560" lvl="4" marL="2286000" algn="l">
              <a:lnSpc>
                <a:spcPct val="90000"/>
              </a:lnSpc>
              <a:spcBef>
                <a:spcPts val="375"/>
              </a:spcBef>
              <a:spcAft>
                <a:spcPts val="0"/>
              </a:spcAft>
              <a:buSzPts val="960"/>
              <a:buFont typeface="Calibri"/>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2" name="Google Shape;22;p25"/>
          <p:cNvSpPr txBox="1"/>
          <p:nvPr>
            <p:ph idx="10" type="dt"/>
          </p:nvPr>
        </p:nvSpPr>
        <p:spPr>
          <a:xfrm>
            <a:off x="3704400" y="4792901"/>
            <a:ext cx="20574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25"/>
          <p:cNvSpPr txBox="1"/>
          <p:nvPr>
            <p:ph idx="12" type="sldNum"/>
          </p:nvPr>
        </p:nvSpPr>
        <p:spPr>
          <a:xfrm>
            <a:off x="6804000" y="4792901"/>
            <a:ext cx="2057988"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id="24" name="Google Shape;24;p25"/>
          <p:cNvPicPr preferRelativeResize="0"/>
          <p:nvPr/>
        </p:nvPicPr>
        <p:blipFill rotWithShape="1">
          <a:blip r:embed="rId3">
            <a:alphaModFix/>
          </a:blip>
          <a:srcRect b="0" l="0" r="0" t="0"/>
          <a:stretch/>
        </p:blipFill>
        <p:spPr>
          <a:xfrm>
            <a:off x="599621" y="4721679"/>
            <a:ext cx="703035" cy="421821"/>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9" name="Shape 29"/>
        <p:cNvGrpSpPr/>
        <p:nvPr/>
      </p:nvGrpSpPr>
      <p:grpSpPr>
        <a:xfrm>
          <a:off x="0" y="0"/>
          <a:ext cx="0" cy="0"/>
          <a:chOff x="0" y="0"/>
          <a:chExt cx="0" cy="0"/>
        </a:xfrm>
      </p:grpSpPr>
      <p:sp>
        <p:nvSpPr>
          <p:cNvPr id="30" name="Google Shape;30;g2cb4bdd2148_0_351"/>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31" name="Google Shape;31;g2cb4bdd2148_0_351"/>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32" name="Google Shape;32;g2cb4bdd2148_0_35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3" name="Shape 33"/>
        <p:cNvGrpSpPr/>
        <p:nvPr/>
      </p:nvGrpSpPr>
      <p:grpSpPr>
        <a:xfrm>
          <a:off x="0" y="0"/>
          <a:ext cx="0" cy="0"/>
          <a:chOff x="0" y="0"/>
          <a:chExt cx="0" cy="0"/>
        </a:xfrm>
      </p:grpSpPr>
      <p:sp>
        <p:nvSpPr>
          <p:cNvPr id="34" name="Google Shape;34;g2cb4bdd2148_0_355"/>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35" name="Google Shape;35;g2cb4bdd2148_0_35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6" name="Shape 36"/>
        <p:cNvGrpSpPr/>
        <p:nvPr/>
      </p:nvGrpSpPr>
      <p:grpSpPr>
        <a:xfrm>
          <a:off x="0" y="0"/>
          <a:ext cx="0" cy="0"/>
          <a:chOff x="0" y="0"/>
          <a:chExt cx="0" cy="0"/>
        </a:xfrm>
      </p:grpSpPr>
      <p:sp>
        <p:nvSpPr>
          <p:cNvPr id="37" name="Google Shape;37;g2cb4bdd2148_0_358"/>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8" name="Google Shape;38;g2cb4bdd2148_0_35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39" name="Google Shape;39;g2cb4bdd2148_0_35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0" name="Shape 40"/>
        <p:cNvGrpSpPr/>
        <p:nvPr/>
      </p:nvGrpSpPr>
      <p:grpSpPr>
        <a:xfrm>
          <a:off x="0" y="0"/>
          <a:ext cx="0" cy="0"/>
          <a:chOff x="0" y="0"/>
          <a:chExt cx="0" cy="0"/>
        </a:xfrm>
      </p:grpSpPr>
      <p:sp>
        <p:nvSpPr>
          <p:cNvPr id="41" name="Google Shape;41;g2cb4bdd2148_0_362"/>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42" name="Google Shape;42;g2cb4bdd2148_0_362"/>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43" name="Google Shape;43;g2cb4bdd2148_0_362"/>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44" name="Google Shape;44;g2cb4bdd2148_0_36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g2cb4bdd2148_0_367"/>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47" name="Google Shape;47;g2cb4bdd2148_0_36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8" name="Shape 48"/>
        <p:cNvGrpSpPr/>
        <p:nvPr/>
      </p:nvGrpSpPr>
      <p:grpSpPr>
        <a:xfrm>
          <a:off x="0" y="0"/>
          <a:ext cx="0" cy="0"/>
          <a:chOff x="0" y="0"/>
          <a:chExt cx="0" cy="0"/>
        </a:xfrm>
      </p:grpSpPr>
      <p:sp>
        <p:nvSpPr>
          <p:cNvPr id="49" name="Google Shape;49;g2cb4bdd2148_0_370"/>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50" name="Google Shape;50;g2cb4bdd2148_0_370"/>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51" name="Google Shape;51;g2cb4bdd2148_0_37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52" name="Shape 52"/>
        <p:cNvGrpSpPr/>
        <p:nvPr/>
      </p:nvGrpSpPr>
      <p:grpSpPr>
        <a:xfrm>
          <a:off x="0" y="0"/>
          <a:ext cx="0" cy="0"/>
          <a:chOff x="0" y="0"/>
          <a:chExt cx="0" cy="0"/>
        </a:xfrm>
      </p:grpSpPr>
      <p:sp>
        <p:nvSpPr>
          <p:cNvPr id="53" name="Google Shape;53;g2cb4bdd2148_0_374"/>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54" name="Google Shape;54;g2cb4bdd2148_0_37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57.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theme" Target="../theme/theme3.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slideLayout" Target="../slideLayouts/slideLayout4.xml"/><Relationship Id="rId3" Type="http://schemas.openxmlformats.org/officeDocument/2006/relationships/slideLayout" Target="../slideLayouts/slideLayout5.xml"/><Relationship Id="rId4" Type="http://schemas.openxmlformats.org/officeDocument/2006/relationships/slideLayout" Target="../slideLayouts/slideLayout6.xml"/><Relationship Id="rId11" Type="http://schemas.openxmlformats.org/officeDocument/2006/relationships/slideLayout" Target="../slideLayouts/slideLayout13.xml"/><Relationship Id="rId10" Type="http://schemas.openxmlformats.org/officeDocument/2006/relationships/slideLayout" Target="../slideLayouts/slideLayout12.xml"/><Relationship Id="rId12" Type="http://schemas.openxmlformats.org/officeDocument/2006/relationships/theme" Target="../theme/theme1.xml"/><Relationship Id="rId9" Type="http://schemas.openxmlformats.org/officeDocument/2006/relationships/slideLayout" Target="../slideLayouts/slideLayout11.xml"/><Relationship Id="rId5" Type="http://schemas.openxmlformats.org/officeDocument/2006/relationships/slideLayout" Target="../slideLayouts/slideLayout7.xml"/><Relationship Id="rId6" Type="http://schemas.openxmlformats.org/officeDocument/2006/relationships/slideLayout" Target="../slideLayouts/slideLayout8.xml"/><Relationship Id="rId7" Type="http://schemas.openxmlformats.org/officeDocument/2006/relationships/slideLayout" Target="../slideLayouts/slideLayout9.xml"/><Relationship Id="rId8"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23"/>
          <p:cNvSpPr txBox="1"/>
          <p:nvPr>
            <p:ph type="title"/>
          </p:nvPr>
        </p:nvSpPr>
        <p:spPr>
          <a:xfrm>
            <a:off x="628649" y="393107"/>
            <a:ext cx="8233339" cy="564022"/>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0"/>
              </a:spcBef>
              <a:spcAft>
                <a:spcPts val="0"/>
              </a:spcAft>
              <a:buClr>
                <a:schemeClr val="dk1"/>
              </a:buClr>
              <a:buSzPts val="3800"/>
              <a:buFont typeface="Calibri"/>
              <a:buNone/>
              <a:defRPr b="1" i="0" sz="38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3"/>
          <p:cNvSpPr txBox="1"/>
          <p:nvPr>
            <p:ph idx="1" type="body"/>
          </p:nvPr>
        </p:nvSpPr>
        <p:spPr>
          <a:xfrm>
            <a:off x="628649" y="1162228"/>
            <a:ext cx="8233339" cy="3470495"/>
          </a:xfrm>
          <a:prstGeom prst="rect">
            <a:avLst/>
          </a:prstGeom>
          <a:noFill/>
          <a:ln>
            <a:noFill/>
          </a:ln>
        </p:spPr>
        <p:txBody>
          <a:bodyPr anchorCtr="0" anchor="t" bIns="45700" lIns="91425" spcFirstLastPara="1" rIns="91425" wrap="square" tIns="45700">
            <a:normAutofit/>
          </a:bodyPr>
          <a:lstStyle>
            <a:lvl1pPr indent="-355600" lvl="0" marL="457200" marR="0" rtl="0" algn="l">
              <a:lnSpc>
                <a:spcPct val="90000"/>
              </a:lnSpc>
              <a:spcBef>
                <a:spcPts val="750"/>
              </a:spcBef>
              <a:spcAft>
                <a:spcPts val="0"/>
              </a:spcAft>
              <a:buClr>
                <a:srgbClr val="C5DE3A"/>
              </a:buClr>
              <a:buSzPts val="2000"/>
              <a:buFont typeface="Calibri"/>
              <a:buChar char="•"/>
              <a:defRPr b="0" i="0" sz="2000" u="none" cap="none" strike="noStrike">
                <a:solidFill>
                  <a:srgbClr val="595959"/>
                </a:solidFill>
                <a:latin typeface="Calibri"/>
                <a:ea typeface="Calibri"/>
                <a:cs typeface="Calibri"/>
                <a:sym typeface="Calibri"/>
              </a:defRPr>
            </a:lvl1pPr>
            <a:lvl2pPr indent="-320040" lvl="1" marL="914400" marR="0" rtl="0" algn="l">
              <a:lnSpc>
                <a:spcPct val="90000"/>
              </a:lnSpc>
              <a:spcBef>
                <a:spcPts val="375"/>
              </a:spcBef>
              <a:spcAft>
                <a:spcPts val="0"/>
              </a:spcAft>
              <a:buClr>
                <a:srgbClr val="C5DE3A"/>
              </a:buClr>
              <a:buSzPts val="1440"/>
              <a:buFont typeface="Calibri"/>
              <a:buChar char="•"/>
              <a:defRPr b="0" i="0" sz="1800" u="none" cap="none" strike="noStrike">
                <a:solidFill>
                  <a:srgbClr val="595959"/>
                </a:solidFill>
                <a:latin typeface="Calibri"/>
                <a:ea typeface="Calibri"/>
                <a:cs typeface="Calibri"/>
                <a:sym typeface="Calibri"/>
              </a:defRPr>
            </a:lvl2pPr>
            <a:lvl3pPr indent="-299719" lvl="2" marL="1371600" marR="0" rtl="0" algn="l">
              <a:lnSpc>
                <a:spcPct val="90000"/>
              </a:lnSpc>
              <a:spcBef>
                <a:spcPts val="375"/>
              </a:spcBef>
              <a:spcAft>
                <a:spcPts val="0"/>
              </a:spcAft>
              <a:buClr>
                <a:srgbClr val="C5DE3A"/>
              </a:buClr>
              <a:buSzPts val="1120"/>
              <a:buFont typeface="Calibri"/>
              <a:buChar char="•"/>
              <a:defRPr b="0" i="0" sz="1400" u="none" cap="none" strike="noStrike">
                <a:solidFill>
                  <a:srgbClr val="595959"/>
                </a:solidFill>
                <a:latin typeface="Calibri"/>
                <a:ea typeface="Calibri"/>
                <a:cs typeface="Calibri"/>
                <a:sym typeface="Calibri"/>
              </a:defRPr>
            </a:lvl3pPr>
            <a:lvl4pPr indent="-289560" lvl="3" marL="1828800" marR="0" rtl="0" algn="l">
              <a:lnSpc>
                <a:spcPct val="90000"/>
              </a:lnSpc>
              <a:spcBef>
                <a:spcPts val="375"/>
              </a:spcBef>
              <a:spcAft>
                <a:spcPts val="0"/>
              </a:spcAft>
              <a:buClr>
                <a:srgbClr val="C5DE3A"/>
              </a:buClr>
              <a:buSzPts val="960"/>
              <a:buFont typeface="Calibri"/>
              <a:buChar char="•"/>
              <a:defRPr b="0" i="0" sz="1200" u="none" cap="none" strike="noStrike">
                <a:solidFill>
                  <a:srgbClr val="595959"/>
                </a:solidFill>
                <a:latin typeface="Calibri"/>
                <a:ea typeface="Calibri"/>
                <a:cs typeface="Calibri"/>
                <a:sym typeface="Calibri"/>
              </a:defRPr>
            </a:lvl4pPr>
            <a:lvl5pPr indent="-289560" lvl="4" marL="2286000" marR="0" rtl="0" algn="l">
              <a:lnSpc>
                <a:spcPct val="90000"/>
              </a:lnSpc>
              <a:spcBef>
                <a:spcPts val="375"/>
              </a:spcBef>
              <a:spcAft>
                <a:spcPts val="0"/>
              </a:spcAft>
              <a:buClr>
                <a:srgbClr val="C5DE3A"/>
              </a:buClr>
              <a:buSzPts val="960"/>
              <a:buFont typeface="Calibri"/>
              <a:buChar char="•"/>
              <a:defRPr b="0" i="0" sz="1200" u="none" cap="none" strike="noStrike">
                <a:solidFill>
                  <a:srgbClr val="595959"/>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12" name="Google Shape;12;p23"/>
          <p:cNvSpPr txBox="1"/>
          <p:nvPr>
            <p:ph idx="10" type="dt"/>
          </p:nvPr>
        </p:nvSpPr>
        <p:spPr>
          <a:xfrm>
            <a:off x="3705594" y="4792901"/>
            <a:ext cx="2057400" cy="273844"/>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900" u="none" cap="none" strike="noStrike">
                <a:solidFill>
                  <a:srgbClr val="A5A5A5"/>
                </a:solidFill>
                <a:latin typeface="Calibri"/>
                <a:ea typeface="Calibri"/>
                <a:cs typeface="Calibri"/>
                <a:sym typeface="Calibri"/>
              </a:defRPr>
            </a:lvl1pPr>
            <a:lvl2pPr lvl="1"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9pPr>
          </a:lstStyle>
          <a:p/>
        </p:txBody>
      </p:sp>
      <p:sp>
        <p:nvSpPr>
          <p:cNvPr id="13" name="Google Shape;13;p23"/>
          <p:cNvSpPr txBox="1"/>
          <p:nvPr>
            <p:ph idx="12" type="sldNum"/>
          </p:nvPr>
        </p:nvSpPr>
        <p:spPr>
          <a:xfrm>
            <a:off x="6804588" y="4792901"/>
            <a:ext cx="2057400" cy="27384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900" u="none" cap="none" strike="noStrike">
                <a:solidFill>
                  <a:srgbClr val="A5A5A5"/>
                </a:solidFill>
                <a:latin typeface="Calibri"/>
                <a:ea typeface="Calibri"/>
                <a:cs typeface="Calibri"/>
                <a:sym typeface="Calibri"/>
              </a:defRPr>
            </a:lvl1pPr>
            <a:lvl2pPr indent="0" lvl="1" marL="0" marR="0" rtl="0" algn="r">
              <a:spcBef>
                <a:spcPts val="0"/>
              </a:spcBef>
              <a:buNone/>
              <a:defRPr b="0" i="0" sz="900" u="none" cap="none" strike="noStrike">
                <a:solidFill>
                  <a:srgbClr val="A5A5A5"/>
                </a:solidFill>
                <a:latin typeface="Calibri"/>
                <a:ea typeface="Calibri"/>
                <a:cs typeface="Calibri"/>
                <a:sym typeface="Calibri"/>
              </a:defRPr>
            </a:lvl2pPr>
            <a:lvl3pPr indent="0" lvl="2" marL="0" marR="0" rtl="0" algn="r">
              <a:spcBef>
                <a:spcPts val="0"/>
              </a:spcBef>
              <a:buNone/>
              <a:defRPr b="0" i="0" sz="900" u="none" cap="none" strike="noStrike">
                <a:solidFill>
                  <a:srgbClr val="A5A5A5"/>
                </a:solidFill>
                <a:latin typeface="Calibri"/>
                <a:ea typeface="Calibri"/>
                <a:cs typeface="Calibri"/>
                <a:sym typeface="Calibri"/>
              </a:defRPr>
            </a:lvl3pPr>
            <a:lvl4pPr indent="0" lvl="3" marL="0" marR="0" rtl="0" algn="r">
              <a:spcBef>
                <a:spcPts val="0"/>
              </a:spcBef>
              <a:buNone/>
              <a:defRPr b="0" i="0" sz="900" u="none" cap="none" strike="noStrike">
                <a:solidFill>
                  <a:srgbClr val="A5A5A5"/>
                </a:solidFill>
                <a:latin typeface="Calibri"/>
                <a:ea typeface="Calibri"/>
                <a:cs typeface="Calibri"/>
                <a:sym typeface="Calibri"/>
              </a:defRPr>
            </a:lvl4pPr>
            <a:lvl5pPr indent="0" lvl="4" marL="0" marR="0" rtl="0" algn="r">
              <a:spcBef>
                <a:spcPts val="0"/>
              </a:spcBef>
              <a:buNone/>
              <a:defRPr b="0" i="0" sz="900" u="none" cap="none" strike="noStrike">
                <a:solidFill>
                  <a:srgbClr val="A5A5A5"/>
                </a:solidFill>
                <a:latin typeface="Calibri"/>
                <a:ea typeface="Calibri"/>
                <a:cs typeface="Calibri"/>
                <a:sym typeface="Calibri"/>
              </a:defRPr>
            </a:lvl5pPr>
            <a:lvl6pPr indent="0" lvl="5" marL="0" marR="0" rtl="0" algn="r">
              <a:spcBef>
                <a:spcPts val="0"/>
              </a:spcBef>
              <a:buNone/>
              <a:defRPr b="0" i="0" sz="900" u="none" cap="none" strike="noStrike">
                <a:solidFill>
                  <a:srgbClr val="A5A5A5"/>
                </a:solidFill>
                <a:latin typeface="Calibri"/>
                <a:ea typeface="Calibri"/>
                <a:cs typeface="Calibri"/>
                <a:sym typeface="Calibri"/>
              </a:defRPr>
            </a:lvl6pPr>
            <a:lvl7pPr indent="0" lvl="6" marL="0" marR="0" rtl="0" algn="r">
              <a:spcBef>
                <a:spcPts val="0"/>
              </a:spcBef>
              <a:buNone/>
              <a:defRPr b="0" i="0" sz="900" u="none" cap="none" strike="noStrike">
                <a:solidFill>
                  <a:srgbClr val="A5A5A5"/>
                </a:solidFill>
                <a:latin typeface="Calibri"/>
                <a:ea typeface="Calibri"/>
                <a:cs typeface="Calibri"/>
                <a:sym typeface="Calibri"/>
              </a:defRPr>
            </a:lvl7pPr>
            <a:lvl8pPr indent="0" lvl="7" marL="0" marR="0" rtl="0" algn="r">
              <a:spcBef>
                <a:spcPts val="0"/>
              </a:spcBef>
              <a:buNone/>
              <a:defRPr b="0" i="0" sz="900" u="none" cap="none" strike="noStrike">
                <a:solidFill>
                  <a:srgbClr val="A5A5A5"/>
                </a:solidFill>
                <a:latin typeface="Calibri"/>
                <a:ea typeface="Calibri"/>
                <a:cs typeface="Calibri"/>
                <a:sym typeface="Calibri"/>
              </a:defRPr>
            </a:lvl8pPr>
            <a:lvl9pPr indent="0" lvl="8" marL="0" marR="0" rtl="0" algn="r">
              <a:spcBef>
                <a:spcPts val="0"/>
              </a:spcBef>
              <a:buNone/>
              <a:defRPr b="0" i="0" sz="900" u="none" cap="none" strike="noStrike">
                <a:solidFill>
                  <a:srgbClr val="A5A5A5"/>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DF2525"/>
        </a:solidFill>
      </p:bgPr>
    </p:bg>
    <p:spTree>
      <p:nvGrpSpPr>
        <p:cNvPr id="25" name="Shape 25"/>
        <p:cNvGrpSpPr/>
        <p:nvPr/>
      </p:nvGrpSpPr>
      <p:grpSpPr>
        <a:xfrm>
          <a:off x="0" y="0"/>
          <a:ext cx="0" cy="0"/>
          <a:chOff x="0" y="0"/>
          <a:chExt cx="0" cy="0"/>
        </a:xfrm>
      </p:grpSpPr>
      <p:sp>
        <p:nvSpPr>
          <p:cNvPr id="26" name="Google Shape;26;g2cb4bdd2148_0_34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27" name="Google Shape;27;g2cb4bdd2148_0_34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0"/>
              </a:spcBef>
              <a:spcAft>
                <a:spcPts val="0"/>
              </a:spcAft>
              <a:buClr>
                <a:schemeClr val="dk2"/>
              </a:buClr>
              <a:buSzPts val="1400"/>
              <a:buChar char="○"/>
              <a:defRPr>
                <a:solidFill>
                  <a:schemeClr val="dk2"/>
                </a:solidFill>
              </a:defRPr>
            </a:lvl2pPr>
            <a:lvl3pPr indent="-317500" lvl="2" marL="1371600" rtl="0">
              <a:lnSpc>
                <a:spcPct val="115000"/>
              </a:lnSpc>
              <a:spcBef>
                <a:spcPts val="0"/>
              </a:spcBef>
              <a:spcAft>
                <a:spcPts val="0"/>
              </a:spcAft>
              <a:buClr>
                <a:schemeClr val="dk2"/>
              </a:buClr>
              <a:buSzPts val="1400"/>
              <a:buChar char="■"/>
              <a:defRPr>
                <a:solidFill>
                  <a:schemeClr val="dk2"/>
                </a:solidFill>
              </a:defRPr>
            </a:lvl3pPr>
            <a:lvl4pPr indent="-317500" lvl="3" marL="1828800" rtl="0">
              <a:lnSpc>
                <a:spcPct val="115000"/>
              </a:lnSpc>
              <a:spcBef>
                <a:spcPts val="0"/>
              </a:spcBef>
              <a:spcAft>
                <a:spcPts val="0"/>
              </a:spcAft>
              <a:buClr>
                <a:schemeClr val="dk2"/>
              </a:buClr>
              <a:buSzPts val="1400"/>
              <a:buChar char="●"/>
              <a:defRPr>
                <a:solidFill>
                  <a:schemeClr val="dk2"/>
                </a:solidFill>
              </a:defRPr>
            </a:lvl4pPr>
            <a:lvl5pPr indent="-317500" lvl="4" marL="2286000" rtl="0">
              <a:lnSpc>
                <a:spcPct val="115000"/>
              </a:lnSpc>
              <a:spcBef>
                <a:spcPts val="0"/>
              </a:spcBef>
              <a:spcAft>
                <a:spcPts val="0"/>
              </a:spcAft>
              <a:buClr>
                <a:schemeClr val="dk2"/>
              </a:buClr>
              <a:buSzPts val="1400"/>
              <a:buChar char="○"/>
              <a:defRPr>
                <a:solidFill>
                  <a:schemeClr val="dk2"/>
                </a:solidFill>
              </a:defRPr>
            </a:lvl5pPr>
            <a:lvl6pPr indent="-317500" lvl="5" marL="2743200" rtl="0">
              <a:lnSpc>
                <a:spcPct val="115000"/>
              </a:lnSpc>
              <a:spcBef>
                <a:spcPts val="0"/>
              </a:spcBef>
              <a:spcAft>
                <a:spcPts val="0"/>
              </a:spcAft>
              <a:buClr>
                <a:schemeClr val="dk2"/>
              </a:buClr>
              <a:buSzPts val="1400"/>
              <a:buChar char="■"/>
              <a:defRPr>
                <a:solidFill>
                  <a:schemeClr val="dk2"/>
                </a:solidFill>
              </a:defRPr>
            </a:lvl6pPr>
            <a:lvl7pPr indent="-317500" lvl="6" marL="3200400" rtl="0">
              <a:lnSpc>
                <a:spcPct val="115000"/>
              </a:lnSpc>
              <a:spcBef>
                <a:spcPts val="0"/>
              </a:spcBef>
              <a:spcAft>
                <a:spcPts val="0"/>
              </a:spcAft>
              <a:buClr>
                <a:schemeClr val="dk2"/>
              </a:buClr>
              <a:buSzPts val="1400"/>
              <a:buChar char="●"/>
              <a:defRPr>
                <a:solidFill>
                  <a:schemeClr val="dk2"/>
                </a:solidFill>
              </a:defRPr>
            </a:lvl7pPr>
            <a:lvl8pPr indent="-317500" lvl="7" marL="3657600" rtl="0">
              <a:lnSpc>
                <a:spcPct val="115000"/>
              </a:lnSpc>
              <a:spcBef>
                <a:spcPts val="0"/>
              </a:spcBef>
              <a:spcAft>
                <a:spcPts val="0"/>
              </a:spcAft>
              <a:buClr>
                <a:schemeClr val="dk2"/>
              </a:buClr>
              <a:buSzPts val="1400"/>
              <a:buChar char="○"/>
              <a:defRPr>
                <a:solidFill>
                  <a:schemeClr val="dk2"/>
                </a:solidFill>
              </a:defRPr>
            </a:lvl8pPr>
            <a:lvl9pPr indent="-317500" lvl="8" marL="4114800" rtl="0">
              <a:lnSpc>
                <a:spcPct val="115000"/>
              </a:lnSpc>
              <a:spcBef>
                <a:spcPts val="0"/>
              </a:spcBef>
              <a:spcAft>
                <a:spcPts val="0"/>
              </a:spcAft>
              <a:buClr>
                <a:schemeClr val="dk2"/>
              </a:buClr>
              <a:buSzPts val="1400"/>
              <a:buChar char="■"/>
              <a:defRPr>
                <a:solidFill>
                  <a:schemeClr val="dk2"/>
                </a:solidFill>
              </a:defRPr>
            </a:lvl9pPr>
          </a:lstStyle>
          <a:p/>
        </p:txBody>
      </p:sp>
      <p:sp>
        <p:nvSpPr>
          <p:cNvPr id="28" name="Google Shape;28;g2cb4bdd2148_0_34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ransition spd="med">
    <p:fade/>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6.png"/><Relationship Id="rId10" Type="http://schemas.openxmlformats.org/officeDocument/2006/relationships/image" Target="../media/image12.png"/><Relationship Id="rId13" Type="http://schemas.openxmlformats.org/officeDocument/2006/relationships/image" Target="../media/image55.png"/><Relationship Id="rId12" Type="http://schemas.openxmlformats.org/officeDocument/2006/relationships/image" Target="../media/image4.png"/><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63.png"/><Relationship Id="rId4" Type="http://schemas.openxmlformats.org/officeDocument/2006/relationships/image" Target="../media/image38.png"/><Relationship Id="rId9" Type="http://schemas.openxmlformats.org/officeDocument/2006/relationships/image" Target="../media/image3.png"/><Relationship Id="rId14" Type="http://schemas.openxmlformats.org/officeDocument/2006/relationships/image" Target="../media/image42.png"/><Relationship Id="rId5" Type="http://schemas.openxmlformats.org/officeDocument/2006/relationships/image" Target="../media/image27.png"/><Relationship Id="rId6" Type="http://schemas.openxmlformats.org/officeDocument/2006/relationships/image" Target="../media/image5.png"/><Relationship Id="rId7" Type="http://schemas.openxmlformats.org/officeDocument/2006/relationships/image" Target="../media/image64.gif"/><Relationship Id="rId8"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5.png"/><Relationship Id="rId4" Type="http://schemas.openxmlformats.org/officeDocument/2006/relationships/image" Target="../media/image28.png"/><Relationship Id="rId5" Type="http://schemas.openxmlformats.org/officeDocument/2006/relationships/image" Target="../media/image2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9.jpg"/><Relationship Id="rId4" Type="http://schemas.openxmlformats.org/officeDocument/2006/relationships/image" Target="../media/image48.png"/><Relationship Id="rId5" Type="http://schemas.openxmlformats.org/officeDocument/2006/relationships/image" Target="../media/image30.jpg"/><Relationship Id="rId6" Type="http://schemas.openxmlformats.org/officeDocument/2006/relationships/image" Target="../media/image33.png"/><Relationship Id="rId7" Type="http://schemas.openxmlformats.org/officeDocument/2006/relationships/image" Target="../media/image32.jpg"/><Relationship Id="rId8" Type="http://schemas.openxmlformats.org/officeDocument/2006/relationships/image" Target="../media/image3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4.png"/><Relationship Id="rId4" Type="http://schemas.openxmlformats.org/officeDocument/2006/relationships/image" Target="../media/image37.jpg"/><Relationship Id="rId5" Type="http://schemas.openxmlformats.org/officeDocument/2006/relationships/image" Target="../media/image35.jpg"/><Relationship Id="rId6" Type="http://schemas.openxmlformats.org/officeDocument/2006/relationships/image" Target="../media/image59.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40.png"/><Relationship Id="rId4" Type="http://schemas.openxmlformats.org/officeDocument/2006/relationships/image" Target="../media/image3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56.jpg"/><Relationship Id="rId4" Type="http://schemas.openxmlformats.org/officeDocument/2006/relationships/image" Target="../media/image3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4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61.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45.jpg"/><Relationship Id="rId4" Type="http://schemas.openxmlformats.org/officeDocument/2006/relationships/image" Target="../media/image9.jpg"/><Relationship Id="rId5" Type="http://schemas.openxmlformats.org/officeDocument/2006/relationships/image" Target="../media/image50.jpg"/><Relationship Id="rId6" Type="http://schemas.openxmlformats.org/officeDocument/2006/relationships/image" Target="../media/image3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4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39.png"/></Relationships>
</file>

<file path=ppt/slides/_rels/slide2.xml.rels><?xml version="1.0" encoding="UTF-8" standalone="yes"?><Relationships xmlns="http://schemas.openxmlformats.org/package/2006/relationships"><Relationship Id="rId11" Type="http://schemas.openxmlformats.org/officeDocument/2006/relationships/image" Target="../media/image6.png"/><Relationship Id="rId10" Type="http://schemas.openxmlformats.org/officeDocument/2006/relationships/image" Target="../media/image12.png"/><Relationship Id="rId13" Type="http://schemas.openxmlformats.org/officeDocument/2006/relationships/image" Target="../media/image55.png"/><Relationship Id="rId12" Type="http://schemas.openxmlformats.org/officeDocument/2006/relationships/image" Target="../media/image4.png"/><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63.png"/><Relationship Id="rId4" Type="http://schemas.openxmlformats.org/officeDocument/2006/relationships/image" Target="../media/image38.png"/><Relationship Id="rId9" Type="http://schemas.openxmlformats.org/officeDocument/2006/relationships/image" Target="../media/image3.png"/><Relationship Id="rId5" Type="http://schemas.openxmlformats.org/officeDocument/2006/relationships/image" Target="../media/image27.png"/><Relationship Id="rId6" Type="http://schemas.openxmlformats.org/officeDocument/2006/relationships/image" Target="../media/image5.png"/><Relationship Id="rId7" Type="http://schemas.openxmlformats.org/officeDocument/2006/relationships/image" Target="../media/image64.gif"/><Relationship Id="rId8"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4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47.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0"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52.png"/><Relationship Id="rId4" Type="http://schemas.openxmlformats.org/officeDocument/2006/relationships/image" Target="../media/image54.jpg"/><Relationship Id="rId9" Type="http://schemas.openxmlformats.org/officeDocument/2006/relationships/hyperlink" Target="https://eur03.safelinks.protection.outlook.com/?url=http%3A%2F%2Fwww.muconsult.nl%2F&amp;data=05%7C01%7Ct.verhorst%40muconsult.nl%7Ce47936af5f004ae73e8808db1a31eccb%7Cb1522c43a84049a982c1bdf4251d5397%7C0%7C0%7C638132573951526809%7CUnknown%7CTWFpbGZsb3d8eyJWIjoiMC4wLjAwMDAiLCJQIjoiV2luMzIiLCJBTiI6Ik1haWwiLCJXVCI6Mn0%3D%7C3000%7C%7C%7C&amp;sdata=Rtqa%2Fl9nzcbErTwu3MMa5igq%2F5GvsIPK%2FL%2BnWaVsSeA%3D&amp;reserved=0" TargetMode="External"/><Relationship Id="rId5" Type="http://schemas.openxmlformats.org/officeDocument/2006/relationships/image" Target="../media/image53.png"/><Relationship Id="rId6" Type="http://schemas.openxmlformats.org/officeDocument/2006/relationships/hyperlink" Target="http://www.muconsult.nl/" TargetMode="External"/><Relationship Id="rId7" Type="http://schemas.openxmlformats.org/officeDocument/2006/relationships/hyperlink" Target="mailto:j.sytsma@muconsult.nl" TargetMode="External"/><Relationship Id="rId8" Type="http://schemas.openxmlformats.org/officeDocument/2006/relationships/hyperlink" Target="http://www.linkedin.com/in/jaapsytsma" TargetMode="External"/></Relationships>
</file>

<file path=ppt/slides/_rels/slide25.xml.rels><?xml version="1.0" encoding="UTF-8" standalone="yes"?><Relationships xmlns="http://schemas.openxmlformats.org/package/2006/relationships"><Relationship Id="rId11" Type="http://schemas.openxmlformats.org/officeDocument/2006/relationships/image" Target="../media/image6.png"/><Relationship Id="rId10" Type="http://schemas.openxmlformats.org/officeDocument/2006/relationships/image" Target="../media/image12.png"/><Relationship Id="rId12" Type="http://schemas.openxmlformats.org/officeDocument/2006/relationships/image" Target="../media/image4.png"/><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62.jpg"/><Relationship Id="rId4" Type="http://schemas.openxmlformats.org/officeDocument/2006/relationships/image" Target="../media/image38.png"/><Relationship Id="rId9" Type="http://schemas.openxmlformats.org/officeDocument/2006/relationships/image" Target="../media/image3.png"/><Relationship Id="rId5" Type="http://schemas.openxmlformats.org/officeDocument/2006/relationships/image" Target="../media/image27.png"/><Relationship Id="rId6" Type="http://schemas.openxmlformats.org/officeDocument/2006/relationships/image" Target="../media/image5.png"/><Relationship Id="rId7" Type="http://schemas.openxmlformats.org/officeDocument/2006/relationships/image" Target="../media/image64.gif"/><Relationship Id="rId8" Type="http://schemas.openxmlformats.org/officeDocument/2006/relationships/image" Target="../media/image2.png"/></Relationships>
</file>

<file path=ppt/slides/_rels/slide26.xml.rels><?xml version="1.0" encoding="UTF-8" standalone="yes"?><Relationships xmlns="http://schemas.openxmlformats.org/package/2006/relationships"><Relationship Id="rId11" Type="http://schemas.openxmlformats.org/officeDocument/2006/relationships/image" Target="../media/image6.png"/><Relationship Id="rId10" Type="http://schemas.openxmlformats.org/officeDocument/2006/relationships/image" Target="../media/image12.png"/><Relationship Id="rId13" Type="http://schemas.openxmlformats.org/officeDocument/2006/relationships/image" Target="../media/image58.png"/><Relationship Id="rId12" Type="http://schemas.openxmlformats.org/officeDocument/2006/relationships/image" Target="../media/image4.png"/><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63.png"/><Relationship Id="rId4" Type="http://schemas.openxmlformats.org/officeDocument/2006/relationships/image" Target="../media/image38.png"/><Relationship Id="rId9" Type="http://schemas.openxmlformats.org/officeDocument/2006/relationships/image" Target="../media/image3.png"/><Relationship Id="rId14" Type="http://schemas.openxmlformats.org/officeDocument/2006/relationships/image" Target="../media/image60.png"/><Relationship Id="rId5" Type="http://schemas.openxmlformats.org/officeDocument/2006/relationships/image" Target="../media/image27.png"/><Relationship Id="rId6" Type="http://schemas.openxmlformats.org/officeDocument/2006/relationships/image" Target="../media/image5.png"/><Relationship Id="rId7" Type="http://schemas.openxmlformats.org/officeDocument/2006/relationships/image" Target="../media/image64.gif"/><Relationship Id="rId8"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hyperlink" Target="https://eur03.safelinks.protection.outlook.com/?url=http%3A%2F%2Fwww.muconsult.nl%2F&amp;data=05%7C01%7Ct.verhorst%40muconsult.nl%7Ce47936af5f004ae73e8808db1a31eccb%7Cb1522c43a84049a982c1bdf4251d5397%7C0%7C0%7C638132573951526809%7CUnknown%7CTWFpbGZsb3d8eyJWIjoiMC4wLjAwMDAiLCJQIjoiV2luMzIiLCJBTiI6Ik1haWwiLCJXVCI6Mn0%3D%7C3000%7C%7C%7C&amp;sdata=Rtqa%2Fl9nzcbErTwu3MMa5igq%2F5GvsIPK%2FL%2BnWaVsSeA%3D&amp;reserved=0" TargetMode="Externa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1" Type="http://schemas.openxmlformats.org/officeDocument/2006/relationships/image" Target="../media/image21.png"/><Relationship Id="rId10" Type="http://schemas.openxmlformats.org/officeDocument/2006/relationships/image" Target="../media/image13.jpg"/><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jpg"/><Relationship Id="rId4" Type="http://schemas.openxmlformats.org/officeDocument/2006/relationships/image" Target="../media/image10.jpg"/><Relationship Id="rId9" Type="http://schemas.openxmlformats.org/officeDocument/2006/relationships/image" Target="../media/image15.jpg"/><Relationship Id="rId5" Type="http://schemas.openxmlformats.org/officeDocument/2006/relationships/image" Target="../media/image9.jpg"/><Relationship Id="rId6" Type="http://schemas.openxmlformats.org/officeDocument/2006/relationships/image" Target="../media/image11.jpg"/><Relationship Id="rId7" Type="http://schemas.openxmlformats.org/officeDocument/2006/relationships/image" Target="../media/image14.jpg"/><Relationship Id="rId8" Type="http://schemas.openxmlformats.org/officeDocument/2006/relationships/image" Target="../media/image1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2.jpg"/><Relationship Id="rId4" Type="http://schemas.openxmlformats.org/officeDocument/2006/relationships/hyperlink" Target="https://www.youtube.com/watch?v=wQjXHpuHhRE&amp;t=20s" TargetMode="External"/><Relationship Id="rId5" Type="http://schemas.openxmlformats.org/officeDocument/2006/relationships/hyperlink" Target="https://www.youtube.com/watch?v=XH1foiUTCWk&amp;t=288s" TargetMode="External"/><Relationship Id="rId6" Type="http://schemas.openxmlformats.org/officeDocument/2006/relationships/image" Target="../media/image2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3" name="Shape 73"/>
        <p:cNvGrpSpPr/>
        <p:nvPr/>
      </p:nvGrpSpPr>
      <p:grpSpPr>
        <a:xfrm>
          <a:off x="0" y="0"/>
          <a:ext cx="0" cy="0"/>
          <a:chOff x="0" y="0"/>
          <a:chExt cx="0" cy="0"/>
        </a:xfrm>
      </p:grpSpPr>
      <p:pic>
        <p:nvPicPr>
          <p:cNvPr id="74" name="Google Shape;74;g2cb4bdd2148_0_264"/>
          <p:cNvPicPr preferRelativeResize="0"/>
          <p:nvPr/>
        </p:nvPicPr>
        <p:blipFill>
          <a:blip r:embed="rId3">
            <a:alphaModFix/>
          </a:blip>
          <a:stretch>
            <a:fillRect/>
          </a:stretch>
        </p:blipFill>
        <p:spPr>
          <a:xfrm>
            <a:off x="107363" y="-978562"/>
            <a:ext cx="8929273" cy="6696937"/>
          </a:xfrm>
          <a:prstGeom prst="rect">
            <a:avLst/>
          </a:prstGeom>
          <a:noFill/>
          <a:ln>
            <a:noFill/>
          </a:ln>
        </p:spPr>
      </p:pic>
      <p:cxnSp>
        <p:nvCxnSpPr>
          <p:cNvPr id="75" name="Google Shape;75;g2cb4bdd2148_0_264"/>
          <p:cNvCxnSpPr/>
          <p:nvPr/>
        </p:nvCxnSpPr>
        <p:spPr>
          <a:xfrm flipH="1" rot="10800000">
            <a:off x="165963" y="4453500"/>
            <a:ext cx="8844600" cy="11400"/>
          </a:xfrm>
          <a:prstGeom prst="straightConnector1">
            <a:avLst/>
          </a:prstGeom>
          <a:noFill/>
          <a:ln cap="flat" cmpd="sng" w="9525">
            <a:solidFill>
              <a:schemeClr val="dk2"/>
            </a:solidFill>
            <a:prstDash val="solid"/>
            <a:round/>
            <a:headEnd len="med" w="med" type="none"/>
            <a:tailEnd len="med" w="med" type="none"/>
          </a:ln>
        </p:spPr>
      </p:cxnSp>
      <p:sp>
        <p:nvSpPr>
          <p:cNvPr id="76" name="Google Shape;76;g2cb4bdd2148_0_264"/>
          <p:cNvSpPr/>
          <p:nvPr/>
        </p:nvSpPr>
        <p:spPr>
          <a:xfrm>
            <a:off x="731350" y="1681050"/>
            <a:ext cx="3512700" cy="1781400"/>
          </a:xfrm>
          <a:prstGeom prst="rect">
            <a:avLst/>
          </a:prstGeom>
          <a:solidFill>
            <a:schemeClr val="accent5"/>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
        <p:nvSpPr>
          <p:cNvPr id="77" name="Google Shape;77;g2cb4bdd2148_0_264"/>
          <p:cNvSpPr/>
          <p:nvPr/>
        </p:nvSpPr>
        <p:spPr>
          <a:xfrm>
            <a:off x="4759975" y="1681050"/>
            <a:ext cx="3583500" cy="1781400"/>
          </a:xfrm>
          <a:prstGeom prst="rect">
            <a:avLst/>
          </a:prstGeom>
          <a:solidFill>
            <a:schemeClr val="accent5"/>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t/>
            </a:r>
            <a:endParaRPr/>
          </a:p>
        </p:txBody>
      </p:sp>
      <p:sp>
        <p:nvSpPr>
          <p:cNvPr id="78" name="Google Shape;78;g2cb4bdd2148_0_264"/>
          <p:cNvSpPr txBox="1"/>
          <p:nvPr/>
        </p:nvSpPr>
        <p:spPr>
          <a:xfrm>
            <a:off x="872875" y="1761900"/>
            <a:ext cx="2086800" cy="37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800">
                <a:solidFill>
                  <a:schemeClr val="lt1"/>
                </a:solidFill>
                <a:latin typeface="Lato"/>
                <a:ea typeface="Lato"/>
                <a:cs typeface="Lato"/>
                <a:sym typeface="Lato"/>
              </a:rPr>
              <a:t>ZAAL 1</a:t>
            </a:r>
            <a:endParaRPr b="1" sz="1800">
              <a:solidFill>
                <a:schemeClr val="lt1"/>
              </a:solidFill>
              <a:latin typeface="Lato"/>
              <a:ea typeface="Lato"/>
              <a:cs typeface="Lato"/>
              <a:sym typeface="Lato"/>
            </a:endParaRPr>
          </a:p>
        </p:txBody>
      </p:sp>
      <p:sp>
        <p:nvSpPr>
          <p:cNvPr id="79" name="Google Shape;79;g2cb4bdd2148_0_264"/>
          <p:cNvSpPr txBox="1"/>
          <p:nvPr/>
        </p:nvSpPr>
        <p:spPr>
          <a:xfrm>
            <a:off x="4875550" y="1761900"/>
            <a:ext cx="29502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800">
                <a:solidFill>
                  <a:schemeClr val="lt1"/>
                </a:solidFill>
                <a:latin typeface="Lato"/>
                <a:ea typeface="Lato"/>
                <a:cs typeface="Lato"/>
                <a:sym typeface="Lato"/>
              </a:rPr>
              <a:t>ZAAL 2</a:t>
            </a:r>
            <a:endParaRPr b="1" sz="1800">
              <a:solidFill>
                <a:schemeClr val="lt1"/>
              </a:solidFill>
              <a:latin typeface="Lato"/>
              <a:ea typeface="Lato"/>
              <a:cs typeface="Lato"/>
              <a:sym typeface="Lato"/>
            </a:endParaRPr>
          </a:p>
        </p:txBody>
      </p:sp>
      <p:sp>
        <p:nvSpPr>
          <p:cNvPr id="80" name="Google Shape;80;g2cb4bdd2148_0_264"/>
          <p:cNvSpPr txBox="1"/>
          <p:nvPr/>
        </p:nvSpPr>
        <p:spPr>
          <a:xfrm>
            <a:off x="872875" y="2167725"/>
            <a:ext cx="3000000" cy="985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300">
                <a:solidFill>
                  <a:schemeClr val="lt1"/>
                </a:solidFill>
              </a:rPr>
              <a:t>Inclusiviteit in duurzaam vervoer</a:t>
            </a:r>
            <a:endParaRPr sz="700">
              <a:solidFill>
                <a:schemeClr val="lt1"/>
              </a:solidFill>
              <a:latin typeface="Lato"/>
              <a:ea typeface="Lato"/>
              <a:cs typeface="Lato"/>
              <a:sym typeface="Lato"/>
            </a:endParaRPr>
          </a:p>
          <a:p>
            <a:pPr indent="0" lvl="0" marL="0" rtl="0" algn="l">
              <a:spcBef>
                <a:spcPts val="0"/>
              </a:spcBef>
              <a:spcAft>
                <a:spcPts val="0"/>
              </a:spcAft>
              <a:buNone/>
            </a:pPr>
            <a:r>
              <a:t/>
            </a:r>
            <a:endParaRPr sz="1300">
              <a:solidFill>
                <a:schemeClr val="lt1"/>
              </a:solidFill>
              <a:latin typeface="Lato"/>
              <a:ea typeface="Lato"/>
              <a:cs typeface="Lato"/>
              <a:sym typeface="Lato"/>
            </a:endParaRPr>
          </a:p>
          <a:p>
            <a:pPr indent="0" lvl="0" marL="0" rtl="0" algn="l">
              <a:spcBef>
                <a:spcPts val="0"/>
              </a:spcBef>
              <a:spcAft>
                <a:spcPts val="0"/>
              </a:spcAft>
              <a:buNone/>
            </a:pPr>
            <a:r>
              <a:rPr b="1" lang="en-US" sz="1300">
                <a:solidFill>
                  <a:schemeClr val="lt1"/>
                </a:solidFill>
                <a:latin typeface="Lato"/>
                <a:ea typeface="Lato"/>
                <a:cs typeface="Lato"/>
                <a:sym typeface="Lato"/>
              </a:rPr>
              <a:t>Geert Kloppenburg</a:t>
            </a:r>
            <a:endParaRPr b="1" sz="1300">
              <a:solidFill>
                <a:schemeClr val="lt1"/>
              </a:solidFill>
              <a:latin typeface="Lato"/>
              <a:ea typeface="Lato"/>
              <a:cs typeface="Lato"/>
              <a:sym typeface="Lato"/>
            </a:endParaRPr>
          </a:p>
          <a:p>
            <a:pPr indent="0" lvl="0" marL="0" rtl="0" algn="l">
              <a:spcBef>
                <a:spcPts val="0"/>
              </a:spcBef>
              <a:spcAft>
                <a:spcPts val="0"/>
              </a:spcAft>
              <a:buNone/>
            </a:pPr>
            <a:r>
              <a:rPr lang="en-US" sz="1300">
                <a:solidFill>
                  <a:schemeClr val="lt1"/>
                </a:solidFill>
                <a:latin typeface="Lato"/>
                <a:ea typeface="Lato"/>
                <a:cs typeface="Lato"/>
                <a:sym typeface="Lato"/>
              </a:rPr>
              <a:t>Expert Stedelijke Ontwikkeling</a:t>
            </a:r>
            <a:endParaRPr sz="1300">
              <a:solidFill>
                <a:schemeClr val="lt1"/>
              </a:solidFill>
              <a:latin typeface="Lato"/>
              <a:ea typeface="Lato"/>
              <a:cs typeface="Lato"/>
              <a:sym typeface="Lato"/>
            </a:endParaRPr>
          </a:p>
        </p:txBody>
      </p:sp>
      <p:sp>
        <p:nvSpPr>
          <p:cNvPr id="81" name="Google Shape;81;g2cb4bdd2148_0_264"/>
          <p:cNvSpPr txBox="1"/>
          <p:nvPr/>
        </p:nvSpPr>
        <p:spPr>
          <a:xfrm>
            <a:off x="4759975" y="2113275"/>
            <a:ext cx="3679500" cy="1385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300">
                <a:solidFill>
                  <a:schemeClr val="lt1"/>
                </a:solidFill>
              </a:rPr>
              <a:t>Van MaaS naar Publieke Mobiliteit: </a:t>
            </a:r>
            <a:endParaRPr sz="1300">
              <a:solidFill>
                <a:schemeClr val="lt1"/>
              </a:solidFill>
            </a:endParaRPr>
          </a:p>
          <a:p>
            <a:pPr indent="0" lvl="0" marL="0" rtl="0" algn="l">
              <a:spcBef>
                <a:spcPts val="0"/>
              </a:spcBef>
              <a:spcAft>
                <a:spcPts val="0"/>
              </a:spcAft>
              <a:buNone/>
            </a:pPr>
            <a:r>
              <a:rPr lang="en-US" sz="1300">
                <a:solidFill>
                  <a:schemeClr val="lt1"/>
                </a:solidFill>
              </a:rPr>
              <a:t>De reiziger centraal</a:t>
            </a:r>
            <a:endParaRPr sz="1300">
              <a:solidFill>
                <a:schemeClr val="lt1"/>
              </a:solidFill>
              <a:latin typeface="Lato"/>
              <a:ea typeface="Lato"/>
              <a:cs typeface="Lato"/>
              <a:sym typeface="Lato"/>
            </a:endParaRPr>
          </a:p>
          <a:p>
            <a:pPr indent="0" lvl="0" marL="0" rtl="0" algn="l">
              <a:spcBef>
                <a:spcPts val="0"/>
              </a:spcBef>
              <a:spcAft>
                <a:spcPts val="0"/>
              </a:spcAft>
              <a:buNone/>
            </a:pPr>
            <a:r>
              <a:t/>
            </a:r>
            <a:endParaRPr sz="1300">
              <a:solidFill>
                <a:schemeClr val="lt1"/>
              </a:solidFill>
              <a:latin typeface="Lato"/>
              <a:ea typeface="Lato"/>
              <a:cs typeface="Lato"/>
              <a:sym typeface="Lato"/>
            </a:endParaRPr>
          </a:p>
          <a:p>
            <a:pPr indent="0" lvl="0" marL="0" rtl="0" algn="l">
              <a:spcBef>
                <a:spcPts val="0"/>
              </a:spcBef>
              <a:spcAft>
                <a:spcPts val="0"/>
              </a:spcAft>
              <a:buNone/>
            </a:pPr>
            <a:r>
              <a:rPr b="1" lang="en-US" sz="1300">
                <a:solidFill>
                  <a:schemeClr val="lt1"/>
                </a:solidFill>
                <a:latin typeface="Lato"/>
                <a:ea typeface="Lato"/>
                <a:cs typeface="Lato"/>
                <a:sym typeface="Lato"/>
              </a:rPr>
              <a:t>Jaap Systma</a:t>
            </a:r>
            <a:endParaRPr b="1" sz="1300">
              <a:solidFill>
                <a:schemeClr val="lt1"/>
              </a:solidFill>
              <a:latin typeface="Lato"/>
              <a:ea typeface="Lato"/>
              <a:cs typeface="Lato"/>
              <a:sym typeface="Lato"/>
            </a:endParaRPr>
          </a:p>
          <a:p>
            <a:pPr indent="0" lvl="0" marL="0" rtl="0" algn="l">
              <a:spcBef>
                <a:spcPts val="0"/>
              </a:spcBef>
              <a:spcAft>
                <a:spcPts val="0"/>
              </a:spcAft>
              <a:buNone/>
            </a:pPr>
            <a:r>
              <a:rPr lang="en-US" sz="1300">
                <a:solidFill>
                  <a:schemeClr val="lt1"/>
                </a:solidFill>
              </a:rPr>
              <a:t>Senior adviseur innovatieve mobiliteitsprojecten en beleidsaanbevelingen | MuConsult</a:t>
            </a:r>
            <a:endParaRPr sz="1300">
              <a:solidFill>
                <a:schemeClr val="lt1"/>
              </a:solidFill>
              <a:latin typeface="Lato"/>
              <a:ea typeface="Lato"/>
              <a:cs typeface="Lato"/>
              <a:sym typeface="Lato"/>
            </a:endParaRPr>
          </a:p>
        </p:txBody>
      </p:sp>
      <p:sp>
        <p:nvSpPr>
          <p:cNvPr id="82" name="Google Shape;82;g2cb4bdd2148_0_264"/>
          <p:cNvSpPr txBox="1"/>
          <p:nvPr/>
        </p:nvSpPr>
        <p:spPr>
          <a:xfrm>
            <a:off x="731350" y="3757875"/>
            <a:ext cx="5776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solidFill>
                  <a:schemeClr val="dk1"/>
                </a:solidFill>
                <a:latin typeface="Lato"/>
                <a:ea typeface="Lato"/>
                <a:cs typeface="Lato"/>
                <a:sym typeface="Lato"/>
              </a:rPr>
              <a:t>Sessie waar u voor ingeschreven heeft, staat op uw badge</a:t>
            </a:r>
            <a:endParaRPr>
              <a:solidFill>
                <a:schemeClr val="dk1"/>
              </a:solidFill>
            </a:endParaRPr>
          </a:p>
        </p:txBody>
      </p:sp>
      <p:sp>
        <p:nvSpPr>
          <p:cNvPr id="83" name="Google Shape;83;g2cb4bdd2148_0_264"/>
          <p:cNvSpPr txBox="1"/>
          <p:nvPr/>
        </p:nvSpPr>
        <p:spPr>
          <a:xfrm>
            <a:off x="482063" y="374550"/>
            <a:ext cx="5069400" cy="69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3300">
                <a:solidFill>
                  <a:schemeClr val="dk1"/>
                </a:solidFill>
                <a:latin typeface="Lato Black"/>
                <a:ea typeface="Lato Black"/>
                <a:cs typeface="Lato Black"/>
                <a:sym typeface="Lato Black"/>
              </a:rPr>
              <a:t>Breakout ronde 2</a:t>
            </a:r>
            <a:endParaRPr b="1" sz="3000">
              <a:solidFill>
                <a:schemeClr val="dk1"/>
              </a:solidFill>
              <a:latin typeface="Lato"/>
              <a:ea typeface="Lato"/>
              <a:cs typeface="Lato"/>
              <a:sym typeface="Lato"/>
            </a:endParaRPr>
          </a:p>
        </p:txBody>
      </p:sp>
      <p:pic>
        <p:nvPicPr>
          <p:cNvPr id="84" name="Google Shape;84;g2cb4bdd2148_0_264"/>
          <p:cNvPicPr preferRelativeResize="0"/>
          <p:nvPr/>
        </p:nvPicPr>
        <p:blipFill>
          <a:blip r:embed="rId4">
            <a:alphaModFix/>
          </a:blip>
          <a:stretch>
            <a:fillRect/>
          </a:stretch>
        </p:blipFill>
        <p:spPr>
          <a:xfrm>
            <a:off x="7484475" y="83153"/>
            <a:ext cx="1572249" cy="850325"/>
          </a:xfrm>
          <a:prstGeom prst="rect">
            <a:avLst/>
          </a:prstGeom>
          <a:noFill/>
          <a:ln>
            <a:noFill/>
          </a:ln>
        </p:spPr>
      </p:pic>
      <p:pic>
        <p:nvPicPr>
          <p:cNvPr id="85" name="Google Shape;85;g2cb4bdd2148_0_264"/>
          <p:cNvPicPr preferRelativeResize="0"/>
          <p:nvPr/>
        </p:nvPicPr>
        <p:blipFill rotWithShape="1">
          <a:blip r:embed="rId5">
            <a:alphaModFix/>
          </a:blip>
          <a:srcRect b="-20656" l="-55403" r="-1212585" t="-1247332"/>
          <a:stretch/>
        </p:blipFill>
        <p:spPr>
          <a:xfrm>
            <a:off x="58475" y="-117575"/>
            <a:ext cx="6858000" cy="5143500"/>
          </a:xfrm>
          <a:prstGeom prst="rect">
            <a:avLst/>
          </a:prstGeom>
          <a:noFill/>
          <a:ln>
            <a:noFill/>
          </a:ln>
        </p:spPr>
      </p:pic>
      <p:pic>
        <p:nvPicPr>
          <p:cNvPr id="86" name="Google Shape;86;g2cb4bdd2148_0_264"/>
          <p:cNvPicPr preferRelativeResize="0"/>
          <p:nvPr/>
        </p:nvPicPr>
        <p:blipFill>
          <a:blip r:embed="rId6">
            <a:alphaModFix/>
          </a:blip>
          <a:stretch>
            <a:fillRect/>
          </a:stretch>
        </p:blipFill>
        <p:spPr>
          <a:xfrm>
            <a:off x="4969712" y="4760314"/>
            <a:ext cx="862776" cy="131017"/>
          </a:xfrm>
          <a:prstGeom prst="rect">
            <a:avLst/>
          </a:prstGeom>
          <a:noFill/>
          <a:ln>
            <a:noFill/>
          </a:ln>
        </p:spPr>
      </p:pic>
      <p:pic>
        <p:nvPicPr>
          <p:cNvPr id="87" name="Google Shape;87;g2cb4bdd2148_0_264"/>
          <p:cNvPicPr preferRelativeResize="0"/>
          <p:nvPr/>
        </p:nvPicPr>
        <p:blipFill>
          <a:blip r:embed="rId7">
            <a:alphaModFix/>
          </a:blip>
          <a:stretch>
            <a:fillRect/>
          </a:stretch>
        </p:blipFill>
        <p:spPr>
          <a:xfrm>
            <a:off x="1070275" y="4665012"/>
            <a:ext cx="686765" cy="280575"/>
          </a:xfrm>
          <a:prstGeom prst="rect">
            <a:avLst/>
          </a:prstGeom>
          <a:noFill/>
          <a:ln>
            <a:noFill/>
          </a:ln>
        </p:spPr>
      </p:pic>
      <p:pic>
        <p:nvPicPr>
          <p:cNvPr id="88" name="Google Shape;88;g2cb4bdd2148_0_264"/>
          <p:cNvPicPr preferRelativeResize="0"/>
          <p:nvPr/>
        </p:nvPicPr>
        <p:blipFill>
          <a:blip r:embed="rId8">
            <a:alphaModFix/>
          </a:blip>
          <a:stretch>
            <a:fillRect/>
          </a:stretch>
        </p:blipFill>
        <p:spPr>
          <a:xfrm>
            <a:off x="1946239" y="4606322"/>
            <a:ext cx="720950" cy="397954"/>
          </a:xfrm>
          <a:prstGeom prst="rect">
            <a:avLst/>
          </a:prstGeom>
          <a:noFill/>
          <a:ln>
            <a:noFill/>
          </a:ln>
        </p:spPr>
      </p:pic>
      <p:pic>
        <p:nvPicPr>
          <p:cNvPr id="89" name="Google Shape;89;g2cb4bdd2148_0_264"/>
          <p:cNvPicPr preferRelativeResize="0"/>
          <p:nvPr/>
        </p:nvPicPr>
        <p:blipFill>
          <a:blip r:embed="rId9">
            <a:alphaModFix/>
          </a:blip>
          <a:stretch>
            <a:fillRect/>
          </a:stretch>
        </p:blipFill>
        <p:spPr>
          <a:xfrm>
            <a:off x="3002850" y="4716500"/>
            <a:ext cx="969249" cy="177575"/>
          </a:xfrm>
          <a:prstGeom prst="rect">
            <a:avLst/>
          </a:prstGeom>
          <a:noFill/>
          <a:ln>
            <a:noFill/>
          </a:ln>
        </p:spPr>
      </p:pic>
      <p:pic>
        <p:nvPicPr>
          <p:cNvPr id="90" name="Google Shape;90;g2cb4bdd2148_0_264"/>
          <p:cNvPicPr preferRelativeResize="0"/>
          <p:nvPr/>
        </p:nvPicPr>
        <p:blipFill>
          <a:blip r:embed="rId10">
            <a:alphaModFix/>
          </a:blip>
          <a:stretch>
            <a:fillRect/>
          </a:stretch>
        </p:blipFill>
        <p:spPr>
          <a:xfrm>
            <a:off x="6104450" y="4672413"/>
            <a:ext cx="1150593" cy="306825"/>
          </a:xfrm>
          <a:prstGeom prst="rect">
            <a:avLst/>
          </a:prstGeom>
          <a:noFill/>
          <a:ln>
            <a:noFill/>
          </a:ln>
        </p:spPr>
      </p:pic>
      <p:pic>
        <p:nvPicPr>
          <p:cNvPr id="91" name="Google Shape;91;g2cb4bdd2148_0_264"/>
          <p:cNvPicPr preferRelativeResize="0"/>
          <p:nvPr/>
        </p:nvPicPr>
        <p:blipFill>
          <a:blip r:embed="rId11">
            <a:alphaModFix/>
          </a:blip>
          <a:stretch>
            <a:fillRect/>
          </a:stretch>
        </p:blipFill>
        <p:spPr>
          <a:xfrm>
            <a:off x="7585800" y="4678474"/>
            <a:ext cx="969250" cy="356201"/>
          </a:xfrm>
          <a:prstGeom prst="rect">
            <a:avLst/>
          </a:prstGeom>
          <a:noFill/>
          <a:ln>
            <a:noFill/>
          </a:ln>
        </p:spPr>
      </p:pic>
      <p:pic>
        <p:nvPicPr>
          <p:cNvPr id="92" name="Google Shape;92;g2cb4bdd2148_0_264"/>
          <p:cNvPicPr preferRelativeResize="0"/>
          <p:nvPr/>
        </p:nvPicPr>
        <p:blipFill rotWithShape="1">
          <a:blip r:embed="rId12">
            <a:alphaModFix/>
          </a:blip>
          <a:srcRect b="12648" l="0" r="0" t="0"/>
          <a:stretch/>
        </p:blipFill>
        <p:spPr>
          <a:xfrm>
            <a:off x="4244050" y="4625725"/>
            <a:ext cx="453707" cy="461700"/>
          </a:xfrm>
          <a:prstGeom prst="rect">
            <a:avLst/>
          </a:prstGeom>
          <a:noFill/>
          <a:ln>
            <a:noFill/>
          </a:ln>
        </p:spPr>
      </p:pic>
      <p:pic>
        <p:nvPicPr>
          <p:cNvPr id="93" name="Google Shape;93;g2cb4bdd2148_0_264"/>
          <p:cNvPicPr preferRelativeResize="0"/>
          <p:nvPr/>
        </p:nvPicPr>
        <p:blipFill>
          <a:blip r:embed="rId13">
            <a:alphaModFix/>
          </a:blip>
          <a:stretch>
            <a:fillRect/>
          </a:stretch>
        </p:blipFill>
        <p:spPr>
          <a:xfrm>
            <a:off x="7030325" y="1125275"/>
            <a:ext cx="1110700" cy="1110700"/>
          </a:xfrm>
          <a:prstGeom prst="rect">
            <a:avLst/>
          </a:prstGeom>
          <a:noFill/>
          <a:ln>
            <a:noFill/>
          </a:ln>
        </p:spPr>
      </p:pic>
      <p:pic>
        <p:nvPicPr>
          <p:cNvPr id="94" name="Google Shape;94;g2cb4bdd2148_0_264"/>
          <p:cNvPicPr preferRelativeResize="0"/>
          <p:nvPr/>
        </p:nvPicPr>
        <p:blipFill>
          <a:blip r:embed="rId14">
            <a:alphaModFix/>
          </a:blip>
          <a:stretch>
            <a:fillRect/>
          </a:stretch>
        </p:blipFill>
        <p:spPr>
          <a:xfrm>
            <a:off x="2912175" y="1105325"/>
            <a:ext cx="1150600" cy="11506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0" name="Shape 200"/>
        <p:cNvGrpSpPr/>
        <p:nvPr/>
      </p:nvGrpSpPr>
      <p:grpSpPr>
        <a:xfrm>
          <a:off x="0" y="0"/>
          <a:ext cx="0" cy="0"/>
          <a:chOff x="0" y="0"/>
          <a:chExt cx="0" cy="0"/>
        </a:xfrm>
      </p:grpSpPr>
      <p:sp>
        <p:nvSpPr>
          <p:cNvPr id="201" name="Google Shape;201;p8"/>
          <p:cNvSpPr/>
          <p:nvPr/>
        </p:nvSpPr>
        <p:spPr>
          <a:xfrm>
            <a:off x="0" y="0"/>
            <a:ext cx="9141714" cy="5143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50" u="none" cap="none" strike="noStrike">
              <a:solidFill>
                <a:schemeClr val="lt1"/>
              </a:solidFill>
              <a:latin typeface="Calibri"/>
              <a:ea typeface="Calibri"/>
              <a:cs typeface="Calibri"/>
              <a:sym typeface="Calibri"/>
            </a:endParaRPr>
          </a:p>
        </p:txBody>
      </p:sp>
      <p:sp>
        <p:nvSpPr>
          <p:cNvPr id="202" name="Google Shape;202;p8"/>
          <p:cNvSpPr txBox="1"/>
          <p:nvPr>
            <p:ph type="title"/>
          </p:nvPr>
        </p:nvSpPr>
        <p:spPr>
          <a:xfrm>
            <a:off x="245186" y="266193"/>
            <a:ext cx="5239500" cy="13323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100"/>
              <a:buFont typeface="Calibri"/>
              <a:buNone/>
            </a:pPr>
            <a:r>
              <a:rPr lang="en-US" sz="4100"/>
              <a:t>Opbrengst van MaaS</a:t>
            </a:r>
            <a:endParaRPr/>
          </a:p>
        </p:txBody>
      </p:sp>
      <p:pic>
        <p:nvPicPr>
          <p:cNvPr id="203" name="Google Shape;203;p8"/>
          <p:cNvPicPr preferRelativeResize="0"/>
          <p:nvPr/>
        </p:nvPicPr>
        <p:blipFill rotWithShape="1">
          <a:blip r:embed="rId3">
            <a:alphaModFix/>
          </a:blip>
          <a:srcRect b="0" l="0" r="0" t="0"/>
          <a:stretch/>
        </p:blipFill>
        <p:spPr>
          <a:xfrm>
            <a:off x="5321850" y="580425"/>
            <a:ext cx="3720982" cy="669777"/>
          </a:xfrm>
          <a:prstGeom prst="rect">
            <a:avLst/>
          </a:prstGeom>
          <a:noFill/>
          <a:ln>
            <a:noFill/>
          </a:ln>
        </p:spPr>
      </p:pic>
      <p:sp>
        <p:nvSpPr>
          <p:cNvPr id="204" name="Google Shape;204;p8"/>
          <p:cNvSpPr/>
          <p:nvPr/>
        </p:nvSpPr>
        <p:spPr>
          <a:xfrm>
            <a:off x="414350" y="1729118"/>
            <a:ext cx="3257550" cy="13716"/>
          </a:xfrm>
          <a:custGeom>
            <a:rect b="b" l="l" r="r" t="t"/>
            <a:pathLst>
              <a:path extrusionOk="0" fill="none" h="13716" w="3257550">
                <a:moveTo>
                  <a:pt x="0" y="0"/>
                </a:moveTo>
                <a:cubicBezTo>
                  <a:pt x="222571" y="-4581"/>
                  <a:pt x="395946" y="-20429"/>
                  <a:pt x="618935" y="0"/>
                </a:cubicBezTo>
                <a:cubicBezTo>
                  <a:pt x="841925" y="20429"/>
                  <a:pt x="1064831" y="-497"/>
                  <a:pt x="1270445" y="0"/>
                </a:cubicBezTo>
                <a:cubicBezTo>
                  <a:pt x="1476059" y="497"/>
                  <a:pt x="1673547" y="428"/>
                  <a:pt x="1954530" y="0"/>
                </a:cubicBezTo>
                <a:cubicBezTo>
                  <a:pt x="2235513" y="-428"/>
                  <a:pt x="2452407" y="27906"/>
                  <a:pt x="2638616" y="0"/>
                </a:cubicBezTo>
                <a:cubicBezTo>
                  <a:pt x="2824825" y="-27906"/>
                  <a:pt x="3043878" y="-22618"/>
                  <a:pt x="3257550" y="0"/>
                </a:cubicBezTo>
                <a:cubicBezTo>
                  <a:pt x="3257070" y="2989"/>
                  <a:pt x="3256909" y="10166"/>
                  <a:pt x="3257550" y="13716"/>
                </a:cubicBezTo>
                <a:cubicBezTo>
                  <a:pt x="2955505" y="25346"/>
                  <a:pt x="2697243" y="37148"/>
                  <a:pt x="2540889" y="13716"/>
                </a:cubicBezTo>
                <a:cubicBezTo>
                  <a:pt x="2384535" y="-9716"/>
                  <a:pt x="2114539" y="1659"/>
                  <a:pt x="1824228" y="13716"/>
                </a:cubicBezTo>
                <a:cubicBezTo>
                  <a:pt x="1533917" y="25773"/>
                  <a:pt x="1462450" y="19465"/>
                  <a:pt x="1172718" y="13716"/>
                </a:cubicBezTo>
                <a:cubicBezTo>
                  <a:pt x="882986" y="7968"/>
                  <a:pt x="500637" y="19920"/>
                  <a:pt x="0" y="13716"/>
                </a:cubicBezTo>
                <a:cubicBezTo>
                  <a:pt x="182" y="9317"/>
                  <a:pt x="482" y="5285"/>
                  <a:pt x="0" y="0"/>
                </a:cubicBezTo>
                <a:close/>
              </a:path>
              <a:path extrusionOk="0" h="13716" w="3257550">
                <a:moveTo>
                  <a:pt x="0" y="0"/>
                </a:moveTo>
                <a:cubicBezTo>
                  <a:pt x="278434" y="16845"/>
                  <a:pt x="441207" y="-24568"/>
                  <a:pt x="618935" y="0"/>
                </a:cubicBezTo>
                <a:cubicBezTo>
                  <a:pt x="796663" y="24568"/>
                  <a:pt x="985120" y="5689"/>
                  <a:pt x="1172718" y="0"/>
                </a:cubicBezTo>
                <a:cubicBezTo>
                  <a:pt x="1360316" y="-5689"/>
                  <a:pt x="1666432" y="29765"/>
                  <a:pt x="1889379" y="0"/>
                </a:cubicBezTo>
                <a:cubicBezTo>
                  <a:pt x="2112326" y="-29765"/>
                  <a:pt x="2378171" y="13184"/>
                  <a:pt x="2508314" y="0"/>
                </a:cubicBezTo>
                <a:cubicBezTo>
                  <a:pt x="2638457" y="-13184"/>
                  <a:pt x="2897393" y="-18048"/>
                  <a:pt x="3257550" y="0"/>
                </a:cubicBezTo>
                <a:cubicBezTo>
                  <a:pt x="3257058" y="2764"/>
                  <a:pt x="3257248" y="8747"/>
                  <a:pt x="3257550" y="13716"/>
                </a:cubicBezTo>
                <a:cubicBezTo>
                  <a:pt x="3005417" y="-174"/>
                  <a:pt x="2789824" y="18921"/>
                  <a:pt x="2606040" y="13716"/>
                </a:cubicBezTo>
                <a:cubicBezTo>
                  <a:pt x="2422256" y="8512"/>
                  <a:pt x="2161816" y="12473"/>
                  <a:pt x="1889379" y="13716"/>
                </a:cubicBezTo>
                <a:cubicBezTo>
                  <a:pt x="1616942" y="14959"/>
                  <a:pt x="1456938" y="23973"/>
                  <a:pt x="1335595" y="13716"/>
                </a:cubicBezTo>
                <a:cubicBezTo>
                  <a:pt x="1214252" y="3459"/>
                  <a:pt x="876335" y="21723"/>
                  <a:pt x="684085" y="13716"/>
                </a:cubicBezTo>
                <a:cubicBezTo>
                  <a:pt x="491835" y="5710"/>
                  <a:pt x="213058" y="-1140"/>
                  <a:pt x="0" y="13716"/>
                </a:cubicBezTo>
                <a:cubicBezTo>
                  <a:pt x="614" y="9981"/>
                  <a:pt x="600" y="5402"/>
                  <a:pt x="0" y="0"/>
                </a:cubicBezTo>
                <a:close/>
              </a:path>
            </a:pathLst>
          </a:custGeom>
          <a:solidFill>
            <a:schemeClr val="accent2"/>
          </a:solidFill>
          <a:ln cap="rnd" cmpd="sng" w="4127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50" u="none" cap="none" strike="noStrike">
              <a:solidFill>
                <a:schemeClr val="lt1"/>
              </a:solidFill>
              <a:latin typeface="Calibri"/>
              <a:ea typeface="Calibri"/>
              <a:cs typeface="Calibri"/>
              <a:sym typeface="Calibri"/>
            </a:endParaRPr>
          </a:p>
        </p:txBody>
      </p:sp>
      <p:sp>
        <p:nvSpPr>
          <p:cNvPr id="205" name="Google Shape;205;p8"/>
          <p:cNvSpPr txBox="1"/>
          <p:nvPr>
            <p:ph idx="1" type="body"/>
          </p:nvPr>
        </p:nvSpPr>
        <p:spPr>
          <a:xfrm>
            <a:off x="245186" y="1870964"/>
            <a:ext cx="5239500" cy="2754000"/>
          </a:xfrm>
          <a:prstGeom prst="rect">
            <a:avLst/>
          </a:prstGeom>
          <a:noFill/>
          <a:ln>
            <a:noFill/>
          </a:ln>
        </p:spPr>
        <p:txBody>
          <a:bodyPr anchorCtr="0" anchor="t" bIns="45700" lIns="91425" spcFirstLastPara="1" rIns="91425" wrap="square" tIns="45700">
            <a:normAutofit lnSpcReduction="10000"/>
          </a:bodyPr>
          <a:lstStyle/>
          <a:p>
            <a:pPr indent="-228600" lvl="0" marL="342900" rtl="0" algn="l">
              <a:lnSpc>
                <a:spcPct val="90000"/>
              </a:lnSpc>
              <a:spcBef>
                <a:spcPts val="0"/>
              </a:spcBef>
              <a:spcAft>
                <a:spcPts val="0"/>
              </a:spcAft>
              <a:buSzPts val="2000"/>
              <a:buFont typeface="Arial"/>
              <a:buChar char="•"/>
            </a:pPr>
            <a:r>
              <a:rPr lang="en-US">
                <a:solidFill>
                  <a:schemeClr val="dk1"/>
                </a:solidFill>
              </a:rPr>
              <a:t>MaaS blijkt niet het wondermiddel dat ons mobiliteitssysteem transformeert</a:t>
            </a:r>
            <a:endParaRPr>
              <a:solidFill>
                <a:schemeClr val="dk1"/>
              </a:solidFill>
            </a:endParaRPr>
          </a:p>
          <a:p>
            <a:pPr indent="-101600" lvl="0" marL="342900" rtl="0" algn="l">
              <a:lnSpc>
                <a:spcPct val="90000"/>
              </a:lnSpc>
              <a:spcBef>
                <a:spcPts val="750"/>
              </a:spcBef>
              <a:spcAft>
                <a:spcPts val="0"/>
              </a:spcAft>
              <a:buSzPts val="2000"/>
              <a:buFont typeface="Arial"/>
              <a:buNone/>
            </a:pPr>
            <a:r>
              <a:t/>
            </a:r>
            <a:endParaRPr>
              <a:solidFill>
                <a:schemeClr val="dk1"/>
              </a:solidFill>
            </a:endParaRPr>
          </a:p>
          <a:p>
            <a:pPr indent="-228600" lvl="0" marL="342900" rtl="0" algn="l">
              <a:lnSpc>
                <a:spcPct val="90000"/>
              </a:lnSpc>
              <a:spcBef>
                <a:spcPts val="750"/>
              </a:spcBef>
              <a:spcAft>
                <a:spcPts val="0"/>
              </a:spcAft>
              <a:buSzPts val="2000"/>
              <a:buFont typeface="Arial"/>
              <a:buChar char="•"/>
            </a:pPr>
            <a:r>
              <a:rPr lang="en-US">
                <a:solidFill>
                  <a:schemeClr val="dk1"/>
                </a:solidFill>
              </a:rPr>
              <a:t>Impact van coronapandemie; tijdelijk heel ander en blijvend ander reisgedrag</a:t>
            </a:r>
            <a:endParaRPr>
              <a:solidFill>
                <a:schemeClr val="dk1"/>
              </a:solidFill>
            </a:endParaRPr>
          </a:p>
          <a:p>
            <a:pPr indent="-101600" lvl="0" marL="342900" rtl="0" algn="l">
              <a:lnSpc>
                <a:spcPct val="90000"/>
              </a:lnSpc>
              <a:spcBef>
                <a:spcPts val="750"/>
              </a:spcBef>
              <a:spcAft>
                <a:spcPts val="0"/>
              </a:spcAft>
              <a:buSzPts val="2000"/>
              <a:buFont typeface="Arial"/>
              <a:buNone/>
            </a:pPr>
            <a:r>
              <a:t/>
            </a:r>
            <a:endParaRPr>
              <a:solidFill>
                <a:schemeClr val="dk1"/>
              </a:solidFill>
            </a:endParaRPr>
          </a:p>
          <a:p>
            <a:pPr indent="-228600" lvl="0" marL="342900" rtl="0" algn="l">
              <a:lnSpc>
                <a:spcPct val="90000"/>
              </a:lnSpc>
              <a:spcBef>
                <a:spcPts val="750"/>
              </a:spcBef>
              <a:spcAft>
                <a:spcPts val="0"/>
              </a:spcAft>
              <a:buSzPts val="2000"/>
              <a:buFont typeface="Arial"/>
              <a:buChar char="•"/>
            </a:pPr>
            <a:r>
              <a:rPr lang="en-US">
                <a:solidFill>
                  <a:schemeClr val="dk1"/>
                </a:solidFill>
              </a:rPr>
              <a:t>Complexe techniek; veel aandacht voor geweest</a:t>
            </a:r>
            <a:endParaRPr>
              <a:solidFill>
                <a:schemeClr val="dk1"/>
              </a:solidFill>
            </a:endParaRPr>
          </a:p>
          <a:p>
            <a:pPr indent="-120650" lvl="0" marL="342900" rtl="0" algn="l">
              <a:lnSpc>
                <a:spcPct val="90000"/>
              </a:lnSpc>
              <a:spcBef>
                <a:spcPts val="750"/>
              </a:spcBef>
              <a:spcAft>
                <a:spcPts val="0"/>
              </a:spcAft>
              <a:buSzPts val="1700"/>
              <a:buFont typeface="Arial"/>
              <a:buNone/>
            </a:pPr>
            <a:r>
              <a:t/>
            </a:r>
            <a:endParaRPr sz="1700">
              <a:solidFill>
                <a:schemeClr val="dk1"/>
              </a:solidFill>
            </a:endParaRPr>
          </a:p>
        </p:txBody>
      </p:sp>
      <p:pic>
        <p:nvPicPr>
          <p:cNvPr id="206" name="Google Shape;206;p8"/>
          <p:cNvPicPr preferRelativeResize="0"/>
          <p:nvPr/>
        </p:nvPicPr>
        <p:blipFill rotWithShape="1">
          <a:blip r:embed="rId4">
            <a:alphaModFix/>
          </a:blip>
          <a:srcRect b="0" l="0" r="0" t="0"/>
          <a:stretch/>
        </p:blipFill>
        <p:spPr>
          <a:xfrm>
            <a:off x="5277083" y="1909238"/>
            <a:ext cx="3675301" cy="661554"/>
          </a:xfrm>
          <a:prstGeom prst="rect">
            <a:avLst/>
          </a:prstGeom>
          <a:noFill/>
          <a:ln>
            <a:noFill/>
          </a:ln>
        </p:spPr>
      </p:pic>
      <p:pic>
        <p:nvPicPr>
          <p:cNvPr id="207" name="Google Shape;207;p8"/>
          <p:cNvPicPr preferRelativeResize="0"/>
          <p:nvPr/>
        </p:nvPicPr>
        <p:blipFill rotWithShape="1">
          <a:blip r:embed="rId5">
            <a:alphaModFix/>
          </a:blip>
          <a:srcRect b="0" l="0" r="0" t="0"/>
          <a:stretch/>
        </p:blipFill>
        <p:spPr>
          <a:xfrm>
            <a:off x="5274050" y="3208229"/>
            <a:ext cx="3720988" cy="669777"/>
          </a:xfrm>
          <a:prstGeom prst="rect">
            <a:avLst/>
          </a:prstGeom>
          <a:noFill/>
          <a:ln>
            <a:noFill/>
          </a:ln>
        </p:spPr>
      </p:pic>
      <p:sp>
        <p:nvSpPr>
          <p:cNvPr id="208" name="Google Shape;208;p8"/>
          <p:cNvSpPr txBox="1"/>
          <p:nvPr>
            <p:ph idx="12" type="sldNum"/>
          </p:nvPr>
        </p:nvSpPr>
        <p:spPr>
          <a:xfrm>
            <a:off x="6804000" y="4792901"/>
            <a:ext cx="2057988" cy="27384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3" name="Shape 213"/>
        <p:cNvGrpSpPr/>
        <p:nvPr/>
      </p:nvGrpSpPr>
      <p:grpSpPr>
        <a:xfrm>
          <a:off x="0" y="0"/>
          <a:ext cx="0" cy="0"/>
          <a:chOff x="0" y="0"/>
          <a:chExt cx="0" cy="0"/>
        </a:xfrm>
      </p:grpSpPr>
      <p:sp>
        <p:nvSpPr>
          <p:cNvPr id="214" name="Google Shape;214;p9"/>
          <p:cNvSpPr txBox="1"/>
          <p:nvPr>
            <p:ph type="title"/>
          </p:nvPr>
        </p:nvSpPr>
        <p:spPr>
          <a:xfrm>
            <a:off x="685404" y="953648"/>
            <a:ext cx="3320066" cy="57095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Font typeface="Calibri"/>
              <a:buNone/>
            </a:pPr>
            <a:r>
              <a:rPr lang="en-US" sz="2400">
                <a:solidFill>
                  <a:schemeClr val="dk1"/>
                </a:solidFill>
                <a:latin typeface="Calibri"/>
                <a:ea typeface="Calibri"/>
                <a:cs typeface="Calibri"/>
                <a:sym typeface="Calibri"/>
              </a:rPr>
              <a:t>Opbrengst van MaaS</a:t>
            </a:r>
            <a:endParaRPr/>
          </a:p>
        </p:txBody>
      </p:sp>
      <p:sp>
        <p:nvSpPr>
          <p:cNvPr id="215" name="Google Shape;215;p9"/>
          <p:cNvSpPr txBox="1"/>
          <p:nvPr>
            <p:ph idx="1" type="body"/>
          </p:nvPr>
        </p:nvSpPr>
        <p:spPr>
          <a:xfrm>
            <a:off x="685404" y="1583040"/>
            <a:ext cx="3320067" cy="1515619"/>
          </a:xfrm>
          <a:prstGeom prst="rect">
            <a:avLst/>
          </a:prstGeom>
          <a:noFill/>
          <a:ln>
            <a:noFill/>
          </a:ln>
        </p:spPr>
        <p:txBody>
          <a:bodyPr anchorCtr="0" anchor="t" bIns="45700" lIns="91425" spcFirstLastPara="1" rIns="91425" wrap="square" tIns="45700">
            <a:normAutofit/>
          </a:bodyPr>
          <a:lstStyle/>
          <a:p>
            <a:pPr indent="-228600" lvl="0" marL="342900" rtl="0" algn="l">
              <a:lnSpc>
                <a:spcPct val="90000"/>
              </a:lnSpc>
              <a:spcBef>
                <a:spcPts val="0"/>
              </a:spcBef>
              <a:spcAft>
                <a:spcPts val="0"/>
              </a:spcAft>
              <a:buSzPts val="2000"/>
              <a:buFont typeface="Arial"/>
              <a:buChar char="•"/>
            </a:pPr>
            <a:r>
              <a:rPr lang="en-US">
                <a:solidFill>
                  <a:schemeClr val="dk1"/>
                </a:solidFill>
              </a:rPr>
              <a:t>Organisatie van Vervoer</a:t>
            </a:r>
            <a:endParaRPr/>
          </a:p>
          <a:p>
            <a:pPr indent="-101600" lvl="0" marL="342900" rtl="0" algn="l">
              <a:lnSpc>
                <a:spcPct val="90000"/>
              </a:lnSpc>
              <a:spcBef>
                <a:spcPts val="750"/>
              </a:spcBef>
              <a:spcAft>
                <a:spcPts val="0"/>
              </a:spcAft>
              <a:buSzPts val="2000"/>
              <a:buFont typeface="Arial"/>
              <a:buNone/>
            </a:pPr>
            <a:r>
              <a:t/>
            </a:r>
            <a:endParaRPr>
              <a:solidFill>
                <a:schemeClr val="dk1"/>
              </a:solidFill>
            </a:endParaRPr>
          </a:p>
          <a:p>
            <a:pPr indent="-228600" lvl="0" marL="342900" rtl="0" algn="l">
              <a:lnSpc>
                <a:spcPct val="90000"/>
              </a:lnSpc>
              <a:spcBef>
                <a:spcPts val="750"/>
              </a:spcBef>
              <a:spcAft>
                <a:spcPts val="0"/>
              </a:spcAft>
              <a:buSzPts val="2000"/>
              <a:buFont typeface="Arial"/>
              <a:buChar char="•"/>
            </a:pPr>
            <a:r>
              <a:rPr lang="en-US">
                <a:solidFill>
                  <a:schemeClr val="dk1"/>
                </a:solidFill>
              </a:rPr>
              <a:t>Aandacht voor de reiziger</a:t>
            </a:r>
            <a:endParaRPr>
              <a:solidFill>
                <a:schemeClr val="dk1"/>
              </a:solidFill>
            </a:endParaRPr>
          </a:p>
          <a:p>
            <a:pPr indent="-101600" lvl="0" marL="342900" rtl="0" algn="l">
              <a:lnSpc>
                <a:spcPct val="90000"/>
              </a:lnSpc>
              <a:spcBef>
                <a:spcPts val="750"/>
              </a:spcBef>
              <a:spcAft>
                <a:spcPts val="0"/>
              </a:spcAft>
              <a:buSzPts val="2000"/>
              <a:buFont typeface="Arial"/>
              <a:buNone/>
            </a:pPr>
            <a:r>
              <a:t/>
            </a:r>
            <a:endParaRPr>
              <a:solidFill>
                <a:schemeClr val="dk1"/>
              </a:solidFill>
            </a:endParaRPr>
          </a:p>
        </p:txBody>
      </p:sp>
      <p:sp>
        <p:nvSpPr>
          <p:cNvPr id="216" name="Google Shape;216;p9"/>
          <p:cNvSpPr/>
          <p:nvPr/>
        </p:nvSpPr>
        <p:spPr>
          <a:xfrm>
            <a:off x="4198037" y="147832"/>
            <a:ext cx="1515618" cy="1515618"/>
          </a:xfrm>
          <a:prstGeom prst="ellipse">
            <a:avLst/>
          </a:prstGeom>
          <a:solidFill>
            <a:schemeClr val="dk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descr="Wat is Privacy by Design? — YourSafetynet" id="217" name="Google Shape;217;p9"/>
          <p:cNvPicPr preferRelativeResize="0"/>
          <p:nvPr/>
        </p:nvPicPr>
        <p:blipFill rotWithShape="1">
          <a:blip r:embed="rId3">
            <a:alphaModFix/>
          </a:blip>
          <a:srcRect b="-2" l="25000" r="-2" t="0"/>
          <a:stretch/>
        </p:blipFill>
        <p:spPr>
          <a:xfrm>
            <a:off x="4321481" y="271276"/>
            <a:ext cx="1268730" cy="1268730"/>
          </a:xfrm>
          <a:custGeom>
            <a:rect b="b" l="l" r="r" t="t"/>
            <a:pathLst>
              <a:path extrusionOk="0" h="1956816" w="1956816">
                <a:moveTo>
                  <a:pt x="978408" y="0"/>
                </a:moveTo>
                <a:cubicBezTo>
                  <a:pt x="1518768" y="0"/>
                  <a:pt x="1956816" y="438048"/>
                  <a:pt x="1956816" y="978408"/>
                </a:cubicBezTo>
                <a:cubicBezTo>
                  <a:pt x="1956816" y="1518768"/>
                  <a:pt x="1518768" y="1956816"/>
                  <a:pt x="978408" y="1956816"/>
                </a:cubicBezTo>
                <a:cubicBezTo>
                  <a:pt x="438048" y="1956816"/>
                  <a:pt x="0" y="1518768"/>
                  <a:pt x="0" y="978408"/>
                </a:cubicBezTo>
                <a:cubicBezTo>
                  <a:pt x="0" y="438048"/>
                  <a:pt x="438048" y="0"/>
                  <a:pt x="978408" y="0"/>
                </a:cubicBezTo>
                <a:close/>
              </a:path>
            </a:pathLst>
          </a:custGeom>
          <a:noFill/>
          <a:ln>
            <a:noFill/>
          </a:ln>
        </p:spPr>
      </p:pic>
      <p:sp>
        <p:nvSpPr>
          <p:cNvPr id="218" name="Google Shape;218;p9"/>
          <p:cNvSpPr/>
          <p:nvPr/>
        </p:nvSpPr>
        <p:spPr>
          <a:xfrm>
            <a:off x="6086199" y="0"/>
            <a:ext cx="3057801" cy="2583946"/>
          </a:xfrm>
          <a:custGeom>
            <a:rect b="b" l="l" r="r" t="t"/>
            <a:pathLst>
              <a:path extrusionOk="0" h="3445261" w="4077068">
                <a:moveTo>
                  <a:pt x="250035" y="0"/>
                </a:moveTo>
                <a:lnTo>
                  <a:pt x="4077068" y="0"/>
                </a:lnTo>
                <a:lnTo>
                  <a:pt x="4077068" y="2743040"/>
                </a:lnTo>
                <a:lnTo>
                  <a:pt x="4074154" y="2746247"/>
                </a:lnTo>
                <a:cubicBezTo>
                  <a:pt x="3642267" y="3178134"/>
                  <a:pt x="3045621" y="3445261"/>
                  <a:pt x="2386584" y="3445261"/>
                </a:cubicBezTo>
                <a:cubicBezTo>
                  <a:pt x="1068510" y="3445261"/>
                  <a:pt x="0" y="2376751"/>
                  <a:pt x="0" y="1058677"/>
                </a:cubicBezTo>
                <a:cubicBezTo>
                  <a:pt x="0" y="729159"/>
                  <a:pt x="66782" y="415238"/>
                  <a:pt x="187550" y="129711"/>
                </a:cubicBezTo>
                <a:close/>
              </a:path>
            </a:pathLst>
          </a:custGeom>
          <a:solidFill>
            <a:schemeClr val="dk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19" name="Google Shape;219;p9"/>
          <p:cNvSpPr/>
          <p:nvPr/>
        </p:nvSpPr>
        <p:spPr>
          <a:xfrm>
            <a:off x="4326897" y="1913058"/>
            <a:ext cx="2304288" cy="2304288"/>
          </a:xfrm>
          <a:prstGeom prst="ellipse">
            <a:avLst/>
          </a:prstGeom>
          <a:solidFill>
            <a:schemeClr val="dk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descr="Audience Targeting - Digital Marketing Strategy" id="220" name="Google Shape;220;p9"/>
          <p:cNvPicPr preferRelativeResize="0"/>
          <p:nvPr/>
        </p:nvPicPr>
        <p:blipFill rotWithShape="1">
          <a:blip r:embed="rId4">
            <a:alphaModFix/>
          </a:blip>
          <a:srcRect b="5" l="18544" r="20210" t="0"/>
          <a:stretch/>
        </p:blipFill>
        <p:spPr>
          <a:xfrm>
            <a:off x="4450341" y="2036502"/>
            <a:ext cx="2057400" cy="2057400"/>
          </a:xfrm>
          <a:custGeom>
            <a:rect b="b" l="l" r="r" t="t"/>
            <a:pathLst>
              <a:path extrusionOk="0" h="2834640" w="2834640">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noFill/>
          <a:ln>
            <a:noFill/>
          </a:ln>
        </p:spPr>
      </p:pic>
      <p:pic>
        <p:nvPicPr>
          <p:cNvPr descr="How to Build a Culture of Two-Way Communication" id="221" name="Google Shape;221;p9"/>
          <p:cNvPicPr preferRelativeResize="0"/>
          <p:nvPr/>
        </p:nvPicPr>
        <p:blipFill rotWithShape="1">
          <a:blip r:embed="rId5">
            <a:alphaModFix/>
          </a:blip>
          <a:srcRect b="1" l="24202" r="16172" t="0"/>
          <a:stretch/>
        </p:blipFill>
        <p:spPr>
          <a:xfrm>
            <a:off x="6208968" y="1"/>
            <a:ext cx="2935032" cy="2461177"/>
          </a:xfrm>
          <a:custGeom>
            <a:rect b="b" l="l" r="r" t="t"/>
            <a:pathLst>
              <a:path extrusionOk="0" h="3281569" w="3913376">
                <a:moveTo>
                  <a:pt x="267865" y="0"/>
                </a:moveTo>
                <a:lnTo>
                  <a:pt x="3913376" y="0"/>
                </a:lnTo>
                <a:lnTo>
                  <a:pt x="3913376" y="2499938"/>
                </a:lnTo>
                <a:lnTo>
                  <a:pt x="3794714" y="2630499"/>
                </a:lnTo>
                <a:cubicBezTo>
                  <a:pt x="3392450" y="3032763"/>
                  <a:pt x="2836727" y="3281569"/>
                  <a:pt x="2222892" y="3281569"/>
                </a:cubicBezTo>
                <a:cubicBezTo>
                  <a:pt x="995223" y="3281569"/>
                  <a:pt x="0" y="2286346"/>
                  <a:pt x="0" y="1058677"/>
                </a:cubicBezTo>
                <a:cubicBezTo>
                  <a:pt x="0" y="751760"/>
                  <a:pt x="62202" y="459370"/>
                  <a:pt x="174686" y="193427"/>
                </a:cubicBezTo>
                <a:close/>
              </a:path>
            </a:pathLst>
          </a:custGeom>
          <a:noFill/>
          <a:ln>
            <a:noFill/>
          </a:ln>
        </p:spPr>
      </p:pic>
      <p:sp>
        <p:nvSpPr>
          <p:cNvPr id="222" name="Google Shape;222;p9"/>
          <p:cNvSpPr/>
          <p:nvPr/>
        </p:nvSpPr>
        <p:spPr>
          <a:xfrm>
            <a:off x="1275697" y="3453063"/>
            <a:ext cx="3210834" cy="1690435"/>
          </a:xfrm>
          <a:custGeom>
            <a:rect b="b" l="l" r="r" t="t"/>
            <a:pathLst>
              <a:path extrusionOk="0" h="2253913" w="4281112">
                <a:moveTo>
                  <a:pt x="2140556" y="0"/>
                </a:moveTo>
                <a:cubicBezTo>
                  <a:pt x="3322752" y="0"/>
                  <a:pt x="4281112" y="958360"/>
                  <a:pt x="4281112" y="2140556"/>
                </a:cubicBezTo>
                <a:lnTo>
                  <a:pt x="4275388" y="2253913"/>
                </a:lnTo>
                <a:lnTo>
                  <a:pt x="5724" y="2253913"/>
                </a:lnTo>
                <a:lnTo>
                  <a:pt x="0" y="2140556"/>
                </a:lnTo>
                <a:cubicBezTo>
                  <a:pt x="0" y="958360"/>
                  <a:pt x="958360" y="0"/>
                  <a:pt x="2140556" y="0"/>
                </a:cubicBezTo>
                <a:close/>
              </a:path>
            </a:pathLst>
          </a:custGeom>
          <a:solidFill>
            <a:schemeClr val="dk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23" name="Google Shape;223;p9"/>
          <p:cNvSpPr/>
          <p:nvPr/>
        </p:nvSpPr>
        <p:spPr>
          <a:xfrm>
            <a:off x="0" y="3188201"/>
            <a:ext cx="1299081" cy="1631338"/>
          </a:xfrm>
          <a:custGeom>
            <a:rect b="b" l="l" r="r" t="t"/>
            <a:pathLst>
              <a:path extrusionOk="0" h="2175118" w="1732108">
                <a:moveTo>
                  <a:pt x="644549" y="0"/>
                </a:moveTo>
                <a:cubicBezTo>
                  <a:pt x="1245191" y="0"/>
                  <a:pt x="1732108" y="486917"/>
                  <a:pt x="1732108" y="1087559"/>
                </a:cubicBezTo>
                <a:cubicBezTo>
                  <a:pt x="1732108" y="1688201"/>
                  <a:pt x="1245191" y="2175118"/>
                  <a:pt x="644549" y="2175118"/>
                </a:cubicBezTo>
                <a:cubicBezTo>
                  <a:pt x="419308" y="2175118"/>
                  <a:pt x="210060" y="2106646"/>
                  <a:pt x="36485" y="1989380"/>
                </a:cubicBezTo>
                <a:lnTo>
                  <a:pt x="0" y="1959278"/>
                </a:lnTo>
                <a:lnTo>
                  <a:pt x="0" y="215841"/>
                </a:lnTo>
                <a:lnTo>
                  <a:pt x="36485" y="185738"/>
                </a:lnTo>
                <a:cubicBezTo>
                  <a:pt x="210060" y="68473"/>
                  <a:pt x="419308" y="0"/>
                  <a:pt x="644549" y="0"/>
                </a:cubicBezTo>
                <a:close/>
              </a:path>
            </a:pathLst>
          </a:custGeom>
          <a:solidFill>
            <a:schemeClr val="dk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descr="The Future of Digital Wallets - Parchment" id="224" name="Google Shape;224;p9"/>
          <p:cNvPicPr preferRelativeResize="0"/>
          <p:nvPr/>
        </p:nvPicPr>
        <p:blipFill rotWithShape="1">
          <a:blip r:embed="rId6">
            <a:alphaModFix/>
          </a:blip>
          <a:srcRect b="-9" l="25140" r="18187" t="0"/>
          <a:stretch/>
        </p:blipFill>
        <p:spPr>
          <a:xfrm>
            <a:off x="20" y="3311212"/>
            <a:ext cx="1176049" cy="1385316"/>
          </a:xfrm>
          <a:custGeom>
            <a:rect b="b" l="l" r="r" t="t"/>
            <a:pathLst>
              <a:path extrusionOk="0" h="1847088" w="1568092">
                <a:moveTo>
                  <a:pt x="644548" y="0"/>
                </a:moveTo>
                <a:cubicBezTo>
                  <a:pt x="1154607" y="0"/>
                  <a:pt x="1568092" y="413485"/>
                  <a:pt x="1568092" y="923544"/>
                </a:cubicBezTo>
                <a:cubicBezTo>
                  <a:pt x="1568092" y="1433603"/>
                  <a:pt x="1154607" y="1847088"/>
                  <a:pt x="644548" y="1847088"/>
                </a:cubicBezTo>
                <a:cubicBezTo>
                  <a:pt x="453276" y="1847088"/>
                  <a:pt x="275584" y="1788942"/>
                  <a:pt x="128186" y="1689361"/>
                </a:cubicBezTo>
                <a:lnTo>
                  <a:pt x="0" y="1583598"/>
                </a:lnTo>
                <a:lnTo>
                  <a:pt x="0" y="263490"/>
                </a:lnTo>
                <a:lnTo>
                  <a:pt x="128186" y="157727"/>
                </a:lnTo>
                <a:cubicBezTo>
                  <a:pt x="275584" y="58147"/>
                  <a:pt x="453276" y="0"/>
                  <a:pt x="644548" y="0"/>
                </a:cubicBezTo>
                <a:close/>
              </a:path>
            </a:pathLst>
          </a:custGeom>
          <a:noFill/>
          <a:ln>
            <a:noFill/>
          </a:ln>
        </p:spPr>
      </p:pic>
      <p:pic>
        <p:nvPicPr>
          <p:cNvPr descr="Mobility As a Service: Why and How? | CityChangers.org" id="225" name="Google Shape;225;p9"/>
          <p:cNvPicPr preferRelativeResize="0"/>
          <p:nvPr/>
        </p:nvPicPr>
        <p:blipFill rotWithShape="1">
          <a:blip r:embed="rId7">
            <a:alphaModFix/>
          </a:blip>
          <a:srcRect b="1" l="26374" r="1751" t="0"/>
          <a:stretch/>
        </p:blipFill>
        <p:spPr>
          <a:xfrm>
            <a:off x="1399786" y="3577152"/>
            <a:ext cx="2962656" cy="1566346"/>
          </a:xfrm>
          <a:custGeom>
            <a:rect b="b" l="l" r="r" t="t"/>
            <a:pathLst>
              <a:path extrusionOk="0" h="2088462" w="3950208">
                <a:moveTo>
                  <a:pt x="1975104" y="0"/>
                </a:moveTo>
                <a:cubicBezTo>
                  <a:pt x="3065924" y="0"/>
                  <a:pt x="3950208" y="884284"/>
                  <a:pt x="3950208" y="1975104"/>
                </a:cubicBezTo>
                <a:lnTo>
                  <a:pt x="3944484" y="2088462"/>
                </a:lnTo>
                <a:lnTo>
                  <a:pt x="5724" y="2088462"/>
                </a:lnTo>
                <a:lnTo>
                  <a:pt x="0" y="1975104"/>
                </a:lnTo>
                <a:cubicBezTo>
                  <a:pt x="0" y="884284"/>
                  <a:pt x="884284" y="0"/>
                  <a:pt x="1975104" y="0"/>
                </a:cubicBezTo>
                <a:close/>
              </a:path>
            </a:pathLst>
          </a:custGeom>
          <a:noFill/>
          <a:ln>
            <a:noFill/>
          </a:ln>
        </p:spPr>
      </p:pic>
      <p:sp>
        <p:nvSpPr>
          <p:cNvPr id="226" name="Google Shape;226;p9"/>
          <p:cNvSpPr/>
          <p:nvPr/>
        </p:nvSpPr>
        <p:spPr>
          <a:xfrm>
            <a:off x="6636277" y="2975121"/>
            <a:ext cx="2504969" cy="2168379"/>
          </a:xfrm>
          <a:custGeom>
            <a:rect b="b" l="l" r="r" t="t"/>
            <a:pathLst>
              <a:path extrusionOk="0" h="2891173" w="3339958">
                <a:moveTo>
                  <a:pt x="2002536" y="0"/>
                </a:moveTo>
                <a:cubicBezTo>
                  <a:pt x="2486398" y="0"/>
                  <a:pt x="2930179" y="171609"/>
                  <a:pt x="3276335" y="457282"/>
                </a:cubicBezTo>
                <a:lnTo>
                  <a:pt x="3339958" y="515107"/>
                </a:lnTo>
                <a:lnTo>
                  <a:pt x="3339958" y="2891173"/>
                </a:lnTo>
                <a:lnTo>
                  <a:pt x="209954" y="2891173"/>
                </a:lnTo>
                <a:lnTo>
                  <a:pt x="157369" y="2782014"/>
                </a:lnTo>
                <a:cubicBezTo>
                  <a:pt x="56036" y="2542434"/>
                  <a:pt x="0" y="2279029"/>
                  <a:pt x="0" y="2002536"/>
                </a:cubicBezTo>
                <a:cubicBezTo>
                  <a:pt x="0" y="896566"/>
                  <a:pt x="896566" y="0"/>
                  <a:pt x="2002536" y="0"/>
                </a:cubicBezTo>
                <a:close/>
              </a:path>
            </a:pathLst>
          </a:custGeom>
          <a:solidFill>
            <a:schemeClr val="dk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227" name="Google Shape;227;p9"/>
          <p:cNvPicPr preferRelativeResize="0"/>
          <p:nvPr/>
        </p:nvPicPr>
        <p:blipFill rotWithShape="1">
          <a:blip r:embed="rId8">
            <a:alphaModFix/>
          </a:blip>
          <a:srcRect b="-4" l="4824" r="4552" t="0"/>
          <a:stretch/>
        </p:blipFill>
        <p:spPr>
          <a:xfrm>
            <a:off x="6757062" y="3098659"/>
            <a:ext cx="2384184" cy="2044841"/>
          </a:xfrm>
          <a:custGeom>
            <a:rect b="b" l="l" r="r" t="t"/>
            <a:pathLst>
              <a:path extrusionOk="0" h="2726454" w="3178912">
                <a:moveTo>
                  <a:pt x="1837818" y="0"/>
                </a:moveTo>
                <a:cubicBezTo>
                  <a:pt x="2345318" y="0"/>
                  <a:pt x="2804772" y="205705"/>
                  <a:pt x="3137352" y="538285"/>
                </a:cubicBezTo>
                <a:lnTo>
                  <a:pt x="3178912" y="584013"/>
                </a:lnTo>
                <a:lnTo>
                  <a:pt x="3178912" y="2726454"/>
                </a:lnTo>
                <a:lnTo>
                  <a:pt x="229483" y="2726454"/>
                </a:lnTo>
                <a:lnTo>
                  <a:pt x="221815" y="2713832"/>
                </a:lnTo>
                <a:cubicBezTo>
                  <a:pt x="80353" y="2453425"/>
                  <a:pt x="0" y="2155005"/>
                  <a:pt x="0" y="1837818"/>
                </a:cubicBezTo>
                <a:cubicBezTo>
                  <a:pt x="0" y="822819"/>
                  <a:pt x="822819" y="0"/>
                  <a:pt x="1837818" y="0"/>
                </a:cubicBezTo>
                <a:close/>
              </a:path>
            </a:pathLst>
          </a:custGeom>
          <a:noFill/>
          <a:ln>
            <a:noFill/>
          </a:ln>
        </p:spPr>
      </p:pic>
      <p:sp>
        <p:nvSpPr>
          <p:cNvPr id="228" name="Google Shape;228;p9"/>
          <p:cNvSpPr txBox="1"/>
          <p:nvPr>
            <p:ph idx="12" type="sldNum"/>
          </p:nvPr>
        </p:nvSpPr>
        <p:spPr>
          <a:xfrm>
            <a:off x="6804000" y="4792901"/>
            <a:ext cx="2057988" cy="27384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3" name="Shape 233"/>
        <p:cNvGrpSpPr/>
        <p:nvPr/>
      </p:nvGrpSpPr>
      <p:grpSpPr>
        <a:xfrm>
          <a:off x="0" y="0"/>
          <a:ext cx="0" cy="0"/>
          <a:chOff x="0" y="0"/>
          <a:chExt cx="0" cy="0"/>
        </a:xfrm>
      </p:grpSpPr>
      <p:sp>
        <p:nvSpPr>
          <p:cNvPr id="234" name="Google Shape;234;p10"/>
          <p:cNvSpPr txBox="1"/>
          <p:nvPr>
            <p:ph type="title"/>
          </p:nvPr>
        </p:nvSpPr>
        <p:spPr>
          <a:xfrm>
            <a:off x="5817378" y="556043"/>
            <a:ext cx="2697972" cy="1212152"/>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Font typeface="Calibri"/>
              <a:buNone/>
            </a:pPr>
            <a:r>
              <a:rPr lang="en-US" sz="2400">
                <a:solidFill>
                  <a:schemeClr val="dk1"/>
                </a:solidFill>
                <a:latin typeface="Calibri"/>
                <a:ea typeface="Calibri"/>
                <a:cs typeface="Calibri"/>
                <a:sym typeface="Calibri"/>
              </a:rPr>
              <a:t>Governance van publieke mobiliteit</a:t>
            </a:r>
            <a:endParaRPr sz="2400">
              <a:solidFill>
                <a:schemeClr val="dk1"/>
              </a:solidFill>
              <a:latin typeface="Calibri"/>
              <a:ea typeface="Calibri"/>
              <a:cs typeface="Calibri"/>
              <a:sym typeface="Calibri"/>
            </a:endParaRPr>
          </a:p>
        </p:txBody>
      </p:sp>
      <p:pic>
        <p:nvPicPr>
          <p:cNvPr descr="Demand Responsive Transport (DRT): Where does it fit? - Urban Mobility  Courses" id="235" name="Google Shape;235;p10"/>
          <p:cNvPicPr preferRelativeResize="0"/>
          <p:nvPr/>
        </p:nvPicPr>
        <p:blipFill rotWithShape="1">
          <a:blip r:embed="rId3">
            <a:alphaModFix/>
          </a:blip>
          <a:srcRect b="5" l="14825" r="13959" t="0"/>
          <a:stretch/>
        </p:blipFill>
        <p:spPr>
          <a:xfrm>
            <a:off x="657225" y="659439"/>
            <a:ext cx="2312808" cy="1826679"/>
          </a:xfrm>
          <a:prstGeom prst="rect">
            <a:avLst/>
          </a:prstGeom>
          <a:noFill/>
          <a:ln>
            <a:noFill/>
          </a:ln>
        </p:spPr>
      </p:pic>
      <p:pic>
        <p:nvPicPr>
          <p:cNvPr descr="Gratis OV goed voor gezondheid ouderen | OVPro.nl" id="236" name="Google Shape;236;p10"/>
          <p:cNvPicPr preferRelativeResize="0"/>
          <p:nvPr/>
        </p:nvPicPr>
        <p:blipFill rotWithShape="1">
          <a:blip r:embed="rId4">
            <a:alphaModFix/>
          </a:blip>
          <a:srcRect b="-3" l="8263" r="7536" t="0"/>
          <a:stretch/>
        </p:blipFill>
        <p:spPr>
          <a:xfrm>
            <a:off x="3026901" y="659444"/>
            <a:ext cx="2312808" cy="1826678"/>
          </a:xfrm>
          <a:prstGeom prst="rect">
            <a:avLst/>
          </a:prstGeom>
          <a:noFill/>
          <a:ln>
            <a:noFill/>
          </a:ln>
        </p:spPr>
      </p:pic>
      <p:pic>
        <p:nvPicPr>
          <p:cNvPr descr="Schema Afbakening vervoer" id="237" name="Google Shape;237;p10"/>
          <p:cNvPicPr preferRelativeResize="0"/>
          <p:nvPr/>
        </p:nvPicPr>
        <p:blipFill rotWithShape="1">
          <a:blip r:embed="rId5">
            <a:alphaModFix/>
          </a:blip>
          <a:srcRect b="4" l="7735" r="10022" t="0"/>
          <a:stretch/>
        </p:blipFill>
        <p:spPr>
          <a:xfrm>
            <a:off x="657225" y="2545113"/>
            <a:ext cx="2311380" cy="1826679"/>
          </a:xfrm>
          <a:prstGeom prst="rect">
            <a:avLst/>
          </a:prstGeom>
          <a:noFill/>
          <a:ln>
            <a:noFill/>
          </a:ln>
        </p:spPr>
      </p:pic>
      <p:pic>
        <p:nvPicPr>
          <p:cNvPr descr="Openbaar vervoer - Wikipedia" id="238" name="Google Shape;238;p10"/>
          <p:cNvPicPr preferRelativeResize="0"/>
          <p:nvPr/>
        </p:nvPicPr>
        <p:blipFill rotWithShape="1">
          <a:blip r:embed="rId6">
            <a:alphaModFix/>
          </a:blip>
          <a:srcRect b="3" l="3489" r="9234" t="0"/>
          <a:stretch/>
        </p:blipFill>
        <p:spPr>
          <a:xfrm>
            <a:off x="3026901" y="2545112"/>
            <a:ext cx="2312808" cy="1828450"/>
          </a:xfrm>
          <a:prstGeom prst="rect">
            <a:avLst/>
          </a:prstGeom>
          <a:noFill/>
          <a:ln>
            <a:noFill/>
          </a:ln>
        </p:spPr>
      </p:pic>
      <p:sp>
        <p:nvSpPr>
          <p:cNvPr id="239" name="Google Shape;239;p10"/>
          <p:cNvSpPr txBox="1"/>
          <p:nvPr>
            <p:ph idx="1" type="body"/>
          </p:nvPr>
        </p:nvSpPr>
        <p:spPr>
          <a:xfrm>
            <a:off x="5512714" y="1900107"/>
            <a:ext cx="3631286" cy="2585874"/>
          </a:xfrm>
          <a:prstGeom prst="rect">
            <a:avLst/>
          </a:prstGeom>
          <a:noFill/>
          <a:ln>
            <a:noFill/>
          </a:ln>
        </p:spPr>
        <p:txBody>
          <a:bodyPr anchorCtr="0" anchor="t" bIns="45700" lIns="91425" spcFirstLastPara="1" rIns="91425" wrap="square" tIns="45700">
            <a:normAutofit/>
          </a:bodyPr>
          <a:lstStyle/>
          <a:p>
            <a:pPr indent="-228600" lvl="0" marL="342900" rtl="0" algn="l">
              <a:lnSpc>
                <a:spcPct val="90000"/>
              </a:lnSpc>
              <a:spcBef>
                <a:spcPts val="0"/>
              </a:spcBef>
              <a:spcAft>
                <a:spcPts val="0"/>
              </a:spcAft>
              <a:buSzPts val="2000"/>
              <a:buFont typeface="Arial"/>
              <a:buChar char="•"/>
            </a:pPr>
            <a:r>
              <a:rPr lang="en-US">
                <a:solidFill>
                  <a:schemeClr val="dk1"/>
                </a:solidFill>
              </a:rPr>
              <a:t>Al jaren wordt geprobeerd OV en doelgroepenvervoer te ontschotten.</a:t>
            </a:r>
            <a:endParaRPr/>
          </a:p>
          <a:p>
            <a:pPr indent="-101600" lvl="0" marL="342900" rtl="0" algn="l">
              <a:lnSpc>
                <a:spcPct val="90000"/>
              </a:lnSpc>
              <a:spcBef>
                <a:spcPts val="750"/>
              </a:spcBef>
              <a:spcAft>
                <a:spcPts val="0"/>
              </a:spcAft>
              <a:buSzPts val="2000"/>
              <a:buFont typeface="Arial"/>
              <a:buNone/>
            </a:pPr>
            <a:r>
              <a:t/>
            </a:r>
            <a:endParaRPr>
              <a:solidFill>
                <a:schemeClr val="dk1"/>
              </a:solidFill>
            </a:endParaRPr>
          </a:p>
          <a:p>
            <a:pPr indent="-228600" lvl="0" marL="342900" rtl="0" algn="l">
              <a:lnSpc>
                <a:spcPct val="90000"/>
              </a:lnSpc>
              <a:spcBef>
                <a:spcPts val="750"/>
              </a:spcBef>
              <a:spcAft>
                <a:spcPts val="0"/>
              </a:spcAft>
              <a:buSzPts val="2000"/>
              <a:buFont typeface="Arial"/>
              <a:buChar char="•"/>
            </a:pPr>
            <a:r>
              <a:rPr lang="en-US">
                <a:solidFill>
                  <a:schemeClr val="dk1"/>
                </a:solidFill>
              </a:rPr>
              <a:t>Nu is de opgave nog groter, en is de uitdaging om nog meer vervoervormen met elkaar te verweven.</a:t>
            </a:r>
            <a:endParaRPr/>
          </a:p>
        </p:txBody>
      </p:sp>
      <p:grpSp>
        <p:nvGrpSpPr>
          <p:cNvPr id="240" name="Google Shape;240;p10"/>
          <p:cNvGrpSpPr/>
          <p:nvPr/>
        </p:nvGrpSpPr>
        <p:grpSpPr>
          <a:xfrm>
            <a:off x="-3768" y="5053288"/>
            <a:ext cx="9155399" cy="92522"/>
            <a:chOff x="-5025" y="6737718"/>
            <a:chExt cx="12207200" cy="123363"/>
          </a:xfrm>
        </p:grpSpPr>
        <p:sp>
          <p:nvSpPr>
            <p:cNvPr id="241" name="Google Shape;241;p10"/>
            <p:cNvSpPr/>
            <p:nvPr/>
          </p:nvSpPr>
          <p:spPr>
            <a:xfrm flipH="1" rot="5400000">
              <a:off x="6036894" y="695800"/>
              <a:ext cx="123362" cy="12207199"/>
            </a:xfrm>
            <a:prstGeom prst="rect">
              <a:avLst/>
            </a:prstGeom>
            <a:gradFill>
              <a:gsLst>
                <a:gs pos="0">
                  <a:schemeClr val="accent5"/>
                </a:gs>
                <a:gs pos="100000">
                  <a:schemeClr val="accent2"/>
                </a:gs>
              </a:gsLst>
              <a:lin ang="1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50" u="none" cap="none" strike="noStrike">
                <a:solidFill>
                  <a:schemeClr val="lt1"/>
                </a:solidFill>
                <a:latin typeface="Calibri"/>
                <a:ea typeface="Calibri"/>
                <a:cs typeface="Calibri"/>
                <a:sym typeface="Calibri"/>
              </a:endParaRPr>
            </a:p>
          </p:txBody>
        </p:sp>
        <p:sp>
          <p:nvSpPr>
            <p:cNvPr id="242" name="Google Shape;242;p10"/>
            <p:cNvSpPr/>
            <p:nvPr/>
          </p:nvSpPr>
          <p:spPr>
            <a:xfrm rot="-5400000">
              <a:off x="9176406" y="3835311"/>
              <a:ext cx="123362" cy="5928176"/>
            </a:xfrm>
            <a:prstGeom prst="rect">
              <a:avLst/>
            </a:prstGeom>
            <a:gradFill>
              <a:gsLst>
                <a:gs pos="0">
                  <a:srgbClr val="13A538">
                    <a:alpha val="0"/>
                  </a:srgbClr>
                </a:gs>
                <a:gs pos="60000">
                  <a:srgbClr val="13A538">
                    <a:alpha val="0"/>
                  </a:srgbClr>
                </a:gs>
                <a:gs pos="100000">
                  <a:srgbClr val="4EEB75"/>
                </a:gs>
              </a:gsLst>
              <a:lin ang="6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50" u="none" cap="none" strike="noStrike">
                <a:solidFill>
                  <a:schemeClr val="lt1"/>
                </a:solidFill>
                <a:latin typeface="Calibri"/>
                <a:ea typeface="Calibri"/>
                <a:cs typeface="Calibri"/>
                <a:sym typeface="Calibri"/>
              </a:endParaRPr>
            </a:p>
          </p:txBody>
        </p:sp>
      </p:grpSp>
      <p:sp>
        <p:nvSpPr>
          <p:cNvPr id="243" name="Google Shape;243;p10"/>
          <p:cNvSpPr txBox="1"/>
          <p:nvPr>
            <p:ph idx="12" type="sldNum"/>
          </p:nvPr>
        </p:nvSpPr>
        <p:spPr>
          <a:xfrm>
            <a:off x="6804000" y="4792901"/>
            <a:ext cx="2057988" cy="27384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8" name="Shape 248"/>
        <p:cNvGrpSpPr/>
        <p:nvPr/>
      </p:nvGrpSpPr>
      <p:grpSpPr>
        <a:xfrm>
          <a:off x="0" y="0"/>
          <a:ext cx="0" cy="0"/>
          <a:chOff x="0" y="0"/>
          <a:chExt cx="0" cy="0"/>
        </a:xfrm>
      </p:grpSpPr>
      <p:sp>
        <p:nvSpPr>
          <p:cNvPr id="249" name="Google Shape;249;p11"/>
          <p:cNvSpPr/>
          <p:nvPr/>
        </p:nvSpPr>
        <p:spPr>
          <a:xfrm>
            <a:off x="0" y="0"/>
            <a:ext cx="9144000" cy="5143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50" u="none" cap="none" strike="noStrike">
              <a:solidFill>
                <a:schemeClr val="lt1"/>
              </a:solidFill>
              <a:latin typeface="Calibri"/>
              <a:ea typeface="Calibri"/>
              <a:cs typeface="Calibri"/>
              <a:sym typeface="Calibri"/>
            </a:endParaRPr>
          </a:p>
        </p:txBody>
      </p:sp>
      <p:sp>
        <p:nvSpPr>
          <p:cNvPr id="250" name="Google Shape;250;p11"/>
          <p:cNvSpPr txBox="1"/>
          <p:nvPr>
            <p:ph type="title"/>
          </p:nvPr>
        </p:nvSpPr>
        <p:spPr>
          <a:xfrm>
            <a:off x="202330" y="246200"/>
            <a:ext cx="3840421" cy="99417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100"/>
              <a:buFont typeface="Calibri"/>
              <a:buNone/>
            </a:pPr>
            <a:r>
              <a:rPr lang="en-US" sz="3100">
                <a:solidFill>
                  <a:schemeClr val="dk1"/>
                </a:solidFill>
                <a:latin typeface="Calibri"/>
                <a:ea typeface="Calibri"/>
                <a:cs typeface="Calibri"/>
                <a:sym typeface="Calibri"/>
              </a:rPr>
              <a:t>Governance van publieke mobiliteit</a:t>
            </a:r>
            <a:endParaRPr sz="3100">
              <a:solidFill>
                <a:schemeClr val="dk1"/>
              </a:solidFill>
              <a:latin typeface="Calibri"/>
              <a:ea typeface="Calibri"/>
              <a:cs typeface="Calibri"/>
              <a:sym typeface="Calibri"/>
            </a:endParaRPr>
          </a:p>
        </p:txBody>
      </p:sp>
      <p:sp>
        <p:nvSpPr>
          <p:cNvPr id="251" name="Google Shape;251;p11"/>
          <p:cNvSpPr txBox="1"/>
          <p:nvPr>
            <p:ph idx="1" type="body"/>
          </p:nvPr>
        </p:nvSpPr>
        <p:spPr>
          <a:xfrm>
            <a:off x="118412" y="1369218"/>
            <a:ext cx="4329384" cy="3263504"/>
          </a:xfrm>
          <a:prstGeom prst="rect">
            <a:avLst/>
          </a:prstGeom>
          <a:noFill/>
          <a:ln>
            <a:noFill/>
          </a:ln>
        </p:spPr>
        <p:txBody>
          <a:bodyPr anchorCtr="0" anchor="t" bIns="45700" lIns="91425" spcFirstLastPara="1" rIns="91425" wrap="square" tIns="45700">
            <a:normAutofit fontScale="92500"/>
          </a:bodyPr>
          <a:lstStyle/>
          <a:p>
            <a:pPr indent="-228600" lvl="0" marL="342900" rtl="0" algn="l">
              <a:lnSpc>
                <a:spcPct val="90000"/>
              </a:lnSpc>
              <a:spcBef>
                <a:spcPts val="0"/>
              </a:spcBef>
              <a:spcAft>
                <a:spcPts val="0"/>
              </a:spcAft>
              <a:buSzPct val="100000"/>
              <a:buFont typeface="Arial"/>
              <a:buChar char="•"/>
            </a:pPr>
            <a:r>
              <a:rPr lang="en-US" sz="2200">
                <a:solidFill>
                  <a:schemeClr val="dk1"/>
                </a:solidFill>
              </a:rPr>
              <a:t>Groeiende urgentie en bereidheid tot verandering om een toegankelijk mobiliteitssysteem te creëren</a:t>
            </a:r>
            <a:endParaRPr sz="2200">
              <a:solidFill>
                <a:schemeClr val="dk1"/>
              </a:solidFill>
            </a:endParaRPr>
          </a:p>
          <a:p>
            <a:pPr indent="-99377" lvl="0" marL="342900" rtl="0" algn="l">
              <a:lnSpc>
                <a:spcPct val="90000"/>
              </a:lnSpc>
              <a:spcBef>
                <a:spcPts val="750"/>
              </a:spcBef>
              <a:spcAft>
                <a:spcPts val="0"/>
              </a:spcAft>
              <a:buSzPct val="100000"/>
              <a:buFont typeface="Arial"/>
              <a:buNone/>
            </a:pPr>
            <a:r>
              <a:t/>
            </a:r>
            <a:endParaRPr sz="2200">
              <a:solidFill>
                <a:schemeClr val="dk1"/>
              </a:solidFill>
            </a:endParaRPr>
          </a:p>
          <a:p>
            <a:pPr indent="-228600" lvl="0" marL="342900" rtl="0" algn="l">
              <a:lnSpc>
                <a:spcPct val="90000"/>
              </a:lnSpc>
              <a:spcBef>
                <a:spcPts val="750"/>
              </a:spcBef>
              <a:spcAft>
                <a:spcPts val="0"/>
              </a:spcAft>
              <a:buSzPct val="100000"/>
              <a:buFont typeface="Arial"/>
              <a:buChar char="•"/>
            </a:pPr>
            <a:r>
              <a:rPr lang="en-US" sz="2200">
                <a:solidFill>
                  <a:schemeClr val="dk1"/>
                </a:solidFill>
              </a:rPr>
              <a:t>Veel intensievere samenwerking vereist</a:t>
            </a:r>
            <a:endParaRPr sz="2200">
              <a:solidFill>
                <a:schemeClr val="dk1"/>
              </a:solidFill>
            </a:endParaRPr>
          </a:p>
          <a:p>
            <a:pPr indent="-99377" lvl="0" marL="342900" rtl="0" algn="l">
              <a:lnSpc>
                <a:spcPct val="90000"/>
              </a:lnSpc>
              <a:spcBef>
                <a:spcPts val="750"/>
              </a:spcBef>
              <a:spcAft>
                <a:spcPts val="0"/>
              </a:spcAft>
              <a:buSzPct val="100000"/>
              <a:buFont typeface="Arial"/>
              <a:buNone/>
            </a:pPr>
            <a:r>
              <a:t/>
            </a:r>
            <a:endParaRPr sz="2200">
              <a:solidFill>
                <a:schemeClr val="dk1"/>
              </a:solidFill>
            </a:endParaRPr>
          </a:p>
          <a:p>
            <a:pPr indent="-228600" lvl="0" marL="342900" rtl="0" algn="l">
              <a:lnSpc>
                <a:spcPct val="90000"/>
              </a:lnSpc>
              <a:spcBef>
                <a:spcPts val="750"/>
              </a:spcBef>
              <a:spcAft>
                <a:spcPts val="0"/>
              </a:spcAft>
              <a:buSzPct val="100000"/>
              <a:buFont typeface="Arial"/>
              <a:buChar char="•"/>
            </a:pPr>
            <a:r>
              <a:rPr lang="en-US" sz="2200">
                <a:solidFill>
                  <a:schemeClr val="dk1"/>
                </a:solidFill>
              </a:rPr>
              <a:t>Behoefte aan duidelijke regie, organisatie en verantwoordelijkheidsverdeling</a:t>
            </a:r>
            <a:endParaRPr sz="2200">
              <a:solidFill>
                <a:schemeClr val="dk1"/>
              </a:solidFill>
            </a:endParaRPr>
          </a:p>
          <a:p>
            <a:pPr indent="-99377" lvl="0" marL="342900" rtl="0" algn="l">
              <a:lnSpc>
                <a:spcPct val="90000"/>
              </a:lnSpc>
              <a:spcBef>
                <a:spcPts val="750"/>
              </a:spcBef>
              <a:spcAft>
                <a:spcPts val="0"/>
              </a:spcAft>
              <a:buSzPct val="100000"/>
              <a:buFont typeface="Arial"/>
              <a:buNone/>
            </a:pPr>
            <a:r>
              <a:t/>
            </a:r>
            <a:endParaRPr sz="2200">
              <a:solidFill>
                <a:schemeClr val="dk1"/>
              </a:solidFill>
            </a:endParaRPr>
          </a:p>
          <a:p>
            <a:pPr indent="82232" lvl="0" marL="0" rtl="0" algn="l">
              <a:lnSpc>
                <a:spcPct val="90000"/>
              </a:lnSpc>
              <a:spcBef>
                <a:spcPts val="750"/>
              </a:spcBef>
              <a:spcAft>
                <a:spcPts val="0"/>
              </a:spcAft>
              <a:buSzPct val="100000"/>
              <a:buFont typeface="Arial"/>
              <a:buNone/>
            </a:pPr>
            <a:r>
              <a:t/>
            </a:r>
            <a:endParaRPr sz="1400">
              <a:solidFill>
                <a:schemeClr val="dk1"/>
              </a:solidFill>
            </a:endParaRPr>
          </a:p>
        </p:txBody>
      </p:sp>
      <p:sp>
        <p:nvSpPr>
          <p:cNvPr id="252" name="Google Shape;252;p11"/>
          <p:cNvSpPr/>
          <p:nvPr/>
        </p:nvSpPr>
        <p:spPr>
          <a:xfrm>
            <a:off x="7815426" y="1023549"/>
            <a:ext cx="710616" cy="691338"/>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descr="Afbeelding met schets, tekening, Lijnillustraties, illustratie&#10;&#10;Automatisch gegenereerde beschrijving" id="253" name="Google Shape;253;p11"/>
          <p:cNvPicPr preferRelativeResize="0"/>
          <p:nvPr/>
        </p:nvPicPr>
        <p:blipFill rotWithShape="1">
          <a:blip r:embed="rId3">
            <a:alphaModFix/>
          </a:blip>
          <a:srcRect b="-2" l="25608" r="26343" t="0"/>
          <a:stretch/>
        </p:blipFill>
        <p:spPr>
          <a:xfrm>
            <a:off x="6472332" y="2571750"/>
            <a:ext cx="2671668" cy="2571750"/>
          </a:xfrm>
          <a:custGeom>
            <a:rect b="b" l="l" r="r" t="t"/>
            <a:pathLst>
              <a:path extrusionOk="0" h="4130271" w="429074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a:noFill/>
          <a:ln>
            <a:noFill/>
          </a:ln>
        </p:spPr>
      </p:pic>
      <p:sp>
        <p:nvSpPr>
          <p:cNvPr id="254" name="Google Shape;254;p11"/>
          <p:cNvSpPr/>
          <p:nvPr/>
        </p:nvSpPr>
        <p:spPr>
          <a:xfrm flipH="1" rot="-6040930">
            <a:off x="4525604" y="-504855"/>
            <a:ext cx="3015895" cy="3015895"/>
          </a:xfrm>
          <a:prstGeom prst="arc">
            <a:avLst>
              <a:gd fmla="val 16200000" name="adj1"/>
              <a:gd fmla="val 20093138"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50" u="none" cap="none" strike="noStrike">
              <a:solidFill>
                <a:schemeClr val="dk1"/>
              </a:solidFill>
              <a:latin typeface="Calibri"/>
              <a:ea typeface="Calibri"/>
              <a:cs typeface="Calibri"/>
              <a:sym typeface="Calibri"/>
            </a:endParaRPr>
          </a:p>
        </p:txBody>
      </p:sp>
      <p:pic>
        <p:nvPicPr>
          <p:cNvPr id="255" name="Google Shape;255;p11"/>
          <p:cNvPicPr preferRelativeResize="0"/>
          <p:nvPr/>
        </p:nvPicPr>
        <p:blipFill rotWithShape="1">
          <a:blip r:embed="rId4">
            <a:alphaModFix/>
          </a:blip>
          <a:srcRect b="1" l="13188" r="2278" t="0"/>
          <a:stretch/>
        </p:blipFill>
        <p:spPr>
          <a:xfrm>
            <a:off x="4696205" y="10"/>
            <a:ext cx="2639484" cy="2255922"/>
          </a:xfrm>
          <a:custGeom>
            <a:rect b="b" l="l" r="r" t="t"/>
            <a:pathLst>
              <a:path extrusionOk="0" h="3007909" w="3519312">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a:noFill/>
          <a:ln>
            <a:noFill/>
          </a:ln>
        </p:spPr>
      </p:pic>
      <p:sp>
        <p:nvSpPr>
          <p:cNvPr id="256" name="Google Shape;256;p11"/>
          <p:cNvSpPr txBox="1"/>
          <p:nvPr>
            <p:ph idx="12" type="sldNum"/>
          </p:nvPr>
        </p:nvSpPr>
        <p:spPr>
          <a:xfrm>
            <a:off x="6804000" y="4792901"/>
            <a:ext cx="2057988" cy="27384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1" name="Shape 261"/>
        <p:cNvGrpSpPr/>
        <p:nvPr/>
      </p:nvGrpSpPr>
      <p:grpSpPr>
        <a:xfrm>
          <a:off x="0" y="0"/>
          <a:ext cx="0" cy="0"/>
          <a:chOff x="0" y="0"/>
          <a:chExt cx="0" cy="0"/>
        </a:xfrm>
      </p:grpSpPr>
      <p:sp>
        <p:nvSpPr>
          <p:cNvPr id="262" name="Google Shape;262;p12"/>
          <p:cNvSpPr/>
          <p:nvPr/>
        </p:nvSpPr>
        <p:spPr>
          <a:xfrm>
            <a:off x="0" y="0"/>
            <a:ext cx="9144000" cy="5143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50" u="none" cap="none" strike="noStrike">
              <a:solidFill>
                <a:schemeClr val="lt1"/>
              </a:solidFill>
              <a:latin typeface="Calibri"/>
              <a:ea typeface="Calibri"/>
              <a:cs typeface="Calibri"/>
              <a:sym typeface="Calibri"/>
            </a:endParaRPr>
          </a:p>
        </p:txBody>
      </p:sp>
      <p:sp>
        <p:nvSpPr>
          <p:cNvPr id="263" name="Google Shape;263;p12"/>
          <p:cNvSpPr txBox="1"/>
          <p:nvPr>
            <p:ph type="title"/>
          </p:nvPr>
        </p:nvSpPr>
        <p:spPr>
          <a:xfrm>
            <a:off x="342900" y="309340"/>
            <a:ext cx="1785938" cy="157638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Wat kan jouw organisatie doen om publieke mobiliteit te laten slagen?</a:t>
            </a:r>
            <a:endParaRPr/>
          </a:p>
        </p:txBody>
      </p:sp>
      <p:sp>
        <p:nvSpPr>
          <p:cNvPr id="264" name="Google Shape;264;p12"/>
          <p:cNvSpPr/>
          <p:nvPr/>
        </p:nvSpPr>
        <p:spPr>
          <a:xfrm>
            <a:off x="0" y="851129"/>
            <a:ext cx="96012" cy="490427"/>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50" u="none" cap="none" strike="noStrike">
              <a:solidFill>
                <a:srgbClr val="FFFFFF"/>
              </a:solidFill>
              <a:latin typeface="Calibri"/>
              <a:ea typeface="Calibri"/>
              <a:cs typeface="Calibri"/>
              <a:sym typeface="Calibri"/>
            </a:endParaRPr>
          </a:p>
        </p:txBody>
      </p:sp>
      <p:sp>
        <p:nvSpPr>
          <p:cNvPr id="265" name="Google Shape;265;p12"/>
          <p:cNvSpPr/>
          <p:nvPr/>
        </p:nvSpPr>
        <p:spPr>
          <a:xfrm rot="5400000">
            <a:off x="1683929" y="1089485"/>
            <a:ext cx="1097280" cy="13716"/>
          </a:xfrm>
          <a:prstGeom prst="rect">
            <a:avLst/>
          </a:prstGeom>
          <a:solidFill>
            <a:srgbClr val="D5D5D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66" name="Google Shape;266;p12"/>
          <p:cNvSpPr txBox="1"/>
          <p:nvPr>
            <p:ph idx="1" type="body"/>
          </p:nvPr>
        </p:nvSpPr>
        <p:spPr>
          <a:xfrm>
            <a:off x="2368153" y="309340"/>
            <a:ext cx="2432447" cy="1576388"/>
          </a:xfrm>
          <a:prstGeom prst="rect">
            <a:avLst/>
          </a:prstGeom>
          <a:noFill/>
          <a:ln>
            <a:noFill/>
          </a:ln>
        </p:spPr>
        <p:txBody>
          <a:bodyPr anchorCtr="0" anchor="ctr" bIns="45700" lIns="91425" spcFirstLastPara="1" rIns="91425" wrap="square" tIns="45700">
            <a:normAutofit/>
          </a:bodyPr>
          <a:lstStyle/>
          <a:p>
            <a:pPr indent="-146050" lvl="0" marL="342900" rtl="0" algn="l">
              <a:lnSpc>
                <a:spcPct val="90000"/>
              </a:lnSpc>
              <a:spcBef>
                <a:spcPts val="0"/>
              </a:spcBef>
              <a:spcAft>
                <a:spcPts val="0"/>
              </a:spcAft>
              <a:buSzPts val="1300"/>
              <a:buFont typeface="Arial"/>
              <a:buNone/>
            </a:pPr>
            <a:r>
              <a:t/>
            </a:r>
            <a:endParaRPr sz="1300">
              <a:solidFill>
                <a:schemeClr val="dk1"/>
              </a:solidFill>
            </a:endParaRPr>
          </a:p>
          <a:p>
            <a:pPr indent="-228600" lvl="0" marL="342900" rtl="0" algn="l">
              <a:lnSpc>
                <a:spcPct val="90000"/>
              </a:lnSpc>
              <a:spcBef>
                <a:spcPts val="750"/>
              </a:spcBef>
              <a:spcAft>
                <a:spcPts val="0"/>
              </a:spcAft>
              <a:buSzPts val="1600"/>
              <a:buFont typeface="Arial"/>
              <a:buChar char="•"/>
            </a:pPr>
            <a:r>
              <a:rPr lang="en-US" sz="1600">
                <a:solidFill>
                  <a:schemeClr val="dk1"/>
                </a:solidFill>
              </a:rPr>
              <a:t>Scan de QR-code of ga naar Menti.com en voer deze code in: 55796292</a:t>
            </a:r>
            <a:endParaRPr/>
          </a:p>
        </p:txBody>
      </p:sp>
      <p:pic>
        <p:nvPicPr>
          <p:cNvPr descr="Definitie van de organisatie - Boom Management" id="267" name="Google Shape;267;p12"/>
          <p:cNvPicPr preferRelativeResize="0"/>
          <p:nvPr/>
        </p:nvPicPr>
        <p:blipFill rotWithShape="1">
          <a:blip r:embed="rId3">
            <a:alphaModFix/>
          </a:blip>
          <a:srcRect b="18790" l="0" r="-4" t="0"/>
          <a:stretch/>
        </p:blipFill>
        <p:spPr>
          <a:xfrm>
            <a:off x="20" y="2219722"/>
            <a:ext cx="4800580" cy="2923778"/>
          </a:xfrm>
          <a:prstGeom prst="rect">
            <a:avLst/>
          </a:prstGeom>
          <a:noFill/>
          <a:ln>
            <a:noFill/>
          </a:ln>
        </p:spPr>
      </p:pic>
      <p:sp>
        <p:nvSpPr>
          <p:cNvPr id="268" name="Google Shape;268;p12"/>
          <p:cNvSpPr txBox="1"/>
          <p:nvPr>
            <p:ph idx="12" type="sldNum"/>
          </p:nvPr>
        </p:nvSpPr>
        <p:spPr>
          <a:xfrm>
            <a:off x="6804000" y="4792901"/>
            <a:ext cx="2057988" cy="27384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269" name="Google Shape;269;p12"/>
          <p:cNvPicPr preferRelativeResize="0"/>
          <p:nvPr/>
        </p:nvPicPr>
        <p:blipFill rotWithShape="1">
          <a:blip r:embed="rId4">
            <a:alphaModFix/>
          </a:blip>
          <a:srcRect b="0" l="0" r="0" t="0"/>
          <a:stretch/>
        </p:blipFill>
        <p:spPr>
          <a:xfrm>
            <a:off x="5141525" y="794986"/>
            <a:ext cx="3553527" cy="3553527"/>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13"/>
          <p:cNvSpPr txBox="1"/>
          <p:nvPr>
            <p:ph type="title"/>
          </p:nvPr>
        </p:nvSpPr>
        <p:spPr>
          <a:xfrm>
            <a:off x="628649" y="393107"/>
            <a:ext cx="8233339" cy="564022"/>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t/>
            </a:r>
            <a:endParaRPr/>
          </a:p>
        </p:txBody>
      </p:sp>
      <p:sp>
        <p:nvSpPr>
          <p:cNvPr id="276" name="Google Shape;276;p13"/>
          <p:cNvSpPr txBox="1"/>
          <p:nvPr>
            <p:ph idx="12" type="sldNum"/>
          </p:nvPr>
        </p:nvSpPr>
        <p:spPr>
          <a:xfrm>
            <a:off x="6804000" y="4792901"/>
            <a:ext cx="2057988" cy="27384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277" name="Google Shape;277;p13"/>
          <p:cNvPicPr preferRelativeResize="0"/>
          <p:nvPr/>
        </p:nvPicPr>
        <p:blipFill rotWithShape="1">
          <a:blip r:embed="rId3">
            <a:alphaModFix/>
          </a:blip>
          <a:srcRect b="0" l="0" r="0" t="0"/>
          <a:stretch/>
        </p:blipFill>
        <p:spPr>
          <a:xfrm>
            <a:off x="0" y="0"/>
            <a:ext cx="9144000" cy="514349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82" name="Shape 282"/>
        <p:cNvGrpSpPr/>
        <p:nvPr/>
      </p:nvGrpSpPr>
      <p:grpSpPr>
        <a:xfrm>
          <a:off x="0" y="0"/>
          <a:ext cx="0" cy="0"/>
          <a:chOff x="0" y="0"/>
          <a:chExt cx="0" cy="0"/>
        </a:xfrm>
      </p:grpSpPr>
      <p:sp>
        <p:nvSpPr>
          <p:cNvPr id="283" name="Google Shape;283;p14"/>
          <p:cNvSpPr/>
          <p:nvPr/>
        </p:nvSpPr>
        <p:spPr>
          <a:xfrm>
            <a:off x="0" y="0"/>
            <a:ext cx="9144000" cy="5143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84" name="Google Shape;284;p14"/>
          <p:cNvSpPr txBox="1"/>
          <p:nvPr>
            <p:ph type="title"/>
          </p:nvPr>
        </p:nvSpPr>
        <p:spPr>
          <a:xfrm>
            <a:off x="628650" y="273843"/>
            <a:ext cx="4045020" cy="99417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100"/>
              <a:buFont typeface="Calibri"/>
              <a:buNone/>
            </a:pPr>
            <a:r>
              <a:rPr lang="en-US" sz="3100"/>
              <a:t>Samenwerking met reizigers</a:t>
            </a:r>
            <a:endParaRPr/>
          </a:p>
        </p:txBody>
      </p:sp>
      <p:sp>
        <p:nvSpPr>
          <p:cNvPr id="285" name="Google Shape;285;p14"/>
          <p:cNvSpPr txBox="1"/>
          <p:nvPr>
            <p:ph idx="1" type="body"/>
          </p:nvPr>
        </p:nvSpPr>
        <p:spPr>
          <a:xfrm>
            <a:off x="249980" y="1369218"/>
            <a:ext cx="4423690" cy="3263504"/>
          </a:xfrm>
          <a:prstGeom prst="rect">
            <a:avLst/>
          </a:prstGeom>
          <a:noFill/>
          <a:ln>
            <a:noFill/>
          </a:ln>
        </p:spPr>
        <p:txBody>
          <a:bodyPr anchorCtr="0" anchor="t" bIns="45700" lIns="91425" spcFirstLastPara="1" rIns="91425" wrap="square" tIns="45700">
            <a:normAutofit/>
          </a:bodyPr>
          <a:lstStyle/>
          <a:p>
            <a:pPr indent="-228600" lvl="0" marL="342900" rtl="0" algn="l">
              <a:lnSpc>
                <a:spcPct val="90000"/>
              </a:lnSpc>
              <a:spcBef>
                <a:spcPts val="0"/>
              </a:spcBef>
              <a:spcAft>
                <a:spcPts val="0"/>
              </a:spcAft>
              <a:buSzPts val="2000"/>
              <a:buFont typeface="Arial"/>
              <a:buChar char="•"/>
            </a:pPr>
            <a:r>
              <a:rPr lang="en-US">
                <a:solidFill>
                  <a:schemeClr val="dk1"/>
                </a:solidFill>
              </a:rPr>
              <a:t>Niet alleen samenwerking tussen organisaties maar zeker ook met reizigers!</a:t>
            </a:r>
            <a:endParaRPr/>
          </a:p>
          <a:p>
            <a:pPr indent="-101600" lvl="0" marL="342900" rtl="0" algn="l">
              <a:lnSpc>
                <a:spcPct val="90000"/>
              </a:lnSpc>
              <a:spcBef>
                <a:spcPts val="750"/>
              </a:spcBef>
              <a:spcAft>
                <a:spcPts val="0"/>
              </a:spcAft>
              <a:buSzPts val="2000"/>
              <a:buFont typeface="Arial"/>
              <a:buNone/>
            </a:pPr>
            <a:r>
              <a:t/>
            </a:r>
            <a:endParaRPr>
              <a:solidFill>
                <a:schemeClr val="dk1"/>
              </a:solidFill>
            </a:endParaRPr>
          </a:p>
          <a:p>
            <a:pPr indent="-228600" lvl="0" marL="342900" rtl="0" algn="l">
              <a:lnSpc>
                <a:spcPct val="90000"/>
              </a:lnSpc>
              <a:spcBef>
                <a:spcPts val="750"/>
              </a:spcBef>
              <a:spcAft>
                <a:spcPts val="0"/>
              </a:spcAft>
              <a:buSzPts val="2000"/>
              <a:buFont typeface="Arial"/>
              <a:buChar char="•"/>
            </a:pPr>
            <a:r>
              <a:rPr lang="en-US">
                <a:solidFill>
                  <a:schemeClr val="dk1"/>
                </a:solidFill>
              </a:rPr>
              <a:t>Reizigers moeten het systeem gaan gebruiken. Het moet dus aansluiten op hun behoeften.</a:t>
            </a:r>
            <a:endParaRPr/>
          </a:p>
          <a:p>
            <a:pPr indent="-101600" lvl="0" marL="342900" rtl="0" algn="l">
              <a:lnSpc>
                <a:spcPct val="90000"/>
              </a:lnSpc>
              <a:spcBef>
                <a:spcPts val="750"/>
              </a:spcBef>
              <a:spcAft>
                <a:spcPts val="0"/>
              </a:spcAft>
              <a:buSzPts val="2000"/>
              <a:buFont typeface="Arial"/>
              <a:buNone/>
            </a:pPr>
            <a:r>
              <a:t/>
            </a:r>
            <a:endParaRPr>
              <a:solidFill>
                <a:schemeClr val="dk1"/>
              </a:solidFill>
            </a:endParaRPr>
          </a:p>
          <a:p>
            <a:pPr indent="-228600" lvl="0" marL="342900" rtl="0" algn="l">
              <a:lnSpc>
                <a:spcPct val="90000"/>
              </a:lnSpc>
              <a:spcBef>
                <a:spcPts val="750"/>
              </a:spcBef>
              <a:spcAft>
                <a:spcPts val="0"/>
              </a:spcAft>
              <a:buSzPts val="2000"/>
              <a:buFont typeface="Arial"/>
              <a:buChar char="•"/>
            </a:pPr>
            <a:r>
              <a:rPr lang="en-US">
                <a:solidFill>
                  <a:schemeClr val="dk1"/>
                </a:solidFill>
              </a:rPr>
              <a:t>Nadruk op eerlijke communicatie en gebruikersfeedback</a:t>
            </a:r>
            <a:endParaRPr>
              <a:solidFill>
                <a:schemeClr val="dk1"/>
              </a:solidFill>
            </a:endParaRPr>
          </a:p>
        </p:txBody>
      </p:sp>
      <p:pic>
        <p:nvPicPr>
          <p:cNvPr descr="Geen boze burgers, maar burgerparticipatie die écht werkt" id="286" name="Google Shape;286;p14"/>
          <p:cNvPicPr preferRelativeResize="0"/>
          <p:nvPr/>
        </p:nvPicPr>
        <p:blipFill rotWithShape="1">
          <a:blip r:embed="rId3">
            <a:alphaModFix/>
          </a:blip>
          <a:srcRect b="-1" l="11189" r="32561" t="0"/>
          <a:stretch/>
        </p:blipFill>
        <p:spPr>
          <a:xfrm>
            <a:off x="4768033" y="610978"/>
            <a:ext cx="3841678" cy="3841679"/>
          </a:xfrm>
          <a:custGeom>
            <a:rect b="b" l="l" r="r" t="t"/>
            <a:pathLst>
              <a:path extrusionOk="0" h="2663168" w="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a:noFill/>
          <a:ln>
            <a:noFill/>
          </a:ln>
        </p:spPr>
      </p:pic>
      <p:sp>
        <p:nvSpPr>
          <p:cNvPr id="287" name="Google Shape;287;p14"/>
          <p:cNvSpPr/>
          <p:nvPr/>
        </p:nvSpPr>
        <p:spPr>
          <a:xfrm flipH="1" rot="10389197">
            <a:off x="4696411" y="515866"/>
            <a:ext cx="4103360" cy="4103360"/>
          </a:xfrm>
          <a:prstGeom prst="arc">
            <a:avLst>
              <a:gd fmla="val 16200000" name="adj1"/>
              <a:gd fmla="val 20093138" name="adj2"/>
            </a:avLst>
          </a:prstGeom>
          <a:noFill/>
          <a:ln cap="rnd" cmpd="sng" w="127000">
            <a:solidFill>
              <a:schemeClr val="accent4">
                <a:alpha val="94901"/>
              </a:schemeClr>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50" u="none" cap="none" strike="noStrike">
              <a:solidFill>
                <a:schemeClr val="dk1"/>
              </a:solidFill>
              <a:latin typeface="Calibri"/>
              <a:ea typeface="Calibri"/>
              <a:cs typeface="Calibri"/>
              <a:sym typeface="Calibri"/>
            </a:endParaRPr>
          </a:p>
        </p:txBody>
      </p:sp>
      <p:sp>
        <p:nvSpPr>
          <p:cNvPr id="288" name="Google Shape;288;p14"/>
          <p:cNvSpPr/>
          <p:nvPr/>
        </p:nvSpPr>
        <p:spPr>
          <a:xfrm>
            <a:off x="7686420" y="690843"/>
            <a:ext cx="593266" cy="577173"/>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89" name="Google Shape;289;p14"/>
          <p:cNvSpPr txBox="1"/>
          <p:nvPr>
            <p:ph idx="12" type="sldNum"/>
          </p:nvPr>
        </p:nvSpPr>
        <p:spPr>
          <a:xfrm>
            <a:off x="6804000" y="4792901"/>
            <a:ext cx="2057988" cy="27384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4" name="Shape 294"/>
        <p:cNvGrpSpPr/>
        <p:nvPr/>
      </p:nvGrpSpPr>
      <p:grpSpPr>
        <a:xfrm>
          <a:off x="0" y="0"/>
          <a:ext cx="0" cy="0"/>
          <a:chOff x="0" y="0"/>
          <a:chExt cx="0" cy="0"/>
        </a:xfrm>
      </p:grpSpPr>
      <p:sp>
        <p:nvSpPr>
          <p:cNvPr id="295" name="Google Shape;295;p15"/>
          <p:cNvSpPr/>
          <p:nvPr/>
        </p:nvSpPr>
        <p:spPr>
          <a:xfrm>
            <a:off x="0" y="0"/>
            <a:ext cx="9141714" cy="5143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50" u="none" cap="none" strike="noStrike">
              <a:solidFill>
                <a:schemeClr val="lt1"/>
              </a:solidFill>
              <a:latin typeface="Calibri"/>
              <a:ea typeface="Calibri"/>
              <a:cs typeface="Calibri"/>
              <a:sym typeface="Calibri"/>
            </a:endParaRPr>
          </a:p>
        </p:txBody>
      </p:sp>
      <p:sp>
        <p:nvSpPr>
          <p:cNvPr id="296" name="Google Shape;296;p15"/>
          <p:cNvSpPr txBox="1"/>
          <p:nvPr>
            <p:ph type="title"/>
          </p:nvPr>
        </p:nvSpPr>
        <p:spPr>
          <a:xfrm>
            <a:off x="628650" y="259357"/>
            <a:ext cx="3720709" cy="99417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100"/>
              <a:buFont typeface="Calibri"/>
              <a:buNone/>
            </a:pPr>
            <a:r>
              <a:rPr lang="en-US" sz="2100">
                <a:solidFill>
                  <a:schemeClr val="dk1"/>
                </a:solidFill>
                <a:latin typeface="Calibri"/>
                <a:ea typeface="Calibri"/>
                <a:cs typeface="Calibri"/>
                <a:sym typeface="Calibri"/>
              </a:rPr>
              <a:t>Wat is de grootste succesfactor van publieke mobiliteit voor jouw doelgroep?</a:t>
            </a:r>
            <a:endParaRPr/>
          </a:p>
        </p:txBody>
      </p:sp>
      <p:sp>
        <p:nvSpPr>
          <p:cNvPr id="297" name="Google Shape;297;p15"/>
          <p:cNvSpPr txBox="1"/>
          <p:nvPr>
            <p:ph idx="1" type="body"/>
          </p:nvPr>
        </p:nvSpPr>
        <p:spPr>
          <a:xfrm>
            <a:off x="628650" y="1369218"/>
            <a:ext cx="3700097" cy="3263504"/>
          </a:xfrm>
          <a:prstGeom prst="rect">
            <a:avLst/>
          </a:prstGeom>
          <a:noFill/>
          <a:ln>
            <a:noFill/>
          </a:ln>
        </p:spPr>
        <p:txBody>
          <a:bodyPr anchorCtr="0" anchor="t" bIns="45700" lIns="91425" spcFirstLastPara="1" rIns="91425" wrap="square" tIns="45700">
            <a:normAutofit lnSpcReduction="10000"/>
          </a:bodyPr>
          <a:lstStyle/>
          <a:p>
            <a:pPr indent="0" lvl="0" marL="114300" rtl="0" algn="l">
              <a:lnSpc>
                <a:spcPct val="90000"/>
              </a:lnSpc>
              <a:spcBef>
                <a:spcPts val="0"/>
              </a:spcBef>
              <a:spcAft>
                <a:spcPts val="0"/>
              </a:spcAft>
              <a:buSzPts val="1400"/>
              <a:buFont typeface="Calibri"/>
              <a:buNone/>
            </a:pPr>
            <a:r>
              <a:t/>
            </a:r>
            <a:endParaRPr sz="1400">
              <a:solidFill>
                <a:schemeClr val="dk1"/>
              </a:solidFill>
            </a:endParaRPr>
          </a:p>
          <a:p>
            <a:pPr indent="-228600" lvl="0" marL="342900" rtl="0" algn="l">
              <a:lnSpc>
                <a:spcPct val="90000"/>
              </a:lnSpc>
              <a:spcBef>
                <a:spcPts val="750"/>
              </a:spcBef>
              <a:spcAft>
                <a:spcPts val="0"/>
              </a:spcAft>
              <a:buSzPts val="1600"/>
              <a:buFont typeface="Arial"/>
              <a:buChar char="•"/>
            </a:pPr>
            <a:r>
              <a:rPr b="0" i="0" lang="en-US" sz="1600" u="none" strike="noStrike">
                <a:solidFill>
                  <a:schemeClr val="dk1"/>
                </a:solidFill>
              </a:rPr>
              <a:t>A - Ouderen (70+) </a:t>
            </a:r>
            <a:endParaRPr/>
          </a:p>
          <a:p>
            <a:pPr indent="-228600" lvl="0" marL="342900" rtl="0" algn="l">
              <a:lnSpc>
                <a:spcPct val="90000"/>
              </a:lnSpc>
              <a:spcBef>
                <a:spcPts val="750"/>
              </a:spcBef>
              <a:spcAft>
                <a:spcPts val="0"/>
              </a:spcAft>
              <a:buSzPts val="1600"/>
              <a:buFont typeface="Arial"/>
              <a:buChar char="•"/>
            </a:pPr>
            <a:r>
              <a:rPr b="0" i="0" lang="en-US" sz="1600" u="none" strike="noStrike">
                <a:solidFill>
                  <a:schemeClr val="dk1"/>
                </a:solidFill>
              </a:rPr>
              <a:t>B - Mensen met een mentale en/of fysieke beperking</a:t>
            </a:r>
            <a:endParaRPr b="0" i="0" sz="1600" u="none" strike="noStrike">
              <a:solidFill>
                <a:schemeClr val="dk1"/>
              </a:solidFill>
            </a:endParaRPr>
          </a:p>
          <a:p>
            <a:pPr indent="-228600" lvl="0" marL="342900" rtl="0" algn="l">
              <a:lnSpc>
                <a:spcPct val="90000"/>
              </a:lnSpc>
              <a:spcBef>
                <a:spcPts val="750"/>
              </a:spcBef>
              <a:spcAft>
                <a:spcPts val="0"/>
              </a:spcAft>
              <a:buSzPts val="1600"/>
              <a:buFont typeface="Arial"/>
              <a:buChar char="•"/>
            </a:pPr>
            <a:r>
              <a:rPr b="0" i="0" lang="en-US" sz="1600" u="none" strike="noStrike">
                <a:solidFill>
                  <a:schemeClr val="dk1"/>
                </a:solidFill>
              </a:rPr>
              <a:t>C - Lage inkomens</a:t>
            </a:r>
            <a:endParaRPr b="0" i="0" sz="1600" u="none" strike="noStrike">
              <a:solidFill>
                <a:schemeClr val="dk1"/>
              </a:solidFill>
            </a:endParaRPr>
          </a:p>
          <a:p>
            <a:pPr indent="0" lvl="0" marL="0" rtl="0" algn="l">
              <a:lnSpc>
                <a:spcPct val="90000"/>
              </a:lnSpc>
              <a:spcBef>
                <a:spcPts val="750"/>
              </a:spcBef>
              <a:spcAft>
                <a:spcPts val="0"/>
              </a:spcAft>
              <a:buSzPts val="1600"/>
              <a:buFont typeface="Calibri"/>
              <a:buNone/>
            </a:pPr>
            <a:r>
              <a:rPr b="0" i="1" lang="en-US" sz="1600" u="none" strike="noStrike">
                <a:solidFill>
                  <a:schemeClr val="dk1"/>
                </a:solidFill>
              </a:rPr>
              <a:t>🡪 Zet de letter van je doelgroep voor je Antwoord</a:t>
            </a:r>
            <a:endParaRPr/>
          </a:p>
          <a:p>
            <a:pPr indent="101600" lvl="0" marL="0" rtl="0" algn="l">
              <a:lnSpc>
                <a:spcPct val="90000"/>
              </a:lnSpc>
              <a:spcBef>
                <a:spcPts val="750"/>
              </a:spcBef>
              <a:spcAft>
                <a:spcPts val="0"/>
              </a:spcAft>
              <a:buSzPts val="1600"/>
              <a:buFont typeface="Arial"/>
              <a:buNone/>
            </a:pPr>
            <a:r>
              <a:t/>
            </a:r>
            <a:endParaRPr i="1" sz="1600">
              <a:solidFill>
                <a:schemeClr val="dk1"/>
              </a:solidFill>
            </a:endParaRPr>
          </a:p>
          <a:p>
            <a:pPr indent="101600" lvl="0" marL="0" rtl="0" algn="l">
              <a:lnSpc>
                <a:spcPct val="90000"/>
              </a:lnSpc>
              <a:spcBef>
                <a:spcPts val="750"/>
              </a:spcBef>
              <a:spcAft>
                <a:spcPts val="0"/>
              </a:spcAft>
              <a:buSzPts val="1600"/>
              <a:buFont typeface="Arial"/>
              <a:buNone/>
            </a:pPr>
            <a:r>
              <a:t/>
            </a:r>
            <a:endParaRPr b="0" i="1" sz="1600" u="none" strike="noStrike">
              <a:solidFill>
                <a:schemeClr val="dk1"/>
              </a:solidFill>
            </a:endParaRPr>
          </a:p>
          <a:p>
            <a:pPr indent="101600" lvl="0" marL="0" rtl="0" algn="l">
              <a:lnSpc>
                <a:spcPct val="90000"/>
              </a:lnSpc>
              <a:spcBef>
                <a:spcPts val="750"/>
              </a:spcBef>
              <a:spcAft>
                <a:spcPts val="0"/>
              </a:spcAft>
              <a:buSzPts val="1600"/>
              <a:buFont typeface="Arial"/>
              <a:buNone/>
            </a:pPr>
            <a:r>
              <a:t/>
            </a:r>
            <a:endParaRPr sz="1600">
              <a:solidFill>
                <a:schemeClr val="dk1"/>
              </a:solidFill>
            </a:endParaRPr>
          </a:p>
          <a:p>
            <a:pPr indent="0" lvl="0" marL="0" rtl="0" algn="l">
              <a:lnSpc>
                <a:spcPct val="90000"/>
              </a:lnSpc>
              <a:spcBef>
                <a:spcPts val="750"/>
              </a:spcBef>
              <a:spcAft>
                <a:spcPts val="0"/>
              </a:spcAft>
              <a:buSzPts val="1600"/>
              <a:buFont typeface="Calibri"/>
              <a:buNone/>
            </a:pPr>
            <a:r>
              <a:rPr lang="en-US" sz="1600">
                <a:solidFill>
                  <a:schemeClr val="dk1"/>
                </a:solidFill>
              </a:rPr>
              <a:t>Scan de QR-code of ga naar Menti.com en voer deze code in: 55796292</a:t>
            </a:r>
            <a:endParaRPr/>
          </a:p>
          <a:p>
            <a:pPr indent="88900" lvl="0" marL="0" rtl="0" algn="l">
              <a:lnSpc>
                <a:spcPct val="90000"/>
              </a:lnSpc>
              <a:spcBef>
                <a:spcPts val="750"/>
              </a:spcBef>
              <a:spcAft>
                <a:spcPts val="0"/>
              </a:spcAft>
              <a:buSzPts val="1400"/>
              <a:buFont typeface="Arial"/>
              <a:buNone/>
            </a:pPr>
            <a:r>
              <a:t/>
            </a:r>
            <a:endParaRPr i="1" sz="1400" u="none" strike="noStrike">
              <a:solidFill>
                <a:schemeClr val="dk1"/>
              </a:solidFill>
            </a:endParaRPr>
          </a:p>
          <a:p>
            <a:pPr indent="88900" lvl="0" marL="0" rtl="0" algn="l">
              <a:lnSpc>
                <a:spcPct val="90000"/>
              </a:lnSpc>
              <a:spcBef>
                <a:spcPts val="750"/>
              </a:spcBef>
              <a:spcAft>
                <a:spcPts val="0"/>
              </a:spcAft>
              <a:buSzPts val="1400"/>
              <a:buFont typeface="Arial"/>
              <a:buNone/>
            </a:pPr>
            <a:r>
              <a:t/>
            </a:r>
            <a:endParaRPr i="1" sz="1400">
              <a:solidFill>
                <a:schemeClr val="dk1"/>
              </a:solidFill>
            </a:endParaRPr>
          </a:p>
          <a:p>
            <a:pPr indent="88900" lvl="0" marL="0" rtl="0" algn="l">
              <a:lnSpc>
                <a:spcPct val="90000"/>
              </a:lnSpc>
              <a:spcBef>
                <a:spcPts val="750"/>
              </a:spcBef>
              <a:spcAft>
                <a:spcPts val="0"/>
              </a:spcAft>
              <a:buSzPts val="1400"/>
              <a:buFont typeface="Arial"/>
              <a:buNone/>
            </a:pPr>
            <a:r>
              <a:t/>
            </a:r>
            <a:endParaRPr b="0" i="1" sz="1400" u="none" strike="noStrike">
              <a:solidFill>
                <a:schemeClr val="dk1"/>
              </a:solidFill>
            </a:endParaRPr>
          </a:p>
        </p:txBody>
      </p:sp>
      <p:pic>
        <p:nvPicPr>
          <p:cNvPr descr="Mensen met een handicap in een cartoon-stijl gehandicapt meisje in een  rolstoel op een witte achtergrond | Premium Vector" id="298" name="Google Shape;298;p15"/>
          <p:cNvPicPr preferRelativeResize="0"/>
          <p:nvPr/>
        </p:nvPicPr>
        <p:blipFill rotWithShape="1">
          <a:blip r:embed="rId3">
            <a:alphaModFix/>
          </a:blip>
          <a:srcRect b="-4" l="0" r="-4" t="8123"/>
          <a:stretch/>
        </p:blipFill>
        <p:spPr>
          <a:xfrm>
            <a:off x="4139555" y="2373107"/>
            <a:ext cx="3022934" cy="2777356"/>
          </a:xfrm>
          <a:custGeom>
            <a:rect b="b" l="l" r="r" t="t"/>
            <a:pathLst>
              <a:path extrusionOk="0" h="3703141" w="4030579">
                <a:moveTo>
                  <a:pt x="2015289" y="0"/>
                </a:moveTo>
                <a:cubicBezTo>
                  <a:pt x="3128303" y="0"/>
                  <a:pt x="4030579" y="902277"/>
                  <a:pt x="4030579" y="2015290"/>
                </a:cubicBezTo>
                <a:cubicBezTo>
                  <a:pt x="4030579" y="2710923"/>
                  <a:pt x="3678127" y="3324237"/>
                  <a:pt x="3142057" y="3686399"/>
                </a:cubicBezTo>
                <a:lnTo>
                  <a:pt x="3114499" y="3703141"/>
                </a:lnTo>
                <a:lnTo>
                  <a:pt x="916080" y="3703141"/>
                </a:lnTo>
                <a:lnTo>
                  <a:pt x="888522" y="3686399"/>
                </a:lnTo>
                <a:cubicBezTo>
                  <a:pt x="352452" y="3324237"/>
                  <a:pt x="0" y="2710923"/>
                  <a:pt x="0" y="2015290"/>
                </a:cubicBezTo>
                <a:cubicBezTo>
                  <a:pt x="0" y="902277"/>
                  <a:pt x="902277" y="0"/>
                  <a:pt x="2015289" y="0"/>
                </a:cubicBezTo>
                <a:close/>
              </a:path>
            </a:pathLst>
          </a:custGeom>
          <a:noFill/>
          <a:ln>
            <a:noFill/>
          </a:ln>
        </p:spPr>
      </p:pic>
      <p:sp>
        <p:nvSpPr>
          <p:cNvPr id="299" name="Google Shape;299;p15"/>
          <p:cNvSpPr/>
          <p:nvPr/>
        </p:nvSpPr>
        <p:spPr>
          <a:xfrm flipH="1" rot="-6040930">
            <a:off x="4508152" y="-546804"/>
            <a:ext cx="3062575" cy="3062575"/>
          </a:xfrm>
          <a:prstGeom prst="arc">
            <a:avLst>
              <a:gd fmla="val 16200000" name="adj1"/>
              <a:gd fmla="val 20093138"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50" u="none" cap="none" strike="noStrike">
              <a:solidFill>
                <a:schemeClr val="dk1"/>
              </a:solidFill>
              <a:latin typeface="Calibri"/>
              <a:ea typeface="Calibri"/>
              <a:cs typeface="Calibri"/>
              <a:sym typeface="Calibri"/>
            </a:endParaRPr>
          </a:p>
        </p:txBody>
      </p:sp>
      <p:pic>
        <p:nvPicPr>
          <p:cNvPr descr="82.700+ Vergrijzing Stockillustraties, royalty-free vector illustraties en  clipart - iStock | Ouderen, Wonen, Stress" id="300" name="Google Shape;300;p15"/>
          <p:cNvPicPr preferRelativeResize="0"/>
          <p:nvPr/>
        </p:nvPicPr>
        <p:blipFill rotWithShape="1">
          <a:blip r:embed="rId4">
            <a:alphaModFix/>
          </a:blip>
          <a:srcRect b="3963" l="0" r="4" t="10572"/>
          <a:stretch/>
        </p:blipFill>
        <p:spPr>
          <a:xfrm>
            <a:off x="4729355" y="10"/>
            <a:ext cx="2639484" cy="2255922"/>
          </a:xfrm>
          <a:custGeom>
            <a:rect b="b" l="l" r="r" t="t"/>
            <a:pathLst>
              <a:path extrusionOk="0" h="3007909" w="3519312">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a:noFill/>
          <a:ln>
            <a:noFill/>
          </a:ln>
        </p:spPr>
      </p:pic>
      <p:pic>
        <p:nvPicPr>
          <p:cNvPr descr="Man Sitting in Despair on Money Pile or Coins Stack near Broken Piggy Bank  Flat Cartoon Vector Illustration. Problems with Finance. Low Income or  Salary in Company. Business Difficulties. Stock Vector |" id="301" name="Google Shape;301;p15"/>
          <p:cNvPicPr preferRelativeResize="0"/>
          <p:nvPr/>
        </p:nvPicPr>
        <p:blipFill rotWithShape="1">
          <a:blip r:embed="rId5">
            <a:alphaModFix/>
          </a:blip>
          <a:srcRect b="-3" l="31158" r="31989" t="0"/>
          <a:stretch/>
        </p:blipFill>
        <p:spPr>
          <a:xfrm>
            <a:off x="7450096" y="279162"/>
            <a:ext cx="1693904" cy="2666001"/>
          </a:xfrm>
          <a:custGeom>
            <a:rect b="b" l="l" r="r" t="t"/>
            <a:pathLst>
              <a:path extrusionOk="0" h="3554668" w="2258539">
                <a:moveTo>
                  <a:pt x="1777334" y="0"/>
                </a:moveTo>
                <a:cubicBezTo>
                  <a:pt x="1900033" y="0"/>
                  <a:pt x="2019829" y="12434"/>
                  <a:pt x="2135529" y="36109"/>
                </a:cubicBezTo>
                <a:lnTo>
                  <a:pt x="2258539" y="67738"/>
                </a:lnTo>
                <a:lnTo>
                  <a:pt x="2258539" y="3486930"/>
                </a:lnTo>
                <a:lnTo>
                  <a:pt x="2135529" y="3518559"/>
                </a:lnTo>
                <a:cubicBezTo>
                  <a:pt x="2019829" y="3542235"/>
                  <a:pt x="1900033" y="3554668"/>
                  <a:pt x="1777334" y="3554668"/>
                </a:cubicBezTo>
                <a:cubicBezTo>
                  <a:pt x="795739" y="3554668"/>
                  <a:pt x="0" y="2758929"/>
                  <a:pt x="0" y="1777334"/>
                </a:cubicBezTo>
                <a:cubicBezTo>
                  <a:pt x="0" y="795740"/>
                  <a:pt x="795739" y="0"/>
                  <a:pt x="1777334" y="0"/>
                </a:cubicBezTo>
                <a:close/>
              </a:path>
            </a:pathLst>
          </a:custGeom>
          <a:noFill/>
          <a:ln>
            <a:noFill/>
          </a:ln>
        </p:spPr>
      </p:pic>
      <p:sp>
        <p:nvSpPr>
          <p:cNvPr id="302" name="Google Shape;302;p15"/>
          <p:cNvSpPr txBox="1"/>
          <p:nvPr>
            <p:ph idx="12" type="sldNum"/>
          </p:nvPr>
        </p:nvSpPr>
        <p:spPr>
          <a:xfrm>
            <a:off x="7828030" y="4767261"/>
            <a:ext cx="687319" cy="273844"/>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None/>
            </a:pPr>
            <a:fld id="{00000000-1234-1234-1234-123412341234}" type="slidenum">
              <a:rPr lang="en-US" sz="1200">
                <a:solidFill>
                  <a:srgbClr val="888888"/>
                </a:solidFill>
              </a:rPr>
              <a:t>‹#›</a:t>
            </a:fld>
            <a:endParaRPr sz="1200">
              <a:solidFill>
                <a:srgbClr val="888888"/>
              </a:solidFill>
            </a:endParaRPr>
          </a:p>
        </p:txBody>
      </p:sp>
      <p:pic>
        <p:nvPicPr>
          <p:cNvPr id="303" name="Google Shape;303;p15"/>
          <p:cNvPicPr preferRelativeResize="0"/>
          <p:nvPr/>
        </p:nvPicPr>
        <p:blipFill rotWithShape="1">
          <a:blip r:embed="rId6">
            <a:alphaModFix/>
          </a:blip>
          <a:srcRect b="0" l="0" r="0" t="0"/>
          <a:stretch/>
        </p:blipFill>
        <p:spPr>
          <a:xfrm>
            <a:off x="7368839" y="3346596"/>
            <a:ext cx="1694509" cy="169450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p16"/>
          <p:cNvSpPr txBox="1"/>
          <p:nvPr>
            <p:ph idx="12" type="sldNum"/>
          </p:nvPr>
        </p:nvSpPr>
        <p:spPr>
          <a:xfrm>
            <a:off x="6804000" y="4792901"/>
            <a:ext cx="2057988" cy="27384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310" name="Google Shape;310;p16"/>
          <p:cNvPicPr preferRelativeResize="0"/>
          <p:nvPr/>
        </p:nvPicPr>
        <p:blipFill rotWithShape="1">
          <a:blip r:embed="rId3">
            <a:alphaModFix/>
          </a:blip>
          <a:srcRect b="0" l="0" r="0" t="0"/>
          <a:stretch/>
        </p:blipFill>
        <p:spPr>
          <a:xfrm>
            <a:off x="0" y="0"/>
            <a:ext cx="9144000" cy="51435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15" name="Shape 315"/>
        <p:cNvGrpSpPr/>
        <p:nvPr/>
      </p:nvGrpSpPr>
      <p:grpSpPr>
        <a:xfrm>
          <a:off x="0" y="0"/>
          <a:ext cx="0" cy="0"/>
          <a:chOff x="0" y="0"/>
          <a:chExt cx="0" cy="0"/>
        </a:xfrm>
      </p:grpSpPr>
      <p:sp>
        <p:nvSpPr>
          <p:cNvPr id="316" name="Google Shape;316;p17"/>
          <p:cNvSpPr/>
          <p:nvPr/>
        </p:nvSpPr>
        <p:spPr>
          <a:xfrm>
            <a:off x="0" y="0"/>
            <a:ext cx="9144000" cy="5143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17" name="Google Shape;317;p17"/>
          <p:cNvSpPr txBox="1"/>
          <p:nvPr>
            <p:ph type="title"/>
          </p:nvPr>
        </p:nvSpPr>
        <p:spPr>
          <a:xfrm>
            <a:off x="628650" y="273843"/>
            <a:ext cx="4045020" cy="99417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Font typeface="Calibri"/>
              <a:buNone/>
            </a:pPr>
            <a:r>
              <a:rPr lang="en-US" sz="2800">
                <a:solidFill>
                  <a:schemeClr val="dk1"/>
                </a:solidFill>
                <a:latin typeface="Calibri"/>
                <a:ea typeface="Calibri"/>
                <a:cs typeface="Calibri"/>
                <a:sym typeface="Calibri"/>
              </a:rPr>
              <a:t>Wat kan jouw organisatie doen voor de reiziger?</a:t>
            </a:r>
            <a:endParaRPr/>
          </a:p>
        </p:txBody>
      </p:sp>
      <p:sp>
        <p:nvSpPr>
          <p:cNvPr id="318" name="Google Shape;318;p17"/>
          <p:cNvSpPr/>
          <p:nvPr/>
        </p:nvSpPr>
        <p:spPr>
          <a:xfrm>
            <a:off x="7648992" y="0"/>
            <a:ext cx="866357" cy="468771"/>
          </a:xfrm>
          <a:custGeom>
            <a:rect b="b" l="l" r="r" t="t"/>
            <a:pathLst>
              <a:path extrusionOk="0" h="625027" w="1155142">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490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50" u="none" cap="none" strike="noStrike">
              <a:solidFill>
                <a:schemeClr val="lt1"/>
              </a:solidFill>
              <a:latin typeface="Calibri"/>
              <a:ea typeface="Calibri"/>
              <a:cs typeface="Calibri"/>
              <a:sym typeface="Calibri"/>
            </a:endParaRPr>
          </a:p>
        </p:txBody>
      </p:sp>
      <p:sp>
        <p:nvSpPr>
          <p:cNvPr id="319" name="Google Shape;319;p17"/>
          <p:cNvSpPr txBox="1"/>
          <p:nvPr>
            <p:ph idx="1" type="body"/>
          </p:nvPr>
        </p:nvSpPr>
        <p:spPr>
          <a:xfrm>
            <a:off x="628650" y="1369218"/>
            <a:ext cx="4045020" cy="3263504"/>
          </a:xfrm>
          <a:prstGeom prst="rect">
            <a:avLst/>
          </a:prstGeom>
          <a:noFill/>
          <a:ln>
            <a:noFill/>
          </a:ln>
        </p:spPr>
        <p:txBody>
          <a:bodyPr anchorCtr="0" anchor="t" bIns="45700" lIns="91425" spcFirstLastPara="1" rIns="91425" wrap="square" tIns="45700">
            <a:normAutofit/>
          </a:bodyPr>
          <a:lstStyle/>
          <a:p>
            <a:pPr indent="-228600" lvl="0" marL="342900" rtl="0" algn="l">
              <a:lnSpc>
                <a:spcPct val="90000"/>
              </a:lnSpc>
              <a:spcBef>
                <a:spcPts val="0"/>
              </a:spcBef>
              <a:spcAft>
                <a:spcPts val="0"/>
              </a:spcAft>
              <a:buSzPts val="2000"/>
              <a:buFont typeface="Arial"/>
              <a:buChar char="•"/>
            </a:pPr>
            <a:r>
              <a:rPr lang="en-US">
                <a:solidFill>
                  <a:schemeClr val="dk1"/>
                </a:solidFill>
              </a:rPr>
              <a:t>Scan de QR-code of ga naar Menti.com en voer deze code in: 55796292</a:t>
            </a:r>
            <a:endParaRPr/>
          </a:p>
          <a:p>
            <a:pPr indent="-101600" lvl="0" marL="342900" rtl="0" algn="l">
              <a:lnSpc>
                <a:spcPct val="90000"/>
              </a:lnSpc>
              <a:spcBef>
                <a:spcPts val="750"/>
              </a:spcBef>
              <a:spcAft>
                <a:spcPts val="0"/>
              </a:spcAft>
              <a:buSzPts val="2000"/>
              <a:buFont typeface="Arial"/>
              <a:buNone/>
            </a:pPr>
            <a:r>
              <a:t/>
            </a:r>
            <a:endParaRPr>
              <a:solidFill>
                <a:schemeClr val="dk1"/>
              </a:solidFill>
            </a:endParaRPr>
          </a:p>
        </p:txBody>
      </p:sp>
      <p:sp>
        <p:nvSpPr>
          <p:cNvPr id="320" name="Google Shape;320;p17"/>
          <p:cNvSpPr/>
          <p:nvPr/>
        </p:nvSpPr>
        <p:spPr>
          <a:xfrm>
            <a:off x="5106138" y="2567969"/>
            <a:ext cx="405617" cy="405616"/>
          </a:xfrm>
          <a:prstGeom prst="ellipse">
            <a:avLst/>
          </a:prstGeom>
          <a:noFill/>
          <a:ln cap="flat" cmpd="sng" w="127000">
            <a:solidFill>
              <a:schemeClr val="accent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50" u="none" cap="none" strike="noStrike">
              <a:solidFill>
                <a:schemeClr val="lt1"/>
              </a:solidFill>
              <a:latin typeface="Calibri"/>
              <a:ea typeface="Calibri"/>
              <a:cs typeface="Calibri"/>
              <a:sym typeface="Calibri"/>
            </a:endParaRPr>
          </a:p>
        </p:txBody>
      </p:sp>
      <p:sp>
        <p:nvSpPr>
          <p:cNvPr id="321" name="Google Shape;321;p17"/>
          <p:cNvSpPr/>
          <p:nvPr/>
        </p:nvSpPr>
        <p:spPr>
          <a:xfrm>
            <a:off x="5062201" y="0"/>
            <a:ext cx="1550211" cy="1216410"/>
          </a:xfrm>
          <a:custGeom>
            <a:rect b="b" l="l" r="r" t="t"/>
            <a:pathLst>
              <a:path extrusionOk="0" h="1621879" w="2066948">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Calibri"/>
              <a:ea typeface="Calibri"/>
              <a:cs typeface="Calibri"/>
              <a:sym typeface="Calibri"/>
            </a:endParaRPr>
          </a:p>
        </p:txBody>
      </p:sp>
      <p:cxnSp>
        <p:nvCxnSpPr>
          <p:cNvPr id="322" name="Google Shape;322;p17"/>
          <p:cNvCxnSpPr/>
          <p:nvPr/>
        </p:nvCxnSpPr>
        <p:spPr>
          <a:xfrm>
            <a:off x="9104058" y="770929"/>
            <a:ext cx="0" cy="1198281"/>
          </a:xfrm>
          <a:prstGeom prst="straightConnector1">
            <a:avLst/>
          </a:prstGeom>
          <a:noFill/>
          <a:ln cap="rnd" cmpd="sng" w="127000">
            <a:solidFill>
              <a:schemeClr val="accent4"/>
            </a:solidFill>
            <a:prstDash val="dash"/>
            <a:miter lim="800000"/>
            <a:headEnd len="sm" w="sm" type="none"/>
            <a:tailEnd len="sm" w="sm" type="none"/>
          </a:ln>
        </p:spPr>
      </p:cxnSp>
      <p:sp>
        <p:nvSpPr>
          <p:cNvPr id="323" name="Google Shape;323;p17"/>
          <p:cNvSpPr/>
          <p:nvPr/>
        </p:nvSpPr>
        <p:spPr>
          <a:xfrm rot="-1136562">
            <a:off x="5592435" y="3875011"/>
            <a:ext cx="1376793" cy="1518589"/>
          </a:xfrm>
          <a:custGeom>
            <a:rect b="b" l="l" r="r" t="t"/>
            <a:pathLst>
              <a:path extrusionOk="0" h="2024785" w="183572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Calibri"/>
              <a:ea typeface="Calibri"/>
              <a:cs typeface="Calibri"/>
              <a:sym typeface="Calibri"/>
            </a:endParaRPr>
          </a:p>
        </p:txBody>
      </p:sp>
      <p:sp>
        <p:nvSpPr>
          <p:cNvPr id="324" name="Google Shape;324;p17"/>
          <p:cNvSpPr/>
          <p:nvPr/>
        </p:nvSpPr>
        <p:spPr>
          <a:xfrm>
            <a:off x="5107145" y="4525346"/>
            <a:ext cx="1493298" cy="618154"/>
          </a:xfrm>
          <a:custGeom>
            <a:rect b="b" l="l" r="r" t="t"/>
            <a:pathLst>
              <a:path extrusionOk="0" h="824205" w="1991064">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325" name="Google Shape;325;p17"/>
          <p:cNvSpPr/>
          <p:nvPr/>
        </p:nvSpPr>
        <p:spPr>
          <a:xfrm>
            <a:off x="8138772" y="4139397"/>
            <a:ext cx="1005228" cy="1004103"/>
          </a:xfrm>
          <a:custGeom>
            <a:rect b="b" l="l" r="r" t="t"/>
            <a:pathLst>
              <a:path extrusionOk="0" h="1338805" w="13403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Calibri"/>
              <a:ea typeface="Calibri"/>
              <a:cs typeface="Calibri"/>
              <a:sym typeface="Calibri"/>
            </a:endParaRPr>
          </a:p>
        </p:txBody>
      </p:sp>
      <p:sp>
        <p:nvSpPr>
          <p:cNvPr id="326" name="Google Shape;326;p17"/>
          <p:cNvSpPr txBox="1"/>
          <p:nvPr>
            <p:ph idx="12" type="sldNum"/>
          </p:nvPr>
        </p:nvSpPr>
        <p:spPr>
          <a:xfrm>
            <a:off x="6804000" y="4792901"/>
            <a:ext cx="2057988" cy="27384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327" name="Google Shape;327;p17"/>
          <p:cNvPicPr preferRelativeResize="0"/>
          <p:nvPr/>
        </p:nvPicPr>
        <p:blipFill rotWithShape="1">
          <a:blip r:embed="rId3">
            <a:alphaModFix/>
          </a:blip>
          <a:srcRect b="0" l="0" r="0" t="0"/>
          <a:stretch/>
        </p:blipFill>
        <p:spPr>
          <a:xfrm>
            <a:off x="1000911" y="2269299"/>
            <a:ext cx="2674652" cy="267465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8" name="Shape 98"/>
        <p:cNvGrpSpPr/>
        <p:nvPr/>
      </p:nvGrpSpPr>
      <p:grpSpPr>
        <a:xfrm>
          <a:off x="0" y="0"/>
          <a:ext cx="0" cy="0"/>
          <a:chOff x="0" y="0"/>
          <a:chExt cx="0" cy="0"/>
        </a:xfrm>
      </p:grpSpPr>
      <p:pic>
        <p:nvPicPr>
          <p:cNvPr id="99" name="Google Shape;99;g2cb4bdd2148_0_288"/>
          <p:cNvPicPr preferRelativeResize="0"/>
          <p:nvPr/>
        </p:nvPicPr>
        <p:blipFill>
          <a:blip r:embed="rId3">
            <a:alphaModFix/>
          </a:blip>
          <a:stretch>
            <a:fillRect/>
          </a:stretch>
        </p:blipFill>
        <p:spPr>
          <a:xfrm>
            <a:off x="107363" y="-978562"/>
            <a:ext cx="8929273" cy="6696937"/>
          </a:xfrm>
          <a:prstGeom prst="rect">
            <a:avLst/>
          </a:prstGeom>
          <a:noFill/>
          <a:ln>
            <a:noFill/>
          </a:ln>
        </p:spPr>
      </p:pic>
      <p:sp>
        <p:nvSpPr>
          <p:cNvPr id="100" name="Google Shape;100;g2cb4bdd2148_0_288"/>
          <p:cNvSpPr/>
          <p:nvPr/>
        </p:nvSpPr>
        <p:spPr>
          <a:xfrm>
            <a:off x="2132400" y="1465450"/>
            <a:ext cx="5779800" cy="1634400"/>
          </a:xfrm>
          <a:prstGeom prst="rect">
            <a:avLst/>
          </a:prstGeom>
          <a:solidFill>
            <a:schemeClr val="accent5"/>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accent5"/>
              </a:solidFill>
            </a:endParaRPr>
          </a:p>
        </p:txBody>
      </p:sp>
      <p:sp>
        <p:nvSpPr>
          <p:cNvPr id="101" name="Google Shape;101;g2cb4bdd2148_0_288"/>
          <p:cNvSpPr txBox="1"/>
          <p:nvPr/>
        </p:nvSpPr>
        <p:spPr>
          <a:xfrm>
            <a:off x="2918950" y="1756238"/>
            <a:ext cx="4867500" cy="92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300">
                <a:solidFill>
                  <a:schemeClr val="lt1"/>
                </a:solidFill>
              </a:rPr>
              <a:t>Van MaaS naar Publieke Mobiliteit: </a:t>
            </a:r>
            <a:endParaRPr b="1" sz="1300">
              <a:solidFill>
                <a:schemeClr val="lt1"/>
              </a:solidFill>
            </a:endParaRPr>
          </a:p>
          <a:p>
            <a:pPr indent="0" lvl="0" marL="0" rtl="0" algn="l">
              <a:spcBef>
                <a:spcPts val="0"/>
              </a:spcBef>
              <a:spcAft>
                <a:spcPts val="0"/>
              </a:spcAft>
              <a:buNone/>
            </a:pPr>
            <a:r>
              <a:rPr b="1" lang="en-US" sz="1300">
                <a:solidFill>
                  <a:schemeClr val="lt1"/>
                </a:solidFill>
              </a:rPr>
              <a:t>De reiziger centraal</a:t>
            </a:r>
            <a:endParaRPr b="1" sz="1300">
              <a:solidFill>
                <a:schemeClr val="lt1"/>
              </a:solidFill>
            </a:endParaRPr>
          </a:p>
          <a:p>
            <a:pPr indent="0" lvl="0" marL="0" rtl="0" algn="l">
              <a:spcBef>
                <a:spcPts val="0"/>
              </a:spcBef>
              <a:spcAft>
                <a:spcPts val="0"/>
              </a:spcAft>
              <a:buNone/>
            </a:pPr>
            <a:r>
              <a:t/>
            </a:r>
            <a:endParaRPr b="1" sz="1300">
              <a:solidFill>
                <a:schemeClr val="lt1"/>
              </a:solidFill>
              <a:latin typeface="Lato"/>
              <a:ea typeface="Lato"/>
              <a:cs typeface="Lato"/>
              <a:sym typeface="Lato"/>
            </a:endParaRPr>
          </a:p>
          <a:p>
            <a:pPr indent="0" lvl="0" marL="0" rtl="0" algn="l">
              <a:spcBef>
                <a:spcPts val="0"/>
              </a:spcBef>
              <a:spcAft>
                <a:spcPts val="0"/>
              </a:spcAft>
              <a:buNone/>
            </a:pPr>
            <a:r>
              <a:rPr b="1" lang="en-US" sz="1300">
                <a:solidFill>
                  <a:schemeClr val="lt1"/>
                </a:solidFill>
                <a:latin typeface="Lato"/>
                <a:ea typeface="Lato"/>
                <a:cs typeface="Lato"/>
                <a:sym typeface="Lato"/>
              </a:rPr>
              <a:t>Jaap Systma</a:t>
            </a:r>
            <a:endParaRPr b="1" sz="1300">
              <a:solidFill>
                <a:schemeClr val="lt1"/>
              </a:solidFill>
              <a:latin typeface="Lato"/>
              <a:ea typeface="Lato"/>
              <a:cs typeface="Lato"/>
              <a:sym typeface="Lato"/>
            </a:endParaRPr>
          </a:p>
          <a:p>
            <a:pPr indent="0" lvl="0" marL="0" rtl="0" algn="l">
              <a:spcBef>
                <a:spcPts val="0"/>
              </a:spcBef>
              <a:spcAft>
                <a:spcPts val="0"/>
              </a:spcAft>
              <a:buNone/>
            </a:pPr>
            <a:r>
              <a:rPr lang="en-US" sz="1300">
                <a:solidFill>
                  <a:schemeClr val="lt1"/>
                </a:solidFill>
              </a:rPr>
              <a:t>Senior adviseur innovatieve mobiliteitsprojecten en beleidsaanbevelingen | MuConsult</a:t>
            </a:r>
            <a:endParaRPr sz="1300">
              <a:solidFill>
                <a:schemeClr val="lt1"/>
              </a:solidFill>
              <a:latin typeface="Lato"/>
              <a:ea typeface="Lato"/>
              <a:cs typeface="Lato"/>
              <a:sym typeface="Lato"/>
            </a:endParaRPr>
          </a:p>
          <a:p>
            <a:pPr indent="0" lvl="0" marL="0" rtl="0" algn="l">
              <a:spcBef>
                <a:spcPts val="0"/>
              </a:spcBef>
              <a:spcAft>
                <a:spcPts val="0"/>
              </a:spcAft>
              <a:buNone/>
            </a:pPr>
            <a:r>
              <a:t/>
            </a:r>
            <a:endParaRPr b="1" sz="1300">
              <a:solidFill>
                <a:schemeClr val="lt1"/>
              </a:solidFill>
              <a:latin typeface="Lato"/>
              <a:ea typeface="Lato"/>
              <a:cs typeface="Lato"/>
              <a:sym typeface="Lato"/>
            </a:endParaRPr>
          </a:p>
        </p:txBody>
      </p:sp>
      <p:cxnSp>
        <p:nvCxnSpPr>
          <p:cNvPr id="102" name="Google Shape;102;g2cb4bdd2148_0_288"/>
          <p:cNvCxnSpPr/>
          <p:nvPr/>
        </p:nvCxnSpPr>
        <p:spPr>
          <a:xfrm flipH="1" rot="10800000">
            <a:off x="165963" y="4453500"/>
            <a:ext cx="8844600" cy="11400"/>
          </a:xfrm>
          <a:prstGeom prst="straightConnector1">
            <a:avLst/>
          </a:prstGeom>
          <a:noFill/>
          <a:ln cap="flat" cmpd="sng" w="9525">
            <a:solidFill>
              <a:schemeClr val="dk2"/>
            </a:solidFill>
            <a:prstDash val="solid"/>
            <a:round/>
            <a:headEnd len="med" w="med" type="none"/>
            <a:tailEnd len="med" w="med" type="none"/>
          </a:ln>
        </p:spPr>
      </p:cxnSp>
      <p:pic>
        <p:nvPicPr>
          <p:cNvPr id="103" name="Google Shape;103;g2cb4bdd2148_0_288"/>
          <p:cNvPicPr preferRelativeResize="0"/>
          <p:nvPr/>
        </p:nvPicPr>
        <p:blipFill>
          <a:blip r:embed="rId4">
            <a:alphaModFix/>
          </a:blip>
          <a:stretch>
            <a:fillRect/>
          </a:stretch>
        </p:blipFill>
        <p:spPr>
          <a:xfrm>
            <a:off x="7484475" y="83153"/>
            <a:ext cx="1572249" cy="850325"/>
          </a:xfrm>
          <a:prstGeom prst="rect">
            <a:avLst/>
          </a:prstGeom>
          <a:noFill/>
          <a:ln>
            <a:noFill/>
          </a:ln>
        </p:spPr>
      </p:pic>
      <p:pic>
        <p:nvPicPr>
          <p:cNvPr id="104" name="Google Shape;104;g2cb4bdd2148_0_288"/>
          <p:cNvPicPr preferRelativeResize="0"/>
          <p:nvPr/>
        </p:nvPicPr>
        <p:blipFill rotWithShape="1">
          <a:blip r:embed="rId5">
            <a:alphaModFix/>
          </a:blip>
          <a:srcRect b="-20656" l="-55403" r="-1212585" t="-1247332"/>
          <a:stretch/>
        </p:blipFill>
        <p:spPr>
          <a:xfrm>
            <a:off x="58475" y="-56075"/>
            <a:ext cx="6858000" cy="5143500"/>
          </a:xfrm>
          <a:prstGeom prst="rect">
            <a:avLst/>
          </a:prstGeom>
          <a:noFill/>
          <a:ln>
            <a:noFill/>
          </a:ln>
        </p:spPr>
      </p:pic>
      <p:pic>
        <p:nvPicPr>
          <p:cNvPr id="105" name="Google Shape;105;g2cb4bdd2148_0_288"/>
          <p:cNvPicPr preferRelativeResize="0"/>
          <p:nvPr/>
        </p:nvPicPr>
        <p:blipFill>
          <a:blip r:embed="rId6">
            <a:alphaModFix/>
          </a:blip>
          <a:stretch>
            <a:fillRect/>
          </a:stretch>
        </p:blipFill>
        <p:spPr>
          <a:xfrm>
            <a:off x="5164087" y="4760314"/>
            <a:ext cx="862776" cy="131017"/>
          </a:xfrm>
          <a:prstGeom prst="rect">
            <a:avLst/>
          </a:prstGeom>
          <a:noFill/>
          <a:ln>
            <a:noFill/>
          </a:ln>
        </p:spPr>
      </p:pic>
      <p:pic>
        <p:nvPicPr>
          <p:cNvPr id="106" name="Google Shape;106;g2cb4bdd2148_0_288"/>
          <p:cNvPicPr preferRelativeResize="0"/>
          <p:nvPr/>
        </p:nvPicPr>
        <p:blipFill>
          <a:blip r:embed="rId7">
            <a:alphaModFix/>
          </a:blip>
          <a:stretch>
            <a:fillRect/>
          </a:stretch>
        </p:blipFill>
        <p:spPr>
          <a:xfrm>
            <a:off x="1070275" y="4665012"/>
            <a:ext cx="686765" cy="280575"/>
          </a:xfrm>
          <a:prstGeom prst="rect">
            <a:avLst/>
          </a:prstGeom>
          <a:noFill/>
          <a:ln>
            <a:noFill/>
          </a:ln>
        </p:spPr>
      </p:pic>
      <p:pic>
        <p:nvPicPr>
          <p:cNvPr id="107" name="Google Shape;107;g2cb4bdd2148_0_288"/>
          <p:cNvPicPr preferRelativeResize="0"/>
          <p:nvPr/>
        </p:nvPicPr>
        <p:blipFill>
          <a:blip r:embed="rId8">
            <a:alphaModFix/>
          </a:blip>
          <a:stretch>
            <a:fillRect/>
          </a:stretch>
        </p:blipFill>
        <p:spPr>
          <a:xfrm>
            <a:off x="2077777" y="4626847"/>
            <a:ext cx="720950" cy="397954"/>
          </a:xfrm>
          <a:prstGeom prst="rect">
            <a:avLst/>
          </a:prstGeom>
          <a:noFill/>
          <a:ln>
            <a:noFill/>
          </a:ln>
        </p:spPr>
      </p:pic>
      <p:pic>
        <p:nvPicPr>
          <p:cNvPr id="108" name="Google Shape;108;g2cb4bdd2148_0_288"/>
          <p:cNvPicPr preferRelativeResize="0"/>
          <p:nvPr/>
        </p:nvPicPr>
        <p:blipFill>
          <a:blip r:embed="rId9">
            <a:alphaModFix/>
          </a:blip>
          <a:stretch>
            <a:fillRect/>
          </a:stretch>
        </p:blipFill>
        <p:spPr>
          <a:xfrm>
            <a:off x="3119475" y="4716513"/>
            <a:ext cx="969249" cy="177575"/>
          </a:xfrm>
          <a:prstGeom prst="rect">
            <a:avLst/>
          </a:prstGeom>
          <a:noFill/>
          <a:ln>
            <a:noFill/>
          </a:ln>
        </p:spPr>
      </p:pic>
      <p:pic>
        <p:nvPicPr>
          <p:cNvPr id="109" name="Google Shape;109;g2cb4bdd2148_0_288"/>
          <p:cNvPicPr preferRelativeResize="0"/>
          <p:nvPr/>
        </p:nvPicPr>
        <p:blipFill>
          <a:blip r:embed="rId10">
            <a:alphaModFix/>
          </a:blip>
          <a:stretch>
            <a:fillRect/>
          </a:stretch>
        </p:blipFill>
        <p:spPr>
          <a:xfrm>
            <a:off x="6386300" y="4672413"/>
            <a:ext cx="1150593" cy="306825"/>
          </a:xfrm>
          <a:prstGeom prst="rect">
            <a:avLst/>
          </a:prstGeom>
          <a:noFill/>
          <a:ln>
            <a:noFill/>
          </a:ln>
        </p:spPr>
      </p:pic>
      <p:pic>
        <p:nvPicPr>
          <p:cNvPr id="110" name="Google Shape;110;g2cb4bdd2148_0_288"/>
          <p:cNvPicPr preferRelativeResize="0"/>
          <p:nvPr/>
        </p:nvPicPr>
        <p:blipFill>
          <a:blip r:embed="rId11">
            <a:alphaModFix/>
          </a:blip>
          <a:stretch>
            <a:fillRect/>
          </a:stretch>
        </p:blipFill>
        <p:spPr>
          <a:xfrm>
            <a:off x="7848225" y="4678474"/>
            <a:ext cx="969250" cy="356201"/>
          </a:xfrm>
          <a:prstGeom prst="rect">
            <a:avLst/>
          </a:prstGeom>
          <a:noFill/>
          <a:ln>
            <a:noFill/>
          </a:ln>
        </p:spPr>
      </p:pic>
      <p:pic>
        <p:nvPicPr>
          <p:cNvPr id="111" name="Google Shape;111;g2cb4bdd2148_0_288"/>
          <p:cNvPicPr preferRelativeResize="0"/>
          <p:nvPr/>
        </p:nvPicPr>
        <p:blipFill rotWithShape="1">
          <a:blip r:embed="rId12">
            <a:alphaModFix/>
          </a:blip>
          <a:srcRect b="12648" l="0" r="0" t="0"/>
          <a:stretch/>
        </p:blipFill>
        <p:spPr>
          <a:xfrm>
            <a:off x="4350950" y="4625725"/>
            <a:ext cx="453707" cy="461700"/>
          </a:xfrm>
          <a:prstGeom prst="rect">
            <a:avLst/>
          </a:prstGeom>
          <a:noFill/>
          <a:ln>
            <a:noFill/>
          </a:ln>
        </p:spPr>
      </p:pic>
      <p:pic>
        <p:nvPicPr>
          <p:cNvPr id="112" name="Google Shape;112;g2cb4bdd2148_0_288"/>
          <p:cNvPicPr preferRelativeResize="0"/>
          <p:nvPr/>
        </p:nvPicPr>
        <p:blipFill>
          <a:blip r:embed="rId13">
            <a:alphaModFix/>
          </a:blip>
          <a:stretch>
            <a:fillRect/>
          </a:stretch>
        </p:blipFill>
        <p:spPr>
          <a:xfrm>
            <a:off x="223925" y="959063"/>
            <a:ext cx="2647175" cy="26471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p18"/>
          <p:cNvSpPr txBox="1"/>
          <p:nvPr>
            <p:ph idx="12" type="sldNum"/>
          </p:nvPr>
        </p:nvSpPr>
        <p:spPr>
          <a:xfrm>
            <a:off x="6804000" y="4792901"/>
            <a:ext cx="2057988" cy="27384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334" name="Google Shape;334;p18"/>
          <p:cNvPicPr preferRelativeResize="0"/>
          <p:nvPr/>
        </p:nvPicPr>
        <p:blipFill rotWithShape="1">
          <a:blip r:embed="rId3">
            <a:alphaModFix/>
          </a:blip>
          <a:srcRect b="0" l="0" r="0" t="0"/>
          <a:stretch/>
        </p:blipFill>
        <p:spPr>
          <a:xfrm>
            <a:off x="0" y="0"/>
            <a:ext cx="9144000" cy="51435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39" name="Shape 339"/>
        <p:cNvGrpSpPr/>
        <p:nvPr/>
      </p:nvGrpSpPr>
      <p:grpSpPr>
        <a:xfrm>
          <a:off x="0" y="0"/>
          <a:ext cx="0" cy="0"/>
          <a:chOff x="0" y="0"/>
          <a:chExt cx="0" cy="0"/>
        </a:xfrm>
      </p:grpSpPr>
      <p:sp>
        <p:nvSpPr>
          <p:cNvPr id="340" name="Google Shape;340;p19"/>
          <p:cNvSpPr/>
          <p:nvPr/>
        </p:nvSpPr>
        <p:spPr>
          <a:xfrm>
            <a:off x="2286" y="0"/>
            <a:ext cx="9141714" cy="5143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341" name="Google Shape;341;p19"/>
          <p:cNvSpPr/>
          <p:nvPr/>
        </p:nvSpPr>
        <p:spPr>
          <a:xfrm>
            <a:off x="0" y="0"/>
            <a:ext cx="3125454" cy="5143500"/>
          </a:xfrm>
          <a:custGeom>
            <a:rect b="b" l="l" r="r" t="t"/>
            <a:pathLst>
              <a:path extrusionOk="0" h="6858000" w="4167271">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342" name="Google Shape;342;p19"/>
          <p:cNvSpPr txBox="1"/>
          <p:nvPr>
            <p:ph type="title"/>
          </p:nvPr>
        </p:nvSpPr>
        <p:spPr>
          <a:xfrm>
            <a:off x="515125" y="865179"/>
            <a:ext cx="2400300" cy="334587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4400"/>
              <a:buFont typeface="Calibri"/>
              <a:buNone/>
            </a:pPr>
            <a:r>
              <a:rPr lang="en-US" sz="4400">
                <a:solidFill>
                  <a:srgbClr val="FFFFFF"/>
                </a:solidFill>
                <a:latin typeface="Calibri"/>
                <a:ea typeface="Calibri"/>
                <a:cs typeface="Calibri"/>
                <a:sym typeface="Calibri"/>
              </a:rPr>
              <a:t>Conclusie</a:t>
            </a:r>
            <a:endParaRPr/>
          </a:p>
        </p:txBody>
      </p:sp>
      <p:sp>
        <p:nvSpPr>
          <p:cNvPr id="343" name="Google Shape;343;p19"/>
          <p:cNvSpPr/>
          <p:nvPr/>
        </p:nvSpPr>
        <p:spPr>
          <a:xfrm flipH="1" rot="10800000">
            <a:off x="5662801" y="1841609"/>
            <a:ext cx="3062575" cy="3062575"/>
          </a:xfrm>
          <a:prstGeom prst="arc">
            <a:avLst>
              <a:gd fmla="val 16200000" name="adj1"/>
              <a:gd fmla="val 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dk1"/>
              </a:solidFill>
              <a:latin typeface="Calibri"/>
              <a:ea typeface="Calibri"/>
              <a:cs typeface="Calibri"/>
              <a:sym typeface="Calibri"/>
            </a:endParaRPr>
          </a:p>
        </p:txBody>
      </p:sp>
      <p:sp>
        <p:nvSpPr>
          <p:cNvPr id="344" name="Google Shape;344;p19"/>
          <p:cNvSpPr txBox="1"/>
          <p:nvPr>
            <p:ph idx="1" type="body"/>
          </p:nvPr>
        </p:nvSpPr>
        <p:spPr>
          <a:xfrm>
            <a:off x="3335481" y="443508"/>
            <a:ext cx="5179868" cy="4189214"/>
          </a:xfrm>
          <a:prstGeom prst="rect">
            <a:avLst/>
          </a:prstGeom>
          <a:noFill/>
          <a:ln>
            <a:noFill/>
          </a:ln>
        </p:spPr>
        <p:txBody>
          <a:bodyPr anchorCtr="0" anchor="ctr" bIns="45700" lIns="91425" spcFirstLastPara="1" rIns="91425" wrap="square" tIns="45700">
            <a:normAutofit/>
          </a:bodyPr>
          <a:lstStyle/>
          <a:p>
            <a:pPr indent="-228600" lvl="0" marL="342900" rtl="0" algn="l">
              <a:lnSpc>
                <a:spcPct val="90000"/>
              </a:lnSpc>
              <a:spcBef>
                <a:spcPts val="0"/>
              </a:spcBef>
              <a:spcAft>
                <a:spcPts val="0"/>
              </a:spcAft>
              <a:buSzPts val="2000"/>
              <a:buFont typeface="Arial"/>
              <a:buChar char="•"/>
            </a:pPr>
            <a:r>
              <a:rPr lang="en-US">
                <a:solidFill>
                  <a:schemeClr val="dk1"/>
                </a:solidFill>
              </a:rPr>
              <a:t>Organiseer de samenwerking tussen organisaties en zet de stap over je eigen schaduw.</a:t>
            </a:r>
            <a:endParaRPr/>
          </a:p>
          <a:p>
            <a:pPr indent="-228600" lvl="0" marL="342900" rtl="0" algn="l">
              <a:lnSpc>
                <a:spcPct val="90000"/>
              </a:lnSpc>
              <a:spcBef>
                <a:spcPts val="750"/>
              </a:spcBef>
              <a:spcAft>
                <a:spcPts val="0"/>
              </a:spcAft>
              <a:buSzPts val="2000"/>
              <a:buFont typeface="Arial"/>
              <a:buChar char="•"/>
            </a:pPr>
            <a:r>
              <a:rPr lang="en-US">
                <a:solidFill>
                  <a:schemeClr val="dk1"/>
                </a:solidFill>
              </a:rPr>
              <a:t>Neem de reiziger vanaf het begin mee; zeer uiteenlopende doelgroepen</a:t>
            </a:r>
            <a:endParaRPr>
              <a:solidFill>
                <a:schemeClr val="dk1"/>
              </a:solidFill>
            </a:endParaRPr>
          </a:p>
          <a:p>
            <a:pPr indent="-228600" lvl="0" marL="342900" rtl="0" algn="l">
              <a:lnSpc>
                <a:spcPct val="90000"/>
              </a:lnSpc>
              <a:spcBef>
                <a:spcPts val="750"/>
              </a:spcBef>
              <a:spcAft>
                <a:spcPts val="0"/>
              </a:spcAft>
              <a:buSzPts val="2000"/>
              <a:buFont typeface="Arial"/>
              <a:buChar char="•"/>
            </a:pPr>
            <a:r>
              <a:rPr lang="en-US">
                <a:solidFill>
                  <a:schemeClr val="dk1"/>
                </a:solidFill>
              </a:rPr>
              <a:t>Communicatie mét en kennis van reizigers</a:t>
            </a:r>
            <a:endParaRPr>
              <a:solidFill>
                <a:schemeClr val="dk1"/>
              </a:solidFill>
            </a:endParaRPr>
          </a:p>
          <a:p>
            <a:pPr indent="-228600" lvl="0" marL="342900" rtl="0" algn="l">
              <a:lnSpc>
                <a:spcPct val="90000"/>
              </a:lnSpc>
              <a:spcBef>
                <a:spcPts val="750"/>
              </a:spcBef>
              <a:spcAft>
                <a:spcPts val="0"/>
              </a:spcAft>
              <a:buSzPts val="2000"/>
              <a:buFont typeface="Arial"/>
              <a:buChar char="•"/>
            </a:pPr>
            <a:r>
              <a:rPr lang="en-US">
                <a:solidFill>
                  <a:schemeClr val="dk1"/>
                </a:solidFill>
              </a:rPr>
              <a:t>Denk buiten je eigen kaders</a:t>
            </a:r>
            <a:endParaRPr>
              <a:solidFill>
                <a:schemeClr val="dk1"/>
              </a:solidFill>
            </a:endParaRPr>
          </a:p>
          <a:p>
            <a:pPr indent="-228600" lvl="0" marL="342900" rtl="0" algn="l">
              <a:lnSpc>
                <a:spcPct val="90000"/>
              </a:lnSpc>
              <a:spcBef>
                <a:spcPts val="750"/>
              </a:spcBef>
              <a:spcAft>
                <a:spcPts val="0"/>
              </a:spcAft>
              <a:buSzPts val="2000"/>
              <a:buFont typeface="Arial"/>
              <a:buChar char="•"/>
            </a:pPr>
            <a:r>
              <a:rPr lang="en-US">
                <a:solidFill>
                  <a:schemeClr val="dk1"/>
                </a:solidFill>
              </a:rPr>
              <a:t>Wees eerlijk over je boodschap; veranderen doet vaak pijn</a:t>
            </a:r>
            <a:endParaRPr>
              <a:solidFill>
                <a:schemeClr val="dk1"/>
              </a:solidFill>
            </a:endParaRPr>
          </a:p>
          <a:p>
            <a:pPr indent="-101600" lvl="0" marL="342900" rtl="0" algn="l">
              <a:lnSpc>
                <a:spcPct val="90000"/>
              </a:lnSpc>
              <a:spcBef>
                <a:spcPts val="750"/>
              </a:spcBef>
              <a:spcAft>
                <a:spcPts val="0"/>
              </a:spcAft>
              <a:buSzPts val="2000"/>
              <a:buFont typeface="Arial"/>
              <a:buNone/>
            </a:pPr>
            <a:r>
              <a:t/>
            </a:r>
            <a:endParaRPr>
              <a:solidFill>
                <a:schemeClr val="dk1"/>
              </a:solidFill>
            </a:endParaRPr>
          </a:p>
          <a:p>
            <a:pPr indent="-101600" lvl="0" marL="342900" rtl="0" algn="l">
              <a:lnSpc>
                <a:spcPct val="90000"/>
              </a:lnSpc>
              <a:spcBef>
                <a:spcPts val="750"/>
              </a:spcBef>
              <a:spcAft>
                <a:spcPts val="0"/>
              </a:spcAft>
              <a:buSzPts val="2000"/>
              <a:buFont typeface="Arial"/>
              <a:buNone/>
            </a:pPr>
            <a:r>
              <a:t/>
            </a:r>
            <a:endParaRPr>
              <a:solidFill>
                <a:schemeClr val="dk1"/>
              </a:solidFill>
            </a:endParaRPr>
          </a:p>
        </p:txBody>
      </p:sp>
      <p:sp>
        <p:nvSpPr>
          <p:cNvPr id="345" name="Google Shape;345;p19"/>
          <p:cNvSpPr txBox="1"/>
          <p:nvPr>
            <p:ph idx="12" type="sldNum"/>
          </p:nvPr>
        </p:nvSpPr>
        <p:spPr>
          <a:xfrm>
            <a:off x="6804000" y="4792901"/>
            <a:ext cx="2057988" cy="27384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50" name="Shape 350"/>
        <p:cNvGrpSpPr/>
        <p:nvPr/>
      </p:nvGrpSpPr>
      <p:grpSpPr>
        <a:xfrm>
          <a:off x="0" y="0"/>
          <a:ext cx="0" cy="0"/>
          <a:chOff x="0" y="0"/>
          <a:chExt cx="0" cy="0"/>
        </a:xfrm>
      </p:grpSpPr>
      <p:sp>
        <p:nvSpPr>
          <p:cNvPr id="351" name="Google Shape;351;p20"/>
          <p:cNvSpPr/>
          <p:nvPr/>
        </p:nvSpPr>
        <p:spPr>
          <a:xfrm>
            <a:off x="0" y="0"/>
            <a:ext cx="9144000" cy="5143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2" name="Google Shape;352;p20"/>
          <p:cNvSpPr/>
          <p:nvPr/>
        </p:nvSpPr>
        <p:spPr>
          <a:xfrm flipH="1" rot="3967198">
            <a:off x="6473511" y="367870"/>
            <a:ext cx="2240924" cy="2240924"/>
          </a:xfrm>
          <a:prstGeom prst="arc">
            <a:avLst>
              <a:gd fmla="val 14441841" name="adj1"/>
              <a:gd fmla="val 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53" name="Google Shape;353;p20"/>
          <p:cNvSpPr txBox="1"/>
          <p:nvPr>
            <p:ph type="title"/>
          </p:nvPr>
        </p:nvSpPr>
        <p:spPr>
          <a:xfrm>
            <a:off x="3996881" y="379911"/>
            <a:ext cx="4094129" cy="99417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Oproep</a:t>
            </a:r>
            <a:endParaRPr sz="4400">
              <a:solidFill>
                <a:schemeClr val="dk1"/>
              </a:solidFill>
              <a:latin typeface="Calibri"/>
              <a:ea typeface="Calibri"/>
              <a:cs typeface="Calibri"/>
              <a:sym typeface="Calibri"/>
            </a:endParaRPr>
          </a:p>
        </p:txBody>
      </p:sp>
      <p:sp>
        <p:nvSpPr>
          <p:cNvPr id="354" name="Google Shape;354;p20"/>
          <p:cNvSpPr/>
          <p:nvPr/>
        </p:nvSpPr>
        <p:spPr>
          <a:xfrm flipH="1">
            <a:off x="0" y="4114800"/>
            <a:ext cx="2004647" cy="1028700"/>
          </a:xfrm>
          <a:custGeom>
            <a:rect b="b" l="l" r="r" t="t"/>
            <a:pathLst>
              <a:path extrusionOk="0" h="1371600" w="2672863">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pic>
        <p:nvPicPr>
          <p:cNvPr descr="5 kenmerken van een sterke call to action" id="355" name="Google Shape;355;p20"/>
          <p:cNvPicPr preferRelativeResize="0"/>
          <p:nvPr/>
        </p:nvPicPr>
        <p:blipFill rotWithShape="1">
          <a:blip r:embed="rId3">
            <a:alphaModFix/>
          </a:blip>
          <a:srcRect b="0" l="0" r="0" t="0"/>
          <a:stretch/>
        </p:blipFill>
        <p:spPr>
          <a:xfrm>
            <a:off x="527386" y="1518282"/>
            <a:ext cx="3583036" cy="1979627"/>
          </a:xfrm>
          <a:custGeom>
            <a:rect b="b" l="l" r="r" t="t"/>
            <a:pathLst>
              <a:path extrusionOk="0" h="5643794" w="4777381">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ln>
            <a:noFill/>
          </a:ln>
        </p:spPr>
      </p:pic>
      <p:sp>
        <p:nvSpPr>
          <p:cNvPr id="356" name="Google Shape;356;p20"/>
          <p:cNvSpPr txBox="1"/>
          <p:nvPr>
            <p:ph idx="1" type="body"/>
          </p:nvPr>
        </p:nvSpPr>
        <p:spPr>
          <a:xfrm>
            <a:off x="3578659" y="1488332"/>
            <a:ext cx="5170636" cy="3376966"/>
          </a:xfrm>
          <a:prstGeom prst="rect">
            <a:avLst/>
          </a:prstGeom>
          <a:noFill/>
          <a:ln>
            <a:noFill/>
          </a:ln>
        </p:spPr>
        <p:txBody>
          <a:bodyPr anchorCtr="0" anchor="t" bIns="45700" lIns="91425" spcFirstLastPara="1" rIns="91425" wrap="square" tIns="45700">
            <a:normAutofit fontScale="92500" lnSpcReduction="20000"/>
          </a:bodyPr>
          <a:lstStyle/>
          <a:p>
            <a:pPr indent="-228600" lvl="0" marL="342900" rtl="0" algn="l">
              <a:lnSpc>
                <a:spcPct val="90000"/>
              </a:lnSpc>
              <a:spcBef>
                <a:spcPts val="0"/>
              </a:spcBef>
              <a:spcAft>
                <a:spcPts val="0"/>
              </a:spcAft>
              <a:buSzPct val="100000"/>
              <a:buFont typeface="Arial"/>
              <a:buChar char="•"/>
            </a:pPr>
            <a:r>
              <a:rPr lang="en-US" sz="2200">
                <a:solidFill>
                  <a:schemeClr val="dk1"/>
                </a:solidFill>
              </a:rPr>
              <a:t>Doe onderzoek naar de beweegredenen van huidige en toekomstige reizigers, niet-reizigers, niet-meer reizigers en nu-wel reizigers.</a:t>
            </a:r>
            <a:endParaRPr/>
          </a:p>
          <a:p>
            <a:pPr indent="-99377" lvl="0" marL="342900" rtl="0" algn="l">
              <a:lnSpc>
                <a:spcPct val="90000"/>
              </a:lnSpc>
              <a:spcBef>
                <a:spcPts val="750"/>
              </a:spcBef>
              <a:spcAft>
                <a:spcPts val="0"/>
              </a:spcAft>
              <a:buSzPct val="100000"/>
              <a:buFont typeface="Arial"/>
              <a:buNone/>
            </a:pPr>
            <a:r>
              <a:t/>
            </a:r>
            <a:endParaRPr sz="2200">
              <a:solidFill>
                <a:schemeClr val="dk1"/>
              </a:solidFill>
            </a:endParaRPr>
          </a:p>
          <a:p>
            <a:pPr indent="-228600" lvl="0" marL="342900" rtl="0" algn="l">
              <a:lnSpc>
                <a:spcPct val="90000"/>
              </a:lnSpc>
              <a:spcBef>
                <a:spcPts val="750"/>
              </a:spcBef>
              <a:spcAft>
                <a:spcPts val="0"/>
              </a:spcAft>
              <a:buSzPct val="100000"/>
              <a:buFont typeface="Arial"/>
              <a:buChar char="•"/>
            </a:pPr>
            <a:r>
              <a:rPr lang="en-US" sz="2200">
                <a:solidFill>
                  <a:schemeClr val="dk1"/>
                </a:solidFill>
              </a:rPr>
              <a:t>Denk aan de verschillende doelgroepen en hoe hun wensen/eisen het gebruik van publieke mobiliteit beïnvloeden.</a:t>
            </a:r>
            <a:endParaRPr/>
          </a:p>
          <a:p>
            <a:pPr indent="-99377" lvl="0" marL="342900" rtl="0" algn="l">
              <a:lnSpc>
                <a:spcPct val="90000"/>
              </a:lnSpc>
              <a:spcBef>
                <a:spcPts val="750"/>
              </a:spcBef>
              <a:spcAft>
                <a:spcPts val="0"/>
              </a:spcAft>
              <a:buSzPct val="100000"/>
              <a:buFont typeface="Arial"/>
              <a:buNone/>
            </a:pPr>
            <a:r>
              <a:t/>
            </a:r>
            <a:endParaRPr sz="2200">
              <a:solidFill>
                <a:schemeClr val="dk1"/>
              </a:solidFill>
            </a:endParaRPr>
          </a:p>
          <a:p>
            <a:pPr indent="-228600" lvl="0" marL="342900" rtl="0" algn="l">
              <a:lnSpc>
                <a:spcPct val="90000"/>
              </a:lnSpc>
              <a:spcBef>
                <a:spcPts val="750"/>
              </a:spcBef>
              <a:spcAft>
                <a:spcPts val="0"/>
              </a:spcAft>
              <a:buSzPct val="100000"/>
              <a:buFont typeface="Arial"/>
              <a:buChar char="•"/>
            </a:pPr>
            <a:r>
              <a:rPr lang="en-US" sz="2200">
                <a:solidFill>
                  <a:schemeClr val="dk1"/>
                </a:solidFill>
              </a:rPr>
              <a:t>Oproep om nú ook de organisatorische uitdagingen op te pakken. Durf nodig van wethouders, gedeputeerden, ministers, directeuren, ambtenaren etc.</a:t>
            </a:r>
            <a:endParaRPr/>
          </a:p>
          <a:p>
            <a:pPr indent="-128777" lvl="0" marL="342900" rtl="0" algn="l">
              <a:lnSpc>
                <a:spcPct val="90000"/>
              </a:lnSpc>
              <a:spcBef>
                <a:spcPts val="750"/>
              </a:spcBef>
              <a:spcAft>
                <a:spcPts val="0"/>
              </a:spcAft>
              <a:buSzPct val="100000"/>
              <a:buFont typeface="Arial"/>
              <a:buNone/>
            </a:pPr>
            <a:r>
              <a:t/>
            </a:r>
            <a:endParaRPr sz="1700">
              <a:solidFill>
                <a:schemeClr val="dk1"/>
              </a:solidFill>
            </a:endParaRPr>
          </a:p>
        </p:txBody>
      </p:sp>
      <p:sp>
        <p:nvSpPr>
          <p:cNvPr id="357" name="Google Shape;357;p20"/>
          <p:cNvSpPr txBox="1"/>
          <p:nvPr>
            <p:ph idx="12" type="sldNum"/>
          </p:nvPr>
        </p:nvSpPr>
        <p:spPr>
          <a:xfrm>
            <a:off x="6804000" y="4792901"/>
            <a:ext cx="2057988" cy="27384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62" name="Shape 362"/>
        <p:cNvGrpSpPr/>
        <p:nvPr/>
      </p:nvGrpSpPr>
      <p:grpSpPr>
        <a:xfrm>
          <a:off x="0" y="0"/>
          <a:ext cx="0" cy="0"/>
          <a:chOff x="0" y="0"/>
          <a:chExt cx="0" cy="0"/>
        </a:xfrm>
      </p:grpSpPr>
      <p:sp>
        <p:nvSpPr>
          <p:cNvPr id="363" name="Google Shape;363;p21"/>
          <p:cNvSpPr/>
          <p:nvPr/>
        </p:nvSpPr>
        <p:spPr>
          <a:xfrm>
            <a:off x="2286" y="0"/>
            <a:ext cx="9141714" cy="5143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364" name="Google Shape;364;p21"/>
          <p:cNvSpPr/>
          <p:nvPr/>
        </p:nvSpPr>
        <p:spPr>
          <a:xfrm>
            <a:off x="0" y="0"/>
            <a:ext cx="9144000" cy="51435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dk1"/>
              </a:solidFill>
              <a:latin typeface="Calibri"/>
              <a:ea typeface="Calibri"/>
              <a:cs typeface="Calibri"/>
              <a:sym typeface="Calibri"/>
            </a:endParaRPr>
          </a:p>
        </p:txBody>
      </p:sp>
      <p:sp>
        <p:nvSpPr>
          <p:cNvPr id="365" name="Google Shape;365;p21"/>
          <p:cNvSpPr/>
          <p:nvPr/>
        </p:nvSpPr>
        <p:spPr>
          <a:xfrm>
            <a:off x="2077107" y="165147"/>
            <a:ext cx="7066893" cy="4978354"/>
          </a:xfrm>
          <a:custGeom>
            <a:rect b="b" l="l" r="r" t="t"/>
            <a:pathLst>
              <a:path extrusionOk="0" h="5770597" w="8191500">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366" name="Google Shape;366;p21"/>
          <p:cNvSpPr/>
          <p:nvPr/>
        </p:nvSpPr>
        <p:spPr>
          <a:xfrm>
            <a:off x="1657350" y="1574772"/>
            <a:ext cx="1456680" cy="1417163"/>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367" name="Google Shape;367;p21"/>
          <p:cNvSpPr/>
          <p:nvPr/>
        </p:nvSpPr>
        <p:spPr>
          <a:xfrm rot="-3079828">
            <a:off x="1209872" y="1119429"/>
            <a:ext cx="2240924" cy="2240924"/>
          </a:xfrm>
          <a:prstGeom prst="arc">
            <a:avLst>
              <a:gd fmla="val 14455503" name="adj1"/>
              <a:gd fmla="val 227775"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68" name="Google Shape;368;p21"/>
          <p:cNvSpPr txBox="1"/>
          <p:nvPr>
            <p:ph type="title"/>
          </p:nvPr>
        </p:nvSpPr>
        <p:spPr>
          <a:xfrm>
            <a:off x="3028950" y="1454369"/>
            <a:ext cx="5733470" cy="2063314"/>
          </a:xfrm>
          <a:prstGeom prst="rect">
            <a:avLst/>
          </a:prstGeom>
          <a:noFill/>
          <a:ln>
            <a:noFill/>
          </a:ln>
        </p:spPr>
        <p:txBody>
          <a:bodyPr anchorCtr="0" anchor="b" bIns="45700" lIns="91425" spcFirstLastPara="1" rIns="91425" wrap="square" tIns="45700">
            <a:normAutofit/>
          </a:bodyPr>
          <a:lstStyle/>
          <a:p>
            <a:pPr indent="0" lvl="0" marL="0" rtl="0" algn="r">
              <a:lnSpc>
                <a:spcPct val="90000"/>
              </a:lnSpc>
              <a:spcBef>
                <a:spcPts val="0"/>
              </a:spcBef>
              <a:spcAft>
                <a:spcPts val="0"/>
              </a:spcAft>
              <a:buClr>
                <a:schemeClr val="dk1"/>
              </a:buClr>
              <a:buSzPts val="6000"/>
              <a:buFont typeface="Calibri"/>
              <a:buNone/>
            </a:pPr>
            <a:r>
              <a:rPr lang="en-US" sz="6000">
                <a:solidFill>
                  <a:schemeClr val="dk1"/>
                </a:solidFill>
                <a:latin typeface="Calibri"/>
                <a:ea typeface="Calibri"/>
                <a:cs typeface="Calibri"/>
                <a:sym typeface="Calibri"/>
              </a:rPr>
              <a:t>Vragen en discussie</a:t>
            </a:r>
            <a:endParaRPr/>
          </a:p>
        </p:txBody>
      </p:sp>
      <p:sp>
        <p:nvSpPr>
          <p:cNvPr id="369" name="Google Shape;369;p21"/>
          <p:cNvSpPr txBox="1"/>
          <p:nvPr>
            <p:ph idx="12" type="sldNum"/>
          </p:nvPr>
        </p:nvSpPr>
        <p:spPr>
          <a:xfrm>
            <a:off x="6804000" y="4792901"/>
            <a:ext cx="2057988" cy="27384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74" name="Shape 374"/>
        <p:cNvGrpSpPr/>
        <p:nvPr/>
      </p:nvGrpSpPr>
      <p:grpSpPr>
        <a:xfrm>
          <a:off x="0" y="0"/>
          <a:ext cx="0" cy="0"/>
          <a:chOff x="0" y="0"/>
          <a:chExt cx="0" cy="0"/>
        </a:xfrm>
      </p:grpSpPr>
      <p:sp>
        <p:nvSpPr>
          <p:cNvPr id="375" name="Google Shape;375;p22"/>
          <p:cNvSpPr/>
          <p:nvPr/>
        </p:nvSpPr>
        <p:spPr>
          <a:xfrm>
            <a:off x="0" y="0"/>
            <a:ext cx="9141713" cy="5143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376" name="Google Shape;376;p22"/>
          <p:cNvSpPr txBox="1"/>
          <p:nvPr>
            <p:ph type="title"/>
          </p:nvPr>
        </p:nvSpPr>
        <p:spPr>
          <a:xfrm>
            <a:off x="4002178" y="380462"/>
            <a:ext cx="4513172" cy="1158046"/>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000"/>
              <a:buFont typeface="Calibri"/>
              <a:buNone/>
            </a:pPr>
            <a:r>
              <a:rPr lang="en-US" sz="3000"/>
              <a:t>MuConsult / Jaap Sytsma</a:t>
            </a:r>
            <a:endParaRPr/>
          </a:p>
        </p:txBody>
      </p:sp>
      <p:pic>
        <p:nvPicPr>
          <p:cNvPr id="377" name="Google Shape;377;p22"/>
          <p:cNvPicPr preferRelativeResize="0"/>
          <p:nvPr/>
        </p:nvPicPr>
        <p:blipFill rotWithShape="1">
          <a:blip r:embed="rId3">
            <a:alphaModFix/>
          </a:blip>
          <a:srcRect b="0" l="0" r="25113" t="0"/>
          <a:stretch/>
        </p:blipFill>
        <p:spPr>
          <a:xfrm>
            <a:off x="119868" y="1321546"/>
            <a:ext cx="4063544" cy="883820"/>
          </a:xfrm>
          <a:prstGeom prst="rect">
            <a:avLst/>
          </a:prstGeom>
          <a:noFill/>
          <a:ln>
            <a:noFill/>
          </a:ln>
        </p:spPr>
      </p:pic>
      <p:pic>
        <p:nvPicPr>
          <p:cNvPr descr="Afbeelding met persoon, Menselijk gezicht, boom, buitenshuis&#10;&#10;Automatisch gegenereerde beschrijving" id="378" name="Google Shape;378;p22"/>
          <p:cNvPicPr preferRelativeResize="0"/>
          <p:nvPr/>
        </p:nvPicPr>
        <p:blipFill rotWithShape="1">
          <a:blip r:embed="rId4">
            <a:alphaModFix/>
          </a:blip>
          <a:srcRect b="0" l="0" r="0" t="0"/>
          <a:stretch/>
        </p:blipFill>
        <p:spPr>
          <a:xfrm>
            <a:off x="2168809" y="2634660"/>
            <a:ext cx="1422562" cy="1962155"/>
          </a:xfrm>
          <a:prstGeom prst="rect">
            <a:avLst/>
          </a:prstGeom>
          <a:noFill/>
          <a:ln>
            <a:noFill/>
          </a:ln>
        </p:spPr>
      </p:pic>
      <p:pic>
        <p:nvPicPr>
          <p:cNvPr id="379" name="Google Shape;379;p22"/>
          <p:cNvPicPr preferRelativeResize="0"/>
          <p:nvPr/>
        </p:nvPicPr>
        <p:blipFill rotWithShape="1">
          <a:blip r:embed="rId5">
            <a:alphaModFix/>
          </a:blip>
          <a:srcRect b="0" l="0" r="0" t="0"/>
          <a:stretch/>
        </p:blipFill>
        <p:spPr>
          <a:xfrm>
            <a:off x="301102" y="2634660"/>
            <a:ext cx="1456900" cy="1962155"/>
          </a:xfrm>
          <a:prstGeom prst="rect">
            <a:avLst/>
          </a:prstGeom>
          <a:noFill/>
          <a:ln>
            <a:noFill/>
          </a:ln>
        </p:spPr>
      </p:pic>
      <p:sp>
        <p:nvSpPr>
          <p:cNvPr id="380" name="Google Shape;380;p22"/>
          <p:cNvSpPr txBox="1"/>
          <p:nvPr>
            <p:ph idx="1" type="body"/>
          </p:nvPr>
        </p:nvSpPr>
        <p:spPr>
          <a:xfrm>
            <a:off x="4002178" y="1233576"/>
            <a:ext cx="4513172" cy="3761117"/>
          </a:xfrm>
          <a:prstGeom prst="rect">
            <a:avLst/>
          </a:prstGeom>
          <a:noFill/>
          <a:ln>
            <a:noFill/>
          </a:ln>
        </p:spPr>
        <p:txBody>
          <a:bodyPr anchorCtr="0" anchor="t" bIns="45700" lIns="91425" spcFirstLastPara="1" rIns="91425" wrap="square" tIns="45700">
            <a:normAutofit fontScale="92500" lnSpcReduction="20000"/>
          </a:bodyPr>
          <a:lstStyle/>
          <a:p>
            <a:pPr indent="-228631" lvl="0" marL="342900" rtl="0" algn="l">
              <a:lnSpc>
                <a:spcPct val="90000"/>
              </a:lnSpc>
              <a:spcBef>
                <a:spcPts val="0"/>
              </a:spcBef>
              <a:spcAft>
                <a:spcPts val="0"/>
              </a:spcAft>
              <a:buSzPct val="100000"/>
              <a:buFont typeface="Arial"/>
              <a:buChar char="•"/>
            </a:pPr>
            <a:r>
              <a:rPr lang="en-US" sz="1700">
                <a:solidFill>
                  <a:schemeClr val="dk1"/>
                </a:solidFill>
              </a:rPr>
              <a:t>MuConsult is een onafhankelijk, hoogwaardig en eigenzinnig onderzoeks- en adviesbureau op het snijvlak van mobiliteit en ruimte.</a:t>
            </a:r>
            <a:endParaRPr/>
          </a:p>
          <a:p>
            <a:pPr indent="-228631" lvl="0" marL="342900" rtl="0" algn="l">
              <a:lnSpc>
                <a:spcPct val="90000"/>
              </a:lnSpc>
              <a:spcBef>
                <a:spcPts val="750"/>
              </a:spcBef>
              <a:spcAft>
                <a:spcPts val="0"/>
              </a:spcAft>
              <a:buSzPct val="100000"/>
              <a:buFont typeface="Arial"/>
              <a:buChar char="•"/>
            </a:pPr>
            <a:r>
              <a:rPr i="1" lang="en-US" sz="1700">
                <a:solidFill>
                  <a:schemeClr val="dk1"/>
                </a:solidFill>
              </a:rPr>
              <a:t>Onafhankelijk</a:t>
            </a:r>
            <a:r>
              <a:rPr lang="en-US" sz="1700">
                <a:solidFill>
                  <a:schemeClr val="dk1"/>
                </a:solidFill>
              </a:rPr>
              <a:t> omdat het maatschappelijk belang centraal staat, niet het belang van een opdrachtgever of een stakeholder.</a:t>
            </a:r>
            <a:endParaRPr/>
          </a:p>
          <a:p>
            <a:pPr indent="-228631" lvl="0" marL="342900" rtl="0" algn="l">
              <a:lnSpc>
                <a:spcPct val="90000"/>
              </a:lnSpc>
              <a:spcBef>
                <a:spcPts val="750"/>
              </a:spcBef>
              <a:spcAft>
                <a:spcPts val="0"/>
              </a:spcAft>
              <a:buSzPct val="100000"/>
              <a:buFont typeface="Arial"/>
              <a:buChar char="•"/>
            </a:pPr>
            <a:r>
              <a:rPr i="1" lang="en-US" sz="1700">
                <a:solidFill>
                  <a:schemeClr val="dk1"/>
                </a:solidFill>
              </a:rPr>
              <a:t>Hoogwaardig</a:t>
            </a:r>
            <a:r>
              <a:rPr lang="en-US" sz="1700">
                <a:solidFill>
                  <a:schemeClr val="dk1"/>
                </a:solidFill>
              </a:rPr>
              <a:t> omdat wij werken vanuit de inhoud, met wetenschappelijke kennis en een breed scala aan referentieprojecten als basis voor elk project.</a:t>
            </a:r>
            <a:endParaRPr/>
          </a:p>
          <a:p>
            <a:pPr indent="-228631" lvl="0" marL="342900" rtl="0" algn="l">
              <a:lnSpc>
                <a:spcPct val="90000"/>
              </a:lnSpc>
              <a:spcBef>
                <a:spcPts val="750"/>
              </a:spcBef>
              <a:spcAft>
                <a:spcPts val="0"/>
              </a:spcAft>
              <a:buSzPct val="100000"/>
              <a:buFont typeface="Arial"/>
              <a:buChar char="•"/>
            </a:pPr>
            <a:r>
              <a:rPr i="1" lang="en-US" sz="1700">
                <a:solidFill>
                  <a:schemeClr val="dk1"/>
                </a:solidFill>
              </a:rPr>
              <a:t>Eigenzinnig</a:t>
            </a:r>
            <a:r>
              <a:rPr lang="en-US" sz="1700">
                <a:solidFill>
                  <a:schemeClr val="dk1"/>
                </a:solidFill>
              </a:rPr>
              <a:t> omdat wij een platte organisatie zijn met grote diversiteit en een cultuur waarin een positief-kritische houding wordt gestimuleerd.</a:t>
            </a:r>
            <a:endParaRPr/>
          </a:p>
          <a:p>
            <a:pPr indent="-228631" lvl="0" marL="342900" rtl="0" algn="l">
              <a:lnSpc>
                <a:spcPct val="90000"/>
              </a:lnSpc>
              <a:spcBef>
                <a:spcPts val="750"/>
              </a:spcBef>
              <a:spcAft>
                <a:spcPts val="0"/>
              </a:spcAft>
              <a:buSzPct val="100000"/>
              <a:buFont typeface="Arial"/>
              <a:buChar char="•"/>
            </a:pPr>
            <a:r>
              <a:rPr lang="en-US" sz="1700" u="sng">
                <a:solidFill>
                  <a:schemeClr val="dk1"/>
                </a:solidFill>
                <a:hlinkClick r:id="rId6">
                  <a:extLst>
                    <a:ext uri="{A12FA001-AC4F-418D-AE19-62706E023703}">
                      <ahyp:hlinkClr val="tx"/>
                    </a:ext>
                  </a:extLst>
                </a:hlinkClick>
              </a:rPr>
              <a:t>www.muconsult.nl</a:t>
            </a:r>
            <a:r>
              <a:rPr lang="en-US" sz="1700">
                <a:solidFill>
                  <a:schemeClr val="dk1"/>
                </a:solidFill>
              </a:rPr>
              <a:t> </a:t>
            </a:r>
            <a:endParaRPr/>
          </a:p>
          <a:p>
            <a:pPr indent="-228631" lvl="0" marL="342900" rtl="0" algn="l">
              <a:lnSpc>
                <a:spcPct val="90000"/>
              </a:lnSpc>
              <a:spcBef>
                <a:spcPts val="750"/>
              </a:spcBef>
              <a:spcAft>
                <a:spcPts val="0"/>
              </a:spcAft>
              <a:buSzPct val="100000"/>
              <a:buFont typeface="Arial"/>
              <a:buChar char="•"/>
            </a:pPr>
            <a:r>
              <a:rPr lang="en-US" sz="1700">
                <a:solidFill>
                  <a:schemeClr val="dk1"/>
                </a:solidFill>
              </a:rPr>
              <a:t>Jaap Sytsma, senior adviseur innovatieve mobiliteitsprojecten. 06-57425672 / </a:t>
            </a:r>
            <a:r>
              <a:rPr lang="en-US" sz="1700" u="sng">
                <a:solidFill>
                  <a:schemeClr val="dk1"/>
                </a:solidFill>
                <a:hlinkClick r:id="rId7">
                  <a:extLst>
                    <a:ext uri="{A12FA001-AC4F-418D-AE19-62706E023703}">
                      <ahyp:hlinkClr val="tx"/>
                    </a:ext>
                  </a:extLst>
                </a:hlinkClick>
              </a:rPr>
              <a:t>j.sytsma@muconsult.nl</a:t>
            </a:r>
            <a:r>
              <a:rPr lang="en-US" sz="1700">
                <a:solidFill>
                  <a:schemeClr val="dk1"/>
                </a:solidFill>
              </a:rPr>
              <a:t> / </a:t>
            </a:r>
            <a:r>
              <a:rPr lang="en-US" sz="1700" u="sng">
                <a:solidFill>
                  <a:schemeClr val="dk1"/>
                </a:solidFill>
                <a:hlinkClick r:id="rId8">
                  <a:extLst>
                    <a:ext uri="{A12FA001-AC4F-418D-AE19-62706E023703}">
                      <ahyp:hlinkClr val="tx"/>
                    </a:ext>
                  </a:extLst>
                </a:hlinkClick>
              </a:rPr>
              <a:t>www.linkedin.com/in/jaapsytsma</a:t>
            </a:r>
            <a:r>
              <a:rPr lang="en-US" sz="1700">
                <a:solidFill>
                  <a:schemeClr val="dk1"/>
                </a:solidFill>
              </a:rPr>
              <a:t> </a:t>
            </a:r>
            <a:endParaRPr sz="1700">
              <a:solidFill>
                <a:schemeClr val="dk1"/>
              </a:solidFill>
            </a:endParaRPr>
          </a:p>
          <a:p>
            <a:pPr indent="-164020" lvl="0" marL="342900" rtl="0" algn="l">
              <a:lnSpc>
                <a:spcPct val="90000"/>
              </a:lnSpc>
              <a:spcBef>
                <a:spcPts val="750"/>
              </a:spcBef>
              <a:spcAft>
                <a:spcPts val="0"/>
              </a:spcAft>
              <a:buSzPct val="100000"/>
              <a:buFont typeface="Arial"/>
              <a:buNone/>
            </a:pPr>
            <a:r>
              <a:t/>
            </a:r>
            <a:endParaRPr sz="1100">
              <a:solidFill>
                <a:schemeClr val="dk1"/>
              </a:solidFill>
            </a:endParaRPr>
          </a:p>
          <a:p>
            <a:pPr indent="-164020" lvl="0" marL="342900" rtl="0" algn="l">
              <a:lnSpc>
                <a:spcPct val="90000"/>
              </a:lnSpc>
              <a:spcBef>
                <a:spcPts val="750"/>
              </a:spcBef>
              <a:spcAft>
                <a:spcPts val="0"/>
              </a:spcAft>
              <a:buSzPct val="100000"/>
              <a:buFont typeface="Arial"/>
              <a:buNone/>
            </a:pPr>
            <a:r>
              <a:t/>
            </a:r>
            <a:endParaRPr sz="1100">
              <a:solidFill>
                <a:schemeClr val="dk1"/>
              </a:solidFill>
            </a:endParaRPr>
          </a:p>
        </p:txBody>
      </p:sp>
      <p:pic>
        <p:nvPicPr>
          <p:cNvPr id="381" name="Google Shape;381;p22">
            <a:hlinkClick r:id="rId9"/>
          </p:cNvPr>
          <p:cNvPicPr preferRelativeResize="0"/>
          <p:nvPr/>
        </p:nvPicPr>
        <p:blipFill rotWithShape="1">
          <a:blip r:embed="rId10">
            <a:alphaModFix/>
          </a:blip>
          <a:srcRect b="0" l="0" r="0" t="0"/>
          <a:stretch/>
        </p:blipFill>
        <p:spPr>
          <a:xfrm>
            <a:off x="1459529" y="276366"/>
            <a:ext cx="1384222" cy="830533"/>
          </a:xfrm>
          <a:prstGeom prst="rect">
            <a:avLst/>
          </a:prstGeom>
          <a:noFill/>
          <a:ln>
            <a:noFill/>
          </a:ln>
        </p:spPr>
      </p:pic>
      <p:sp>
        <p:nvSpPr>
          <p:cNvPr id="382" name="Google Shape;382;p22"/>
          <p:cNvSpPr txBox="1"/>
          <p:nvPr>
            <p:ph idx="12" type="sldNum"/>
          </p:nvPr>
        </p:nvSpPr>
        <p:spPr>
          <a:xfrm>
            <a:off x="6804000" y="4792901"/>
            <a:ext cx="2057988" cy="27384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86" name="Shape 386"/>
        <p:cNvGrpSpPr/>
        <p:nvPr/>
      </p:nvGrpSpPr>
      <p:grpSpPr>
        <a:xfrm>
          <a:off x="0" y="0"/>
          <a:ext cx="0" cy="0"/>
          <a:chOff x="0" y="0"/>
          <a:chExt cx="0" cy="0"/>
        </a:xfrm>
      </p:grpSpPr>
      <p:sp>
        <p:nvSpPr>
          <p:cNvPr id="387" name="Google Shape;387;g2cb4bdd2148_0_392"/>
          <p:cNvSpPr/>
          <p:nvPr/>
        </p:nvSpPr>
        <p:spPr>
          <a:xfrm>
            <a:off x="985225" y="933500"/>
            <a:ext cx="7440900" cy="2959800"/>
          </a:xfrm>
          <a:prstGeom prst="rect">
            <a:avLst/>
          </a:prstGeom>
          <a:solidFill>
            <a:schemeClr val="accent5"/>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88" name="Google Shape;388;g2cb4bdd2148_0_392"/>
          <p:cNvSpPr txBox="1"/>
          <p:nvPr/>
        </p:nvSpPr>
        <p:spPr>
          <a:xfrm>
            <a:off x="3356125" y="2127400"/>
            <a:ext cx="4351200" cy="45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sz="3600">
              <a:solidFill>
                <a:schemeClr val="lt1"/>
              </a:solidFill>
              <a:latin typeface="Lato"/>
              <a:ea typeface="Lato"/>
              <a:cs typeface="Lato"/>
              <a:sym typeface="Lato"/>
            </a:endParaRPr>
          </a:p>
        </p:txBody>
      </p:sp>
      <p:cxnSp>
        <p:nvCxnSpPr>
          <p:cNvPr id="389" name="Google Shape;389;g2cb4bdd2148_0_392"/>
          <p:cNvCxnSpPr/>
          <p:nvPr/>
        </p:nvCxnSpPr>
        <p:spPr>
          <a:xfrm flipH="1" rot="10800000">
            <a:off x="165963" y="4453500"/>
            <a:ext cx="8844600" cy="11400"/>
          </a:xfrm>
          <a:prstGeom prst="straightConnector1">
            <a:avLst/>
          </a:prstGeom>
          <a:noFill/>
          <a:ln cap="flat" cmpd="sng" w="9525">
            <a:solidFill>
              <a:schemeClr val="dk2"/>
            </a:solidFill>
            <a:prstDash val="solid"/>
            <a:round/>
            <a:headEnd len="med" w="med" type="none"/>
            <a:tailEnd len="med" w="med" type="none"/>
          </a:ln>
        </p:spPr>
      </p:cxnSp>
      <p:pic>
        <p:nvPicPr>
          <p:cNvPr id="390" name="Google Shape;390;g2cb4bdd2148_0_392"/>
          <p:cNvPicPr preferRelativeResize="0"/>
          <p:nvPr/>
        </p:nvPicPr>
        <p:blipFill rotWithShape="1">
          <a:blip r:embed="rId3">
            <a:alphaModFix/>
          </a:blip>
          <a:srcRect b="22070" l="0" r="0" t="14214"/>
          <a:stretch/>
        </p:blipFill>
        <p:spPr>
          <a:xfrm>
            <a:off x="425700" y="1722375"/>
            <a:ext cx="2841574" cy="1018400"/>
          </a:xfrm>
          <a:prstGeom prst="rect">
            <a:avLst/>
          </a:prstGeom>
          <a:noFill/>
          <a:ln>
            <a:noFill/>
          </a:ln>
          <a:effectLst>
            <a:outerShdw blurRad="57150" rotWithShape="0" algn="bl" dir="5400000" dist="19050">
              <a:srgbClr val="000000">
                <a:alpha val="50000"/>
              </a:srgbClr>
            </a:outerShdw>
          </a:effectLst>
        </p:spPr>
      </p:pic>
      <p:sp>
        <p:nvSpPr>
          <p:cNvPr id="391" name="Google Shape;391;g2cb4bdd2148_0_392"/>
          <p:cNvSpPr txBox="1"/>
          <p:nvPr/>
        </p:nvSpPr>
        <p:spPr>
          <a:xfrm>
            <a:off x="3756675" y="1771713"/>
            <a:ext cx="3899400" cy="1018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US" sz="5600">
                <a:solidFill>
                  <a:schemeClr val="lt1"/>
                </a:solidFill>
                <a:latin typeface="Lato"/>
                <a:ea typeface="Lato"/>
                <a:cs typeface="Lato"/>
                <a:sym typeface="Lato"/>
              </a:rPr>
              <a:t>Pauze</a:t>
            </a:r>
            <a:endParaRPr b="1" sz="5600">
              <a:solidFill>
                <a:schemeClr val="lt1"/>
              </a:solidFill>
              <a:latin typeface="Lato"/>
              <a:ea typeface="Lato"/>
              <a:cs typeface="Lato"/>
              <a:sym typeface="Lato"/>
            </a:endParaRPr>
          </a:p>
        </p:txBody>
      </p:sp>
      <p:sp>
        <p:nvSpPr>
          <p:cNvPr id="392" name="Google Shape;392;g2cb4bdd2148_0_392"/>
          <p:cNvSpPr/>
          <p:nvPr/>
        </p:nvSpPr>
        <p:spPr>
          <a:xfrm>
            <a:off x="128525" y="1337100"/>
            <a:ext cx="3899400" cy="1976700"/>
          </a:xfrm>
          <a:prstGeom prst="rect">
            <a:avLst/>
          </a:prstGeom>
          <a:solidFill>
            <a:schemeClr val="lt1"/>
          </a:solidFill>
          <a:ln cap="flat" cmpd="sng" w="9525">
            <a:solidFill>
              <a:schemeClr val="lt1"/>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393" name="Google Shape;393;g2cb4bdd2148_0_392"/>
          <p:cNvPicPr preferRelativeResize="0"/>
          <p:nvPr/>
        </p:nvPicPr>
        <p:blipFill>
          <a:blip r:embed="rId4">
            <a:alphaModFix/>
          </a:blip>
          <a:stretch>
            <a:fillRect/>
          </a:stretch>
        </p:blipFill>
        <p:spPr>
          <a:xfrm>
            <a:off x="735088" y="1554548"/>
            <a:ext cx="2686275" cy="1452825"/>
          </a:xfrm>
          <a:prstGeom prst="rect">
            <a:avLst/>
          </a:prstGeom>
          <a:noFill/>
          <a:ln>
            <a:noFill/>
          </a:ln>
        </p:spPr>
      </p:pic>
      <p:pic>
        <p:nvPicPr>
          <p:cNvPr id="394" name="Google Shape;394;g2cb4bdd2148_0_392"/>
          <p:cNvPicPr preferRelativeResize="0"/>
          <p:nvPr/>
        </p:nvPicPr>
        <p:blipFill rotWithShape="1">
          <a:blip r:embed="rId5">
            <a:alphaModFix/>
          </a:blip>
          <a:srcRect b="-20656" l="-55403" r="-1212585" t="-1247332"/>
          <a:stretch/>
        </p:blipFill>
        <p:spPr>
          <a:xfrm>
            <a:off x="58475" y="-56075"/>
            <a:ext cx="6858000" cy="5143500"/>
          </a:xfrm>
          <a:prstGeom prst="rect">
            <a:avLst/>
          </a:prstGeom>
          <a:noFill/>
          <a:ln>
            <a:noFill/>
          </a:ln>
        </p:spPr>
      </p:pic>
      <p:pic>
        <p:nvPicPr>
          <p:cNvPr id="395" name="Google Shape;395;g2cb4bdd2148_0_392"/>
          <p:cNvPicPr preferRelativeResize="0"/>
          <p:nvPr/>
        </p:nvPicPr>
        <p:blipFill>
          <a:blip r:embed="rId6">
            <a:alphaModFix/>
          </a:blip>
          <a:stretch>
            <a:fillRect/>
          </a:stretch>
        </p:blipFill>
        <p:spPr>
          <a:xfrm>
            <a:off x="5164087" y="4760314"/>
            <a:ext cx="862776" cy="131017"/>
          </a:xfrm>
          <a:prstGeom prst="rect">
            <a:avLst/>
          </a:prstGeom>
          <a:noFill/>
          <a:ln>
            <a:noFill/>
          </a:ln>
        </p:spPr>
      </p:pic>
      <p:pic>
        <p:nvPicPr>
          <p:cNvPr id="396" name="Google Shape;396;g2cb4bdd2148_0_392"/>
          <p:cNvPicPr preferRelativeResize="0"/>
          <p:nvPr/>
        </p:nvPicPr>
        <p:blipFill>
          <a:blip r:embed="rId7">
            <a:alphaModFix/>
          </a:blip>
          <a:stretch>
            <a:fillRect/>
          </a:stretch>
        </p:blipFill>
        <p:spPr>
          <a:xfrm>
            <a:off x="1070275" y="4665012"/>
            <a:ext cx="686765" cy="280575"/>
          </a:xfrm>
          <a:prstGeom prst="rect">
            <a:avLst/>
          </a:prstGeom>
          <a:noFill/>
          <a:ln>
            <a:noFill/>
          </a:ln>
        </p:spPr>
      </p:pic>
      <p:pic>
        <p:nvPicPr>
          <p:cNvPr id="397" name="Google Shape;397;g2cb4bdd2148_0_392"/>
          <p:cNvPicPr preferRelativeResize="0"/>
          <p:nvPr/>
        </p:nvPicPr>
        <p:blipFill>
          <a:blip r:embed="rId8">
            <a:alphaModFix/>
          </a:blip>
          <a:stretch>
            <a:fillRect/>
          </a:stretch>
        </p:blipFill>
        <p:spPr>
          <a:xfrm>
            <a:off x="2077777" y="4626847"/>
            <a:ext cx="720950" cy="397954"/>
          </a:xfrm>
          <a:prstGeom prst="rect">
            <a:avLst/>
          </a:prstGeom>
          <a:noFill/>
          <a:ln>
            <a:noFill/>
          </a:ln>
        </p:spPr>
      </p:pic>
      <p:pic>
        <p:nvPicPr>
          <p:cNvPr id="398" name="Google Shape;398;g2cb4bdd2148_0_392"/>
          <p:cNvPicPr preferRelativeResize="0"/>
          <p:nvPr/>
        </p:nvPicPr>
        <p:blipFill>
          <a:blip r:embed="rId9">
            <a:alphaModFix/>
          </a:blip>
          <a:stretch>
            <a:fillRect/>
          </a:stretch>
        </p:blipFill>
        <p:spPr>
          <a:xfrm>
            <a:off x="3119475" y="4716513"/>
            <a:ext cx="969249" cy="177575"/>
          </a:xfrm>
          <a:prstGeom prst="rect">
            <a:avLst/>
          </a:prstGeom>
          <a:noFill/>
          <a:ln>
            <a:noFill/>
          </a:ln>
        </p:spPr>
      </p:pic>
      <p:pic>
        <p:nvPicPr>
          <p:cNvPr id="399" name="Google Shape;399;g2cb4bdd2148_0_392"/>
          <p:cNvPicPr preferRelativeResize="0"/>
          <p:nvPr/>
        </p:nvPicPr>
        <p:blipFill>
          <a:blip r:embed="rId10">
            <a:alphaModFix/>
          </a:blip>
          <a:stretch>
            <a:fillRect/>
          </a:stretch>
        </p:blipFill>
        <p:spPr>
          <a:xfrm>
            <a:off x="6386300" y="4672413"/>
            <a:ext cx="1150593" cy="306825"/>
          </a:xfrm>
          <a:prstGeom prst="rect">
            <a:avLst/>
          </a:prstGeom>
          <a:noFill/>
          <a:ln>
            <a:noFill/>
          </a:ln>
        </p:spPr>
      </p:pic>
      <p:pic>
        <p:nvPicPr>
          <p:cNvPr id="400" name="Google Shape;400;g2cb4bdd2148_0_392"/>
          <p:cNvPicPr preferRelativeResize="0"/>
          <p:nvPr/>
        </p:nvPicPr>
        <p:blipFill>
          <a:blip r:embed="rId11">
            <a:alphaModFix/>
          </a:blip>
          <a:stretch>
            <a:fillRect/>
          </a:stretch>
        </p:blipFill>
        <p:spPr>
          <a:xfrm>
            <a:off x="7848225" y="4678474"/>
            <a:ext cx="969250" cy="356201"/>
          </a:xfrm>
          <a:prstGeom prst="rect">
            <a:avLst/>
          </a:prstGeom>
          <a:noFill/>
          <a:ln>
            <a:noFill/>
          </a:ln>
        </p:spPr>
      </p:pic>
      <p:pic>
        <p:nvPicPr>
          <p:cNvPr id="401" name="Google Shape;401;g2cb4bdd2148_0_392"/>
          <p:cNvPicPr preferRelativeResize="0"/>
          <p:nvPr/>
        </p:nvPicPr>
        <p:blipFill rotWithShape="1">
          <a:blip r:embed="rId12">
            <a:alphaModFix/>
          </a:blip>
          <a:srcRect b="12648" l="0" r="0" t="0"/>
          <a:stretch/>
        </p:blipFill>
        <p:spPr>
          <a:xfrm>
            <a:off x="4350950" y="4625725"/>
            <a:ext cx="453707" cy="4617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05" name="Shape 405"/>
        <p:cNvGrpSpPr/>
        <p:nvPr/>
      </p:nvGrpSpPr>
      <p:grpSpPr>
        <a:xfrm>
          <a:off x="0" y="0"/>
          <a:ext cx="0" cy="0"/>
          <a:chOff x="0" y="0"/>
          <a:chExt cx="0" cy="0"/>
        </a:xfrm>
      </p:grpSpPr>
      <p:pic>
        <p:nvPicPr>
          <p:cNvPr id="406" name="Google Shape;406;g2cb4bdd2148_0_410"/>
          <p:cNvPicPr preferRelativeResize="0"/>
          <p:nvPr/>
        </p:nvPicPr>
        <p:blipFill>
          <a:blip r:embed="rId3">
            <a:alphaModFix/>
          </a:blip>
          <a:stretch>
            <a:fillRect/>
          </a:stretch>
        </p:blipFill>
        <p:spPr>
          <a:xfrm>
            <a:off x="107363" y="-978562"/>
            <a:ext cx="8929273" cy="6696937"/>
          </a:xfrm>
          <a:prstGeom prst="rect">
            <a:avLst/>
          </a:prstGeom>
          <a:noFill/>
          <a:ln>
            <a:noFill/>
          </a:ln>
        </p:spPr>
      </p:pic>
      <p:cxnSp>
        <p:nvCxnSpPr>
          <p:cNvPr id="407" name="Google Shape;407;g2cb4bdd2148_0_410"/>
          <p:cNvCxnSpPr/>
          <p:nvPr/>
        </p:nvCxnSpPr>
        <p:spPr>
          <a:xfrm flipH="1" rot="10800000">
            <a:off x="165963" y="4453500"/>
            <a:ext cx="8844600" cy="11400"/>
          </a:xfrm>
          <a:prstGeom prst="straightConnector1">
            <a:avLst/>
          </a:prstGeom>
          <a:noFill/>
          <a:ln cap="flat" cmpd="sng" w="9525">
            <a:solidFill>
              <a:schemeClr val="dk2"/>
            </a:solidFill>
            <a:prstDash val="solid"/>
            <a:round/>
            <a:headEnd len="med" w="med" type="none"/>
            <a:tailEnd len="med" w="med" type="none"/>
          </a:ln>
        </p:spPr>
      </p:cxnSp>
      <p:sp>
        <p:nvSpPr>
          <p:cNvPr id="408" name="Google Shape;408;g2cb4bdd2148_0_410"/>
          <p:cNvSpPr/>
          <p:nvPr/>
        </p:nvSpPr>
        <p:spPr>
          <a:xfrm>
            <a:off x="731350" y="1681050"/>
            <a:ext cx="3512700" cy="1781400"/>
          </a:xfrm>
          <a:prstGeom prst="rect">
            <a:avLst/>
          </a:prstGeom>
          <a:solidFill>
            <a:schemeClr val="accent5"/>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
        <p:nvSpPr>
          <p:cNvPr id="409" name="Google Shape;409;g2cb4bdd2148_0_410"/>
          <p:cNvSpPr/>
          <p:nvPr/>
        </p:nvSpPr>
        <p:spPr>
          <a:xfrm>
            <a:off x="4759975" y="1681050"/>
            <a:ext cx="3512700" cy="1781400"/>
          </a:xfrm>
          <a:prstGeom prst="rect">
            <a:avLst/>
          </a:prstGeom>
          <a:solidFill>
            <a:schemeClr val="accent5"/>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t/>
            </a:r>
            <a:endParaRPr/>
          </a:p>
        </p:txBody>
      </p:sp>
      <p:sp>
        <p:nvSpPr>
          <p:cNvPr id="410" name="Google Shape;410;g2cb4bdd2148_0_410"/>
          <p:cNvSpPr txBox="1"/>
          <p:nvPr/>
        </p:nvSpPr>
        <p:spPr>
          <a:xfrm>
            <a:off x="872875" y="1761900"/>
            <a:ext cx="2086800" cy="37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800">
                <a:solidFill>
                  <a:schemeClr val="lt1"/>
                </a:solidFill>
                <a:latin typeface="Lato"/>
                <a:ea typeface="Lato"/>
                <a:cs typeface="Lato"/>
                <a:sym typeface="Lato"/>
              </a:rPr>
              <a:t>ZAAL 1</a:t>
            </a:r>
            <a:endParaRPr b="1" sz="1800">
              <a:solidFill>
                <a:schemeClr val="lt1"/>
              </a:solidFill>
              <a:latin typeface="Lato"/>
              <a:ea typeface="Lato"/>
              <a:cs typeface="Lato"/>
              <a:sym typeface="Lato"/>
            </a:endParaRPr>
          </a:p>
        </p:txBody>
      </p:sp>
      <p:sp>
        <p:nvSpPr>
          <p:cNvPr id="411" name="Google Shape;411;g2cb4bdd2148_0_410"/>
          <p:cNvSpPr txBox="1"/>
          <p:nvPr/>
        </p:nvSpPr>
        <p:spPr>
          <a:xfrm>
            <a:off x="4875550" y="1761900"/>
            <a:ext cx="29502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800">
                <a:solidFill>
                  <a:schemeClr val="lt1"/>
                </a:solidFill>
                <a:latin typeface="Lato"/>
                <a:ea typeface="Lato"/>
                <a:cs typeface="Lato"/>
                <a:sym typeface="Lato"/>
              </a:rPr>
              <a:t>ZAAL 2</a:t>
            </a:r>
            <a:endParaRPr b="1" sz="1800">
              <a:solidFill>
                <a:schemeClr val="lt1"/>
              </a:solidFill>
              <a:latin typeface="Lato"/>
              <a:ea typeface="Lato"/>
              <a:cs typeface="Lato"/>
              <a:sym typeface="Lato"/>
            </a:endParaRPr>
          </a:p>
        </p:txBody>
      </p:sp>
      <p:sp>
        <p:nvSpPr>
          <p:cNvPr id="412" name="Google Shape;412;g2cb4bdd2148_0_410"/>
          <p:cNvSpPr txBox="1"/>
          <p:nvPr/>
        </p:nvSpPr>
        <p:spPr>
          <a:xfrm>
            <a:off x="872875" y="2153775"/>
            <a:ext cx="3699000" cy="1385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300">
                <a:solidFill>
                  <a:schemeClr val="lt1"/>
                </a:solidFill>
              </a:rPr>
              <a:t>Mobiliteitsproblemen oplossen: lessen uit </a:t>
            </a:r>
            <a:endParaRPr sz="1300">
              <a:solidFill>
                <a:schemeClr val="lt1"/>
              </a:solidFill>
            </a:endParaRPr>
          </a:p>
          <a:p>
            <a:pPr indent="0" lvl="0" marL="0" rtl="0" algn="l">
              <a:spcBef>
                <a:spcPts val="0"/>
              </a:spcBef>
              <a:spcAft>
                <a:spcPts val="0"/>
              </a:spcAft>
              <a:buNone/>
            </a:pPr>
            <a:r>
              <a:rPr lang="en-US" sz="1300">
                <a:solidFill>
                  <a:schemeClr val="lt1"/>
                </a:solidFill>
              </a:rPr>
              <a:t>grote Europese steden</a:t>
            </a:r>
            <a:endParaRPr sz="700">
              <a:solidFill>
                <a:schemeClr val="lt1"/>
              </a:solidFill>
              <a:latin typeface="Lato"/>
              <a:ea typeface="Lato"/>
              <a:cs typeface="Lato"/>
              <a:sym typeface="Lato"/>
            </a:endParaRPr>
          </a:p>
          <a:p>
            <a:pPr indent="0" lvl="0" marL="0" rtl="0" algn="l">
              <a:spcBef>
                <a:spcPts val="0"/>
              </a:spcBef>
              <a:spcAft>
                <a:spcPts val="0"/>
              </a:spcAft>
              <a:buNone/>
            </a:pPr>
            <a:r>
              <a:t/>
            </a:r>
            <a:endParaRPr sz="1300">
              <a:solidFill>
                <a:schemeClr val="lt1"/>
              </a:solidFill>
              <a:latin typeface="Lato"/>
              <a:ea typeface="Lato"/>
              <a:cs typeface="Lato"/>
              <a:sym typeface="Lato"/>
            </a:endParaRPr>
          </a:p>
          <a:p>
            <a:pPr indent="0" lvl="0" marL="0" rtl="0" algn="l">
              <a:spcBef>
                <a:spcPts val="0"/>
              </a:spcBef>
              <a:spcAft>
                <a:spcPts val="0"/>
              </a:spcAft>
              <a:buNone/>
            </a:pPr>
            <a:r>
              <a:rPr b="1" lang="en-US" sz="1300">
                <a:solidFill>
                  <a:schemeClr val="lt1"/>
                </a:solidFill>
                <a:latin typeface="Lato"/>
                <a:ea typeface="Lato"/>
                <a:cs typeface="Lato"/>
                <a:sym typeface="Lato"/>
              </a:rPr>
              <a:t>Willem Frederik Metzelaar</a:t>
            </a:r>
            <a:endParaRPr b="1" sz="1300">
              <a:solidFill>
                <a:schemeClr val="lt1"/>
              </a:solidFill>
              <a:latin typeface="Lato"/>
              <a:ea typeface="Lato"/>
              <a:cs typeface="Lato"/>
              <a:sym typeface="Lato"/>
            </a:endParaRPr>
          </a:p>
          <a:p>
            <a:pPr indent="0" lvl="0" marL="0" rtl="0" algn="l">
              <a:spcBef>
                <a:spcPts val="0"/>
              </a:spcBef>
              <a:spcAft>
                <a:spcPts val="0"/>
              </a:spcAft>
              <a:buNone/>
            </a:pPr>
            <a:r>
              <a:rPr lang="en-US" sz="1300">
                <a:solidFill>
                  <a:schemeClr val="lt1"/>
                </a:solidFill>
              </a:rPr>
              <a:t>Managing director &amp; Head of Innovation Hub West | EIT Urban Mobility</a:t>
            </a:r>
            <a:endParaRPr sz="1300">
              <a:solidFill>
                <a:schemeClr val="lt1"/>
              </a:solidFill>
            </a:endParaRPr>
          </a:p>
        </p:txBody>
      </p:sp>
      <p:sp>
        <p:nvSpPr>
          <p:cNvPr id="413" name="Google Shape;413;g2cb4bdd2148_0_410"/>
          <p:cNvSpPr txBox="1"/>
          <p:nvPr/>
        </p:nvSpPr>
        <p:spPr>
          <a:xfrm>
            <a:off x="4875550" y="2167725"/>
            <a:ext cx="3630900" cy="1185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US" sz="1300">
                <a:solidFill>
                  <a:schemeClr val="lt1"/>
                </a:solidFill>
              </a:rPr>
              <a:t>Samenwerken verrijkt marktkansen voor Connected Mobility</a:t>
            </a:r>
            <a:endParaRPr sz="1300">
              <a:solidFill>
                <a:schemeClr val="lt1"/>
              </a:solidFill>
            </a:endParaRPr>
          </a:p>
          <a:p>
            <a:pPr indent="0" lvl="0" marL="0" rtl="0" algn="l">
              <a:spcBef>
                <a:spcPts val="0"/>
              </a:spcBef>
              <a:spcAft>
                <a:spcPts val="0"/>
              </a:spcAft>
              <a:buNone/>
            </a:pPr>
            <a:r>
              <a:t/>
            </a:r>
            <a:endParaRPr sz="1300">
              <a:solidFill>
                <a:schemeClr val="lt1"/>
              </a:solidFill>
              <a:latin typeface="Lato"/>
              <a:ea typeface="Lato"/>
              <a:cs typeface="Lato"/>
              <a:sym typeface="Lato"/>
            </a:endParaRPr>
          </a:p>
          <a:p>
            <a:pPr indent="0" lvl="0" marL="0" rtl="0" algn="l">
              <a:spcBef>
                <a:spcPts val="0"/>
              </a:spcBef>
              <a:spcAft>
                <a:spcPts val="0"/>
              </a:spcAft>
              <a:buNone/>
            </a:pPr>
            <a:r>
              <a:rPr b="1" lang="en-US" sz="1300">
                <a:solidFill>
                  <a:schemeClr val="lt1"/>
                </a:solidFill>
                <a:latin typeface="Lato"/>
                <a:ea typeface="Lato"/>
                <a:cs typeface="Lato"/>
                <a:sym typeface="Lato"/>
              </a:rPr>
              <a:t>Jeffrey van Gils</a:t>
            </a:r>
            <a:endParaRPr b="1" sz="1300">
              <a:solidFill>
                <a:schemeClr val="lt1"/>
              </a:solidFill>
              <a:latin typeface="Lato"/>
              <a:ea typeface="Lato"/>
              <a:cs typeface="Lato"/>
              <a:sym typeface="Lato"/>
            </a:endParaRPr>
          </a:p>
          <a:p>
            <a:pPr indent="0" lvl="0" marL="0" rtl="0" algn="l">
              <a:spcBef>
                <a:spcPts val="0"/>
              </a:spcBef>
              <a:spcAft>
                <a:spcPts val="0"/>
              </a:spcAft>
              <a:buNone/>
            </a:pPr>
            <a:r>
              <a:rPr lang="en-US" sz="1300">
                <a:solidFill>
                  <a:schemeClr val="lt1"/>
                </a:solidFill>
                <a:latin typeface="Lato"/>
                <a:ea typeface="Lato"/>
                <a:cs typeface="Lato"/>
                <a:sym typeface="Lato"/>
              </a:rPr>
              <a:t>Adviseur Connected Mobility en OV | KNV| </a:t>
            </a:r>
            <a:endParaRPr sz="1300">
              <a:solidFill>
                <a:schemeClr val="lt1"/>
              </a:solidFill>
              <a:latin typeface="Lato"/>
              <a:ea typeface="Lato"/>
              <a:cs typeface="Lato"/>
              <a:sym typeface="Lato"/>
            </a:endParaRPr>
          </a:p>
        </p:txBody>
      </p:sp>
      <p:sp>
        <p:nvSpPr>
          <p:cNvPr id="414" name="Google Shape;414;g2cb4bdd2148_0_410"/>
          <p:cNvSpPr txBox="1"/>
          <p:nvPr/>
        </p:nvSpPr>
        <p:spPr>
          <a:xfrm>
            <a:off x="731350" y="3757875"/>
            <a:ext cx="5776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solidFill>
                  <a:schemeClr val="dk1"/>
                </a:solidFill>
                <a:latin typeface="Lato"/>
                <a:ea typeface="Lato"/>
                <a:cs typeface="Lato"/>
                <a:sym typeface="Lato"/>
              </a:rPr>
              <a:t>Sessie waar u voor ingeschreven heeft, staat op uw badge</a:t>
            </a:r>
            <a:endParaRPr>
              <a:solidFill>
                <a:schemeClr val="dk1"/>
              </a:solidFill>
            </a:endParaRPr>
          </a:p>
        </p:txBody>
      </p:sp>
      <p:sp>
        <p:nvSpPr>
          <p:cNvPr id="415" name="Google Shape;415;g2cb4bdd2148_0_410"/>
          <p:cNvSpPr txBox="1"/>
          <p:nvPr/>
        </p:nvSpPr>
        <p:spPr>
          <a:xfrm>
            <a:off x="482063" y="374550"/>
            <a:ext cx="5069400" cy="69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3300">
                <a:solidFill>
                  <a:schemeClr val="dk1"/>
                </a:solidFill>
                <a:latin typeface="Lato Black"/>
                <a:ea typeface="Lato Black"/>
                <a:cs typeface="Lato Black"/>
                <a:sym typeface="Lato Black"/>
              </a:rPr>
              <a:t>Breakout ronde 3</a:t>
            </a:r>
            <a:endParaRPr b="1" sz="3000">
              <a:solidFill>
                <a:schemeClr val="dk1"/>
              </a:solidFill>
              <a:latin typeface="Lato"/>
              <a:ea typeface="Lato"/>
              <a:cs typeface="Lato"/>
              <a:sym typeface="Lato"/>
            </a:endParaRPr>
          </a:p>
        </p:txBody>
      </p:sp>
      <p:pic>
        <p:nvPicPr>
          <p:cNvPr id="416" name="Google Shape;416;g2cb4bdd2148_0_410"/>
          <p:cNvPicPr preferRelativeResize="0"/>
          <p:nvPr/>
        </p:nvPicPr>
        <p:blipFill>
          <a:blip r:embed="rId4">
            <a:alphaModFix/>
          </a:blip>
          <a:stretch>
            <a:fillRect/>
          </a:stretch>
        </p:blipFill>
        <p:spPr>
          <a:xfrm>
            <a:off x="7484475" y="83153"/>
            <a:ext cx="1572249" cy="850325"/>
          </a:xfrm>
          <a:prstGeom prst="rect">
            <a:avLst/>
          </a:prstGeom>
          <a:noFill/>
          <a:ln>
            <a:noFill/>
          </a:ln>
        </p:spPr>
      </p:pic>
      <p:pic>
        <p:nvPicPr>
          <p:cNvPr id="417" name="Google Shape;417;g2cb4bdd2148_0_410"/>
          <p:cNvPicPr preferRelativeResize="0"/>
          <p:nvPr/>
        </p:nvPicPr>
        <p:blipFill rotWithShape="1">
          <a:blip r:embed="rId5">
            <a:alphaModFix/>
          </a:blip>
          <a:srcRect b="-20656" l="-55403" r="-1212585" t="-1247332"/>
          <a:stretch/>
        </p:blipFill>
        <p:spPr>
          <a:xfrm>
            <a:off x="58475" y="-117575"/>
            <a:ext cx="6858000" cy="5143500"/>
          </a:xfrm>
          <a:prstGeom prst="rect">
            <a:avLst/>
          </a:prstGeom>
          <a:noFill/>
          <a:ln>
            <a:noFill/>
          </a:ln>
        </p:spPr>
      </p:pic>
      <p:pic>
        <p:nvPicPr>
          <p:cNvPr id="418" name="Google Shape;418;g2cb4bdd2148_0_410"/>
          <p:cNvPicPr preferRelativeResize="0"/>
          <p:nvPr/>
        </p:nvPicPr>
        <p:blipFill>
          <a:blip r:embed="rId6">
            <a:alphaModFix/>
          </a:blip>
          <a:stretch>
            <a:fillRect/>
          </a:stretch>
        </p:blipFill>
        <p:spPr>
          <a:xfrm>
            <a:off x="4969712" y="4760314"/>
            <a:ext cx="862776" cy="131017"/>
          </a:xfrm>
          <a:prstGeom prst="rect">
            <a:avLst/>
          </a:prstGeom>
          <a:noFill/>
          <a:ln>
            <a:noFill/>
          </a:ln>
        </p:spPr>
      </p:pic>
      <p:pic>
        <p:nvPicPr>
          <p:cNvPr id="419" name="Google Shape;419;g2cb4bdd2148_0_410"/>
          <p:cNvPicPr preferRelativeResize="0"/>
          <p:nvPr/>
        </p:nvPicPr>
        <p:blipFill>
          <a:blip r:embed="rId7">
            <a:alphaModFix/>
          </a:blip>
          <a:stretch>
            <a:fillRect/>
          </a:stretch>
        </p:blipFill>
        <p:spPr>
          <a:xfrm>
            <a:off x="1070275" y="4665012"/>
            <a:ext cx="686765" cy="280575"/>
          </a:xfrm>
          <a:prstGeom prst="rect">
            <a:avLst/>
          </a:prstGeom>
          <a:noFill/>
          <a:ln>
            <a:noFill/>
          </a:ln>
        </p:spPr>
      </p:pic>
      <p:pic>
        <p:nvPicPr>
          <p:cNvPr id="420" name="Google Shape;420;g2cb4bdd2148_0_410"/>
          <p:cNvPicPr preferRelativeResize="0"/>
          <p:nvPr/>
        </p:nvPicPr>
        <p:blipFill>
          <a:blip r:embed="rId8">
            <a:alphaModFix/>
          </a:blip>
          <a:stretch>
            <a:fillRect/>
          </a:stretch>
        </p:blipFill>
        <p:spPr>
          <a:xfrm>
            <a:off x="1946239" y="4606322"/>
            <a:ext cx="720950" cy="397954"/>
          </a:xfrm>
          <a:prstGeom prst="rect">
            <a:avLst/>
          </a:prstGeom>
          <a:noFill/>
          <a:ln>
            <a:noFill/>
          </a:ln>
        </p:spPr>
      </p:pic>
      <p:pic>
        <p:nvPicPr>
          <p:cNvPr id="421" name="Google Shape;421;g2cb4bdd2148_0_410"/>
          <p:cNvPicPr preferRelativeResize="0"/>
          <p:nvPr/>
        </p:nvPicPr>
        <p:blipFill>
          <a:blip r:embed="rId9">
            <a:alphaModFix/>
          </a:blip>
          <a:stretch>
            <a:fillRect/>
          </a:stretch>
        </p:blipFill>
        <p:spPr>
          <a:xfrm>
            <a:off x="3002850" y="4716500"/>
            <a:ext cx="969249" cy="177575"/>
          </a:xfrm>
          <a:prstGeom prst="rect">
            <a:avLst/>
          </a:prstGeom>
          <a:noFill/>
          <a:ln>
            <a:noFill/>
          </a:ln>
        </p:spPr>
      </p:pic>
      <p:pic>
        <p:nvPicPr>
          <p:cNvPr id="422" name="Google Shape;422;g2cb4bdd2148_0_410"/>
          <p:cNvPicPr preferRelativeResize="0"/>
          <p:nvPr/>
        </p:nvPicPr>
        <p:blipFill>
          <a:blip r:embed="rId10">
            <a:alphaModFix/>
          </a:blip>
          <a:stretch>
            <a:fillRect/>
          </a:stretch>
        </p:blipFill>
        <p:spPr>
          <a:xfrm>
            <a:off x="6104450" y="4672413"/>
            <a:ext cx="1150593" cy="306825"/>
          </a:xfrm>
          <a:prstGeom prst="rect">
            <a:avLst/>
          </a:prstGeom>
          <a:noFill/>
          <a:ln>
            <a:noFill/>
          </a:ln>
        </p:spPr>
      </p:pic>
      <p:pic>
        <p:nvPicPr>
          <p:cNvPr id="423" name="Google Shape;423;g2cb4bdd2148_0_410"/>
          <p:cNvPicPr preferRelativeResize="0"/>
          <p:nvPr/>
        </p:nvPicPr>
        <p:blipFill>
          <a:blip r:embed="rId11">
            <a:alphaModFix/>
          </a:blip>
          <a:stretch>
            <a:fillRect/>
          </a:stretch>
        </p:blipFill>
        <p:spPr>
          <a:xfrm>
            <a:off x="7585800" y="4678474"/>
            <a:ext cx="969250" cy="356201"/>
          </a:xfrm>
          <a:prstGeom prst="rect">
            <a:avLst/>
          </a:prstGeom>
          <a:noFill/>
          <a:ln>
            <a:noFill/>
          </a:ln>
        </p:spPr>
      </p:pic>
      <p:pic>
        <p:nvPicPr>
          <p:cNvPr id="424" name="Google Shape;424;g2cb4bdd2148_0_410"/>
          <p:cNvPicPr preferRelativeResize="0"/>
          <p:nvPr/>
        </p:nvPicPr>
        <p:blipFill rotWithShape="1">
          <a:blip r:embed="rId12">
            <a:alphaModFix/>
          </a:blip>
          <a:srcRect b="12648" l="0" r="0" t="0"/>
          <a:stretch/>
        </p:blipFill>
        <p:spPr>
          <a:xfrm>
            <a:off x="4244050" y="4625725"/>
            <a:ext cx="453707" cy="461700"/>
          </a:xfrm>
          <a:prstGeom prst="rect">
            <a:avLst/>
          </a:prstGeom>
          <a:noFill/>
          <a:ln>
            <a:noFill/>
          </a:ln>
        </p:spPr>
      </p:pic>
      <p:pic>
        <p:nvPicPr>
          <p:cNvPr id="425" name="Google Shape;425;g2cb4bdd2148_0_410"/>
          <p:cNvPicPr preferRelativeResize="0"/>
          <p:nvPr/>
        </p:nvPicPr>
        <p:blipFill>
          <a:blip r:embed="rId13">
            <a:alphaModFix/>
          </a:blip>
          <a:stretch>
            <a:fillRect/>
          </a:stretch>
        </p:blipFill>
        <p:spPr>
          <a:xfrm>
            <a:off x="6990200" y="1140388"/>
            <a:ext cx="1080475" cy="1080475"/>
          </a:xfrm>
          <a:prstGeom prst="rect">
            <a:avLst/>
          </a:prstGeom>
          <a:noFill/>
          <a:ln>
            <a:noFill/>
          </a:ln>
        </p:spPr>
      </p:pic>
      <p:pic>
        <p:nvPicPr>
          <p:cNvPr id="426" name="Google Shape;426;g2cb4bdd2148_0_410"/>
          <p:cNvPicPr preferRelativeResize="0"/>
          <p:nvPr/>
        </p:nvPicPr>
        <p:blipFill>
          <a:blip r:embed="rId14">
            <a:alphaModFix/>
          </a:blip>
          <a:stretch>
            <a:fillRect/>
          </a:stretch>
        </p:blipFill>
        <p:spPr>
          <a:xfrm>
            <a:off x="3002849" y="1145275"/>
            <a:ext cx="1070725" cy="10707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7" name="Shape 117"/>
        <p:cNvGrpSpPr/>
        <p:nvPr/>
      </p:nvGrpSpPr>
      <p:grpSpPr>
        <a:xfrm>
          <a:off x="0" y="0"/>
          <a:ext cx="0" cy="0"/>
          <a:chOff x="0" y="0"/>
          <a:chExt cx="0" cy="0"/>
        </a:xfrm>
      </p:grpSpPr>
      <p:sp>
        <p:nvSpPr>
          <p:cNvPr id="118" name="Google Shape;118;p1"/>
          <p:cNvSpPr/>
          <p:nvPr/>
        </p:nvSpPr>
        <p:spPr>
          <a:xfrm>
            <a:off x="0" y="0"/>
            <a:ext cx="9144000" cy="5143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50" u="none" cap="none" strike="noStrike">
              <a:solidFill>
                <a:schemeClr val="lt1"/>
              </a:solidFill>
              <a:latin typeface="Calibri"/>
              <a:ea typeface="Calibri"/>
              <a:cs typeface="Calibri"/>
              <a:sym typeface="Calibri"/>
            </a:endParaRPr>
          </a:p>
        </p:txBody>
      </p:sp>
      <p:sp>
        <p:nvSpPr>
          <p:cNvPr id="119" name="Google Shape;119;p1"/>
          <p:cNvSpPr txBox="1"/>
          <p:nvPr>
            <p:ph type="ctrTitle"/>
          </p:nvPr>
        </p:nvSpPr>
        <p:spPr>
          <a:xfrm>
            <a:off x="3640491" y="240030"/>
            <a:ext cx="5030313" cy="2919501"/>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600"/>
              <a:buFont typeface="Calibri"/>
              <a:buNone/>
            </a:pPr>
            <a:r>
              <a:rPr lang="en-US" sz="4600">
                <a:solidFill>
                  <a:schemeClr val="dk1"/>
                </a:solidFill>
                <a:latin typeface="Calibri"/>
                <a:ea typeface="Calibri"/>
                <a:cs typeface="Calibri"/>
                <a:sym typeface="Calibri"/>
              </a:rPr>
              <a:t>Van MaaS naar Publieke Mobiliteit: </a:t>
            </a:r>
            <a:br>
              <a:rPr lang="en-US" sz="4600">
                <a:solidFill>
                  <a:schemeClr val="dk1"/>
                </a:solidFill>
                <a:latin typeface="Calibri"/>
                <a:ea typeface="Calibri"/>
                <a:cs typeface="Calibri"/>
                <a:sym typeface="Calibri"/>
              </a:rPr>
            </a:br>
            <a:r>
              <a:rPr lang="en-US" sz="4600">
                <a:solidFill>
                  <a:schemeClr val="dk1"/>
                </a:solidFill>
                <a:latin typeface="Calibri"/>
                <a:ea typeface="Calibri"/>
                <a:cs typeface="Calibri"/>
                <a:sym typeface="Calibri"/>
              </a:rPr>
              <a:t>De reiziger centraal</a:t>
            </a:r>
            <a:endParaRPr sz="4600">
              <a:solidFill>
                <a:schemeClr val="dk1"/>
              </a:solidFill>
              <a:latin typeface="Calibri"/>
              <a:ea typeface="Calibri"/>
              <a:cs typeface="Calibri"/>
              <a:sym typeface="Calibri"/>
            </a:endParaRPr>
          </a:p>
        </p:txBody>
      </p:sp>
      <p:sp>
        <p:nvSpPr>
          <p:cNvPr id="120" name="Google Shape;120;p1"/>
          <p:cNvSpPr txBox="1"/>
          <p:nvPr>
            <p:ph idx="1" type="subTitle"/>
          </p:nvPr>
        </p:nvSpPr>
        <p:spPr>
          <a:xfrm>
            <a:off x="3640274" y="3473370"/>
            <a:ext cx="5030524" cy="1177115"/>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2400"/>
              <a:buFont typeface="Calibri"/>
              <a:buNone/>
            </a:pPr>
            <a:r>
              <a:rPr lang="en-US">
                <a:solidFill>
                  <a:schemeClr val="dk1"/>
                </a:solidFill>
                <a:latin typeface="Calibri"/>
                <a:ea typeface="Calibri"/>
                <a:cs typeface="Calibri"/>
                <a:sym typeface="Calibri"/>
              </a:rPr>
              <a:t>Hoe nemen we de reiziger nu écht mee in ons verhaal?</a:t>
            </a:r>
            <a:endParaRPr/>
          </a:p>
        </p:txBody>
      </p:sp>
      <p:pic>
        <p:nvPicPr>
          <p:cNvPr id="121" name="Google Shape;121;p1">
            <a:hlinkClick r:id="rId3"/>
          </p:cNvPr>
          <p:cNvPicPr preferRelativeResize="0"/>
          <p:nvPr/>
        </p:nvPicPr>
        <p:blipFill rotWithShape="1">
          <a:blip r:embed="rId4">
            <a:alphaModFix/>
          </a:blip>
          <a:srcRect b="0" l="0" r="0" t="0"/>
          <a:stretch/>
        </p:blipFill>
        <p:spPr>
          <a:xfrm>
            <a:off x="818931" y="1979223"/>
            <a:ext cx="1975090" cy="1185054"/>
          </a:xfrm>
          <a:prstGeom prst="rect">
            <a:avLst/>
          </a:prstGeom>
          <a:noFill/>
          <a:ln>
            <a:noFill/>
          </a:ln>
        </p:spPr>
      </p:pic>
      <p:sp>
        <p:nvSpPr>
          <p:cNvPr id="122" name="Google Shape;122;p1"/>
          <p:cNvSpPr/>
          <p:nvPr/>
        </p:nvSpPr>
        <p:spPr>
          <a:xfrm>
            <a:off x="3640490" y="3306950"/>
            <a:ext cx="3182692" cy="20574"/>
          </a:xfrm>
          <a:custGeom>
            <a:rect b="b" l="l" r="r" t="t"/>
            <a:pathLst>
              <a:path extrusionOk="0" fill="none" h="20574" w="3182692">
                <a:moveTo>
                  <a:pt x="0" y="0"/>
                </a:moveTo>
                <a:cubicBezTo>
                  <a:pt x="126686" y="-21366"/>
                  <a:pt x="467788" y="9025"/>
                  <a:pt x="604711" y="0"/>
                </a:cubicBezTo>
                <a:cubicBezTo>
                  <a:pt x="741634" y="-9025"/>
                  <a:pt x="1061620" y="6814"/>
                  <a:pt x="1241250" y="0"/>
                </a:cubicBezTo>
                <a:cubicBezTo>
                  <a:pt x="1420880" y="-6814"/>
                  <a:pt x="1713773" y="13383"/>
                  <a:pt x="1909615" y="0"/>
                </a:cubicBezTo>
                <a:cubicBezTo>
                  <a:pt x="2105457" y="-13383"/>
                  <a:pt x="2257256" y="13567"/>
                  <a:pt x="2577981" y="0"/>
                </a:cubicBezTo>
                <a:cubicBezTo>
                  <a:pt x="2898706" y="-13567"/>
                  <a:pt x="3026063" y="6328"/>
                  <a:pt x="3182692" y="0"/>
                </a:cubicBezTo>
                <a:cubicBezTo>
                  <a:pt x="3181869" y="8892"/>
                  <a:pt x="3183080" y="12703"/>
                  <a:pt x="3182692" y="20574"/>
                </a:cubicBezTo>
                <a:cubicBezTo>
                  <a:pt x="2998421" y="24028"/>
                  <a:pt x="2675038" y="21300"/>
                  <a:pt x="2482500" y="20574"/>
                </a:cubicBezTo>
                <a:cubicBezTo>
                  <a:pt x="2289962" y="19848"/>
                  <a:pt x="1930644" y="9120"/>
                  <a:pt x="1782308" y="20574"/>
                </a:cubicBezTo>
                <a:cubicBezTo>
                  <a:pt x="1633972" y="32028"/>
                  <a:pt x="1287388" y="294"/>
                  <a:pt x="1145769" y="20574"/>
                </a:cubicBezTo>
                <a:cubicBezTo>
                  <a:pt x="1004150" y="40854"/>
                  <a:pt x="256377" y="-35152"/>
                  <a:pt x="0" y="20574"/>
                </a:cubicBezTo>
                <a:cubicBezTo>
                  <a:pt x="-161" y="11630"/>
                  <a:pt x="139" y="4527"/>
                  <a:pt x="0" y="0"/>
                </a:cubicBezTo>
                <a:close/>
              </a:path>
              <a:path extrusionOk="0" h="20574" w="3182692">
                <a:moveTo>
                  <a:pt x="0" y="0"/>
                </a:moveTo>
                <a:cubicBezTo>
                  <a:pt x="283446" y="18201"/>
                  <a:pt x="432812" y="7290"/>
                  <a:pt x="604711" y="0"/>
                </a:cubicBezTo>
                <a:cubicBezTo>
                  <a:pt x="776610" y="-7290"/>
                  <a:pt x="982253" y="15478"/>
                  <a:pt x="1145769" y="0"/>
                </a:cubicBezTo>
                <a:cubicBezTo>
                  <a:pt x="1309285" y="-15478"/>
                  <a:pt x="1514247" y="-25520"/>
                  <a:pt x="1845961" y="0"/>
                </a:cubicBezTo>
                <a:cubicBezTo>
                  <a:pt x="2177675" y="25520"/>
                  <a:pt x="2297588" y="16646"/>
                  <a:pt x="2450673" y="0"/>
                </a:cubicBezTo>
                <a:cubicBezTo>
                  <a:pt x="2603758" y="-16646"/>
                  <a:pt x="3023048" y="-21196"/>
                  <a:pt x="3182692" y="0"/>
                </a:cubicBezTo>
                <a:cubicBezTo>
                  <a:pt x="3183228" y="8886"/>
                  <a:pt x="3182047" y="10327"/>
                  <a:pt x="3182692" y="20574"/>
                </a:cubicBezTo>
                <a:cubicBezTo>
                  <a:pt x="3039109" y="-10415"/>
                  <a:pt x="2823860" y="16134"/>
                  <a:pt x="2546154" y="20574"/>
                </a:cubicBezTo>
                <a:cubicBezTo>
                  <a:pt x="2268448" y="25014"/>
                  <a:pt x="2098674" y="7577"/>
                  <a:pt x="1845961" y="20574"/>
                </a:cubicBezTo>
                <a:cubicBezTo>
                  <a:pt x="1593248" y="33571"/>
                  <a:pt x="1456743" y="29846"/>
                  <a:pt x="1304904" y="20574"/>
                </a:cubicBezTo>
                <a:cubicBezTo>
                  <a:pt x="1153065" y="11302"/>
                  <a:pt x="947204" y="13412"/>
                  <a:pt x="668365" y="20574"/>
                </a:cubicBezTo>
                <a:cubicBezTo>
                  <a:pt x="389526" y="27736"/>
                  <a:pt x="288244" y="-2342"/>
                  <a:pt x="0" y="20574"/>
                </a:cubicBezTo>
                <a:cubicBezTo>
                  <a:pt x="271" y="13936"/>
                  <a:pt x="-429" y="8006"/>
                  <a:pt x="0" y="0"/>
                </a:cubicBezTo>
                <a:close/>
              </a:path>
            </a:pathLst>
          </a:custGeom>
          <a:solidFill>
            <a:schemeClr val="accent2"/>
          </a:solidFill>
          <a:ln cap="rnd" cmpd="sng" w="4127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50" u="none" cap="none" strike="noStrike">
              <a:solidFill>
                <a:schemeClr val="lt1"/>
              </a:solidFill>
              <a:latin typeface="Calibri"/>
              <a:ea typeface="Calibri"/>
              <a:cs typeface="Calibri"/>
              <a:sym typeface="Calibri"/>
            </a:endParaRPr>
          </a:p>
        </p:txBody>
      </p:sp>
      <p:sp>
        <p:nvSpPr>
          <p:cNvPr id="123" name="Google Shape;123;p1"/>
          <p:cNvSpPr txBox="1"/>
          <p:nvPr/>
        </p:nvSpPr>
        <p:spPr>
          <a:xfrm>
            <a:off x="5394883" y="4221874"/>
            <a:ext cx="3275915" cy="276999"/>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0" lang="en-US" sz="1200" u="none" cap="none" strike="noStrike">
                <a:solidFill>
                  <a:schemeClr val="dk1"/>
                </a:solidFill>
                <a:latin typeface="Calibri"/>
                <a:ea typeface="Calibri"/>
                <a:cs typeface="Calibri"/>
                <a:sym typeface="Calibri"/>
              </a:rPr>
              <a:t>Jaap Sytsma, MuConsult, 16 april 2024</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8" name="Shape 128"/>
        <p:cNvGrpSpPr/>
        <p:nvPr/>
      </p:nvGrpSpPr>
      <p:grpSpPr>
        <a:xfrm>
          <a:off x="0" y="0"/>
          <a:ext cx="0" cy="0"/>
          <a:chOff x="0" y="0"/>
          <a:chExt cx="0" cy="0"/>
        </a:xfrm>
      </p:grpSpPr>
      <p:sp>
        <p:nvSpPr>
          <p:cNvPr id="129" name="Google Shape;129;p2"/>
          <p:cNvSpPr/>
          <p:nvPr/>
        </p:nvSpPr>
        <p:spPr>
          <a:xfrm>
            <a:off x="2286" y="0"/>
            <a:ext cx="9141714" cy="5143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50" u="none" cap="none" strike="noStrike">
              <a:solidFill>
                <a:schemeClr val="lt1"/>
              </a:solidFill>
              <a:latin typeface="Calibri"/>
              <a:ea typeface="Calibri"/>
              <a:cs typeface="Calibri"/>
              <a:sym typeface="Calibri"/>
            </a:endParaRPr>
          </a:p>
        </p:txBody>
      </p:sp>
      <p:sp>
        <p:nvSpPr>
          <p:cNvPr id="130" name="Google Shape;130;p2"/>
          <p:cNvSpPr/>
          <p:nvPr/>
        </p:nvSpPr>
        <p:spPr>
          <a:xfrm>
            <a:off x="0" y="0"/>
            <a:ext cx="3125454" cy="5143500"/>
          </a:xfrm>
          <a:custGeom>
            <a:rect b="b" l="l" r="r" t="t"/>
            <a:pathLst>
              <a:path extrusionOk="0" h="6858000" w="4167271">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50" u="none" cap="none" strike="noStrike">
              <a:solidFill>
                <a:schemeClr val="lt1"/>
              </a:solidFill>
              <a:latin typeface="Calibri"/>
              <a:ea typeface="Calibri"/>
              <a:cs typeface="Calibri"/>
              <a:sym typeface="Calibri"/>
            </a:endParaRPr>
          </a:p>
        </p:txBody>
      </p:sp>
      <p:sp>
        <p:nvSpPr>
          <p:cNvPr id="131" name="Google Shape;131;p2"/>
          <p:cNvSpPr txBox="1"/>
          <p:nvPr>
            <p:ph type="title"/>
          </p:nvPr>
        </p:nvSpPr>
        <p:spPr>
          <a:xfrm>
            <a:off x="515125" y="865179"/>
            <a:ext cx="2400300" cy="334587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4400"/>
              <a:buFont typeface="Calibri"/>
              <a:buNone/>
            </a:pPr>
            <a:r>
              <a:rPr lang="en-US" sz="4400">
                <a:solidFill>
                  <a:srgbClr val="FFFFFF"/>
                </a:solidFill>
                <a:latin typeface="Calibri"/>
                <a:ea typeface="Calibri"/>
                <a:cs typeface="Calibri"/>
                <a:sym typeface="Calibri"/>
              </a:rPr>
              <a:t>Inhoud</a:t>
            </a:r>
            <a:endParaRPr/>
          </a:p>
        </p:txBody>
      </p:sp>
      <p:sp>
        <p:nvSpPr>
          <p:cNvPr id="132" name="Google Shape;132;p2"/>
          <p:cNvSpPr/>
          <p:nvPr/>
        </p:nvSpPr>
        <p:spPr>
          <a:xfrm flipH="1" rot="10800000">
            <a:off x="5662801" y="1841609"/>
            <a:ext cx="3062575" cy="3062575"/>
          </a:xfrm>
          <a:prstGeom prst="arc">
            <a:avLst>
              <a:gd fmla="val 16200000" name="adj1"/>
              <a:gd fmla="val 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50" u="none" cap="none" strike="noStrike">
              <a:solidFill>
                <a:schemeClr val="dk1"/>
              </a:solidFill>
              <a:latin typeface="Calibri"/>
              <a:ea typeface="Calibri"/>
              <a:cs typeface="Calibri"/>
              <a:sym typeface="Calibri"/>
            </a:endParaRPr>
          </a:p>
        </p:txBody>
      </p:sp>
      <p:sp>
        <p:nvSpPr>
          <p:cNvPr id="133" name="Google Shape;133;p2"/>
          <p:cNvSpPr txBox="1"/>
          <p:nvPr>
            <p:ph idx="1" type="body"/>
          </p:nvPr>
        </p:nvSpPr>
        <p:spPr>
          <a:xfrm>
            <a:off x="3335481" y="443508"/>
            <a:ext cx="5179868" cy="4189214"/>
          </a:xfrm>
          <a:prstGeom prst="rect">
            <a:avLst/>
          </a:prstGeom>
          <a:noFill/>
          <a:ln>
            <a:noFill/>
          </a:ln>
        </p:spPr>
        <p:txBody>
          <a:bodyPr anchorCtr="0" anchor="ctr" bIns="45700" lIns="91425" spcFirstLastPara="1" rIns="91425" wrap="square" tIns="45700">
            <a:normAutofit/>
          </a:bodyPr>
          <a:lstStyle/>
          <a:p>
            <a:pPr indent="-228600" lvl="0" marL="342900" rtl="0" algn="l">
              <a:lnSpc>
                <a:spcPct val="90000"/>
              </a:lnSpc>
              <a:spcBef>
                <a:spcPts val="0"/>
              </a:spcBef>
              <a:spcAft>
                <a:spcPts val="0"/>
              </a:spcAft>
              <a:buSzPts val="2000"/>
              <a:buFont typeface="Arial"/>
              <a:buChar char="•"/>
            </a:pPr>
            <a:r>
              <a:rPr lang="en-US">
                <a:solidFill>
                  <a:schemeClr val="dk1"/>
                </a:solidFill>
              </a:rPr>
              <a:t>Mobiliteitssysteem onder druk</a:t>
            </a:r>
            <a:endParaRPr>
              <a:solidFill>
                <a:schemeClr val="dk1"/>
              </a:solidFill>
            </a:endParaRPr>
          </a:p>
          <a:p>
            <a:pPr indent="-228600" lvl="0" marL="342900" rtl="0" algn="l">
              <a:lnSpc>
                <a:spcPct val="90000"/>
              </a:lnSpc>
              <a:spcBef>
                <a:spcPts val="750"/>
              </a:spcBef>
              <a:spcAft>
                <a:spcPts val="0"/>
              </a:spcAft>
              <a:buSzPts val="2000"/>
              <a:buFont typeface="Arial"/>
              <a:buChar char="•"/>
            </a:pPr>
            <a:r>
              <a:rPr lang="en-US">
                <a:solidFill>
                  <a:schemeClr val="dk1"/>
                </a:solidFill>
              </a:rPr>
              <a:t>Maar wat wil de reiziger?</a:t>
            </a:r>
            <a:endParaRPr/>
          </a:p>
          <a:p>
            <a:pPr indent="-228600" lvl="0" marL="342900" rtl="0" algn="l">
              <a:lnSpc>
                <a:spcPct val="90000"/>
              </a:lnSpc>
              <a:spcBef>
                <a:spcPts val="750"/>
              </a:spcBef>
              <a:spcAft>
                <a:spcPts val="0"/>
              </a:spcAft>
              <a:buSzPts val="2000"/>
              <a:buFont typeface="Arial"/>
              <a:buChar char="•"/>
            </a:pPr>
            <a:r>
              <a:rPr lang="en-US">
                <a:solidFill>
                  <a:schemeClr val="dk1"/>
                </a:solidFill>
              </a:rPr>
              <a:t>Publieke mobiliteit en MaaS?</a:t>
            </a:r>
            <a:endParaRPr/>
          </a:p>
          <a:p>
            <a:pPr indent="-228600" lvl="0" marL="342900" rtl="0" algn="l">
              <a:lnSpc>
                <a:spcPct val="90000"/>
              </a:lnSpc>
              <a:spcBef>
                <a:spcPts val="750"/>
              </a:spcBef>
              <a:spcAft>
                <a:spcPts val="0"/>
              </a:spcAft>
              <a:buSzPts val="2000"/>
              <a:buFont typeface="Arial"/>
              <a:buChar char="•"/>
            </a:pPr>
            <a:r>
              <a:rPr lang="en-US">
                <a:solidFill>
                  <a:schemeClr val="dk1"/>
                </a:solidFill>
              </a:rPr>
              <a:t>Governance van publieke mobiliteit</a:t>
            </a:r>
            <a:endParaRPr>
              <a:solidFill>
                <a:schemeClr val="dk1"/>
              </a:solidFill>
            </a:endParaRPr>
          </a:p>
          <a:p>
            <a:pPr indent="-228600" lvl="0" marL="342900" rtl="0" algn="l">
              <a:lnSpc>
                <a:spcPct val="90000"/>
              </a:lnSpc>
              <a:spcBef>
                <a:spcPts val="750"/>
              </a:spcBef>
              <a:spcAft>
                <a:spcPts val="0"/>
              </a:spcAft>
              <a:buSzPts val="2000"/>
              <a:buFont typeface="Arial"/>
              <a:buChar char="•"/>
            </a:pPr>
            <a:r>
              <a:rPr lang="en-US">
                <a:solidFill>
                  <a:schemeClr val="dk1"/>
                </a:solidFill>
              </a:rPr>
              <a:t>Samenwerking met reizigers</a:t>
            </a:r>
            <a:endParaRPr>
              <a:solidFill>
                <a:schemeClr val="dk1"/>
              </a:solidFill>
            </a:endParaRPr>
          </a:p>
          <a:p>
            <a:pPr indent="-228600" lvl="0" marL="342900" rtl="0" algn="l">
              <a:lnSpc>
                <a:spcPct val="90000"/>
              </a:lnSpc>
              <a:spcBef>
                <a:spcPts val="750"/>
              </a:spcBef>
              <a:spcAft>
                <a:spcPts val="0"/>
              </a:spcAft>
              <a:buSzPts val="2000"/>
              <a:buFont typeface="Arial"/>
              <a:buChar char="•"/>
            </a:pPr>
            <a:r>
              <a:rPr lang="en-US">
                <a:solidFill>
                  <a:schemeClr val="dk1"/>
                </a:solidFill>
              </a:rPr>
              <a:t>Conclusies en oproep</a:t>
            </a:r>
            <a:endParaRPr>
              <a:solidFill>
                <a:schemeClr val="dk1"/>
              </a:solidFill>
            </a:endParaRPr>
          </a:p>
          <a:p>
            <a:pPr indent="-228600" lvl="0" marL="342900" rtl="0" algn="l">
              <a:lnSpc>
                <a:spcPct val="90000"/>
              </a:lnSpc>
              <a:spcBef>
                <a:spcPts val="750"/>
              </a:spcBef>
              <a:spcAft>
                <a:spcPts val="0"/>
              </a:spcAft>
              <a:buSzPts val="2000"/>
              <a:buFont typeface="Arial"/>
              <a:buChar char="•"/>
            </a:pPr>
            <a:r>
              <a:rPr lang="en-US">
                <a:solidFill>
                  <a:schemeClr val="dk1"/>
                </a:solidFill>
              </a:rPr>
              <a:t>Vragen en discussie</a:t>
            </a:r>
            <a:endParaRPr>
              <a:solidFill>
                <a:schemeClr val="dk1"/>
              </a:solidFill>
            </a:endParaRPr>
          </a:p>
          <a:p>
            <a:pPr indent="-101600" lvl="0" marL="342900" rtl="0" algn="l">
              <a:lnSpc>
                <a:spcPct val="90000"/>
              </a:lnSpc>
              <a:spcBef>
                <a:spcPts val="750"/>
              </a:spcBef>
              <a:spcAft>
                <a:spcPts val="0"/>
              </a:spcAft>
              <a:buSzPts val="2000"/>
              <a:buFont typeface="Arial"/>
              <a:buNone/>
            </a:pPr>
            <a:r>
              <a:t/>
            </a:r>
            <a:endParaRPr>
              <a:solidFill>
                <a:schemeClr val="dk1"/>
              </a:solidFill>
            </a:endParaRPr>
          </a:p>
        </p:txBody>
      </p:sp>
      <p:sp>
        <p:nvSpPr>
          <p:cNvPr id="134" name="Google Shape;134;p2"/>
          <p:cNvSpPr txBox="1"/>
          <p:nvPr>
            <p:ph idx="12" type="sldNum"/>
          </p:nvPr>
        </p:nvSpPr>
        <p:spPr>
          <a:xfrm>
            <a:off x="6804000" y="4792901"/>
            <a:ext cx="2057988" cy="27384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9" name="Shape 139"/>
        <p:cNvGrpSpPr/>
        <p:nvPr/>
      </p:nvGrpSpPr>
      <p:grpSpPr>
        <a:xfrm>
          <a:off x="0" y="0"/>
          <a:ext cx="0" cy="0"/>
          <a:chOff x="0" y="0"/>
          <a:chExt cx="0" cy="0"/>
        </a:xfrm>
      </p:grpSpPr>
      <p:sp>
        <p:nvSpPr>
          <p:cNvPr id="140" name="Google Shape;140;p3"/>
          <p:cNvSpPr/>
          <p:nvPr/>
        </p:nvSpPr>
        <p:spPr>
          <a:xfrm>
            <a:off x="0" y="0"/>
            <a:ext cx="9141713" cy="5143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50" u="none" cap="none" strike="noStrike">
              <a:solidFill>
                <a:schemeClr val="lt1"/>
              </a:solidFill>
              <a:latin typeface="Calibri"/>
              <a:ea typeface="Calibri"/>
              <a:cs typeface="Calibri"/>
              <a:sym typeface="Calibri"/>
            </a:endParaRPr>
          </a:p>
        </p:txBody>
      </p:sp>
      <p:pic>
        <p:nvPicPr>
          <p:cNvPr descr="Slechts klein deel Nederlanders regelmatig in de file | Nieuwsbericht |  Kennisinstituut voor Mobiliteitsbeleid" id="141" name="Google Shape;141;p3"/>
          <p:cNvPicPr preferRelativeResize="0"/>
          <p:nvPr/>
        </p:nvPicPr>
        <p:blipFill rotWithShape="1">
          <a:blip r:embed="rId3">
            <a:alphaModFix/>
          </a:blip>
          <a:srcRect b="0" l="0" r="0" t="0"/>
          <a:stretch/>
        </p:blipFill>
        <p:spPr>
          <a:xfrm>
            <a:off x="482600" y="669925"/>
            <a:ext cx="2400300" cy="1574800"/>
          </a:xfrm>
          <a:prstGeom prst="rect">
            <a:avLst/>
          </a:prstGeom>
          <a:noFill/>
          <a:ln>
            <a:noFill/>
          </a:ln>
        </p:spPr>
      </p:pic>
      <p:pic>
        <p:nvPicPr>
          <p:cNvPr descr="lege bus tijdens spits" id="142" name="Google Shape;142;p3"/>
          <p:cNvPicPr preferRelativeResize="0"/>
          <p:nvPr/>
        </p:nvPicPr>
        <p:blipFill rotWithShape="1">
          <a:blip r:embed="rId4">
            <a:alphaModFix/>
          </a:blip>
          <a:srcRect b="0" l="0" r="0" t="0"/>
          <a:stretch/>
        </p:blipFill>
        <p:spPr>
          <a:xfrm>
            <a:off x="482600" y="2319338"/>
            <a:ext cx="2400300" cy="1317625"/>
          </a:xfrm>
          <a:prstGeom prst="rect">
            <a:avLst/>
          </a:prstGeom>
          <a:noFill/>
          <a:ln>
            <a:noFill/>
          </a:ln>
        </p:spPr>
      </p:pic>
      <p:pic>
        <p:nvPicPr>
          <p:cNvPr descr="82.700+ Vergrijzing Stockillustraties, royalty-free vector illustraties en  clipart - iStock | Ouderen, Wonen, Stress" id="143" name="Google Shape;143;p3"/>
          <p:cNvPicPr preferRelativeResize="0"/>
          <p:nvPr/>
        </p:nvPicPr>
        <p:blipFill rotWithShape="1">
          <a:blip r:embed="rId5">
            <a:alphaModFix/>
          </a:blip>
          <a:srcRect b="0" l="0" r="0" t="0"/>
          <a:stretch/>
        </p:blipFill>
        <p:spPr>
          <a:xfrm>
            <a:off x="2957513" y="669925"/>
            <a:ext cx="1873250" cy="1871663"/>
          </a:xfrm>
          <a:prstGeom prst="rect">
            <a:avLst/>
          </a:prstGeom>
          <a:noFill/>
          <a:ln>
            <a:noFill/>
          </a:ln>
        </p:spPr>
      </p:pic>
      <p:pic>
        <p:nvPicPr>
          <p:cNvPr descr="Personeelstekort doet uitvoeringsorganisaties piepen en kraken" id="144" name="Google Shape;144;p3"/>
          <p:cNvPicPr preferRelativeResize="0"/>
          <p:nvPr/>
        </p:nvPicPr>
        <p:blipFill rotWithShape="1">
          <a:blip r:embed="rId6">
            <a:alphaModFix/>
          </a:blip>
          <a:srcRect b="0" l="0" r="0" t="0"/>
          <a:stretch/>
        </p:blipFill>
        <p:spPr>
          <a:xfrm>
            <a:off x="2957513" y="2614613"/>
            <a:ext cx="1873250" cy="1020763"/>
          </a:xfrm>
          <a:prstGeom prst="rect">
            <a:avLst/>
          </a:prstGeom>
          <a:noFill/>
          <a:ln>
            <a:noFill/>
          </a:ln>
        </p:spPr>
      </p:pic>
      <p:pic>
        <p:nvPicPr>
          <p:cNvPr descr="CBS in dialoog met vervoerders over toegang tot openbaar vervoer data | CBS" id="145" name="Google Shape;145;p3"/>
          <p:cNvPicPr preferRelativeResize="0"/>
          <p:nvPr/>
        </p:nvPicPr>
        <p:blipFill rotWithShape="1">
          <a:blip r:embed="rId7">
            <a:alphaModFix/>
          </a:blip>
          <a:srcRect b="0" l="0" r="0" t="0"/>
          <a:stretch/>
        </p:blipFill>
        <p:spPr>
          <a:xfrm>
            <a:off x="4905375" y="669925"/>
            <a:ext cx="1490663" cy="708025"/>
          </a:xfrm>
          <a:prstGeom prst="rect">
            <a:avLst/>
          </a:prstGeom>
          <a:noFill/>
          <a:ln>
            <a:noFill/>
          </a:ln>
        </p:spPr>
      </p:pic>
      <p:pic>
        <p:nvPicPr>
          <p:cNvPr descr="Wmo-vervoer zal in 2030 toenemen, ondanks krimp in de regio” | OOG Groningen" id="146" name="Google Shape;146;p3"/>
          <p:cNvPicPr preferRelativeResize="0"/>
          <p:nvPr>
            <p:ph idx="1" type="body"/>
          </p:nvPr>
        </p:nvPicPr>
        <p:blipFill rotWithShape="1">
          <a:blip r:embed="rId8">
            <a:alphaModFix/>
          </a:blip>
          <a:srcRect b="0" l="0" r="0" t="0"/>
          <a:stretch/>
        </p:blipFill>
        <p:spPr>
          <a:xfrm>
            <a:off x="4905375" y="1452563"/>
            <a:ext cx="1490663" cy="971550"/>
          </a:xfrm>
          <a:prstGeom prst="rect">
            <a:avLst/>
          </a:prstGeom>
          <a:noFill/>
          <a:ln>
            <a:noFill/>
          </a:ln>
        </p:spPr>
      </p:pic>
      <p:pic>
        <p:nvPicPr>
          <p:cNvPr id="147" name="Google Shape;147;p3"/>
          <p:cNvPicPr preferRelativeResize="0"/>
          <p:nvPr/>
        </p:nvPicPr>
        <p:blipFill rotWithShape="1">
          <a:blip r:embed="rId9">
            <a:alphaModFix/>
          </a:blip>
          <a:srcRect b="0" l="0" r="0" t="0"/>
          <a:stretch/>
        </p:blipFill>
        <p:spPr>
          <a:xfrm>
            <a:off x="4905375" y="2497138"/>
            <a:ext cx="1490663" cy="1138238"/>
          </a:xfrm>
          <a:prstGeom prst="rect">
            <a:avLst/>
          </a:prstGeom>
          <a:noFill/>
          <a:ln>
            <a:noFill/>
          </a:ln>
        </p:spPr>
      </p:pic>
      <p:pic>
        <p:nvPicPr>
          <p:cNvPr descr="CO2-uitstoot nieuwe auto's op hoogste niveau sinds 2012 | Automotive Online" id="148" name="Google Shape;148;p3"/>
          <p:cNvPicPr preferRelativeResize="0"/>
          <p:nvPr/>
        </p:nvPicPr>
        <p:blipFill rotWithShape="1">
          <a:blip r:embed="rId10">
            <a:alphaModFix/>
          </a:blip>
          <a:srcRect b="0" l="0" r="0" t="0"/>
          <a:stretch/>
        </p:blipFill>
        <p:spPr>
          <a:xfrm>
            <a:off x="6472238" y="669925"/>
            <a:ext cx="2189163" cy="1798638"/>
          </a:xfrm>
          <a:prstGeom prst="rect">
            <a:avLst/>
          </a:prstGeom>
          <a:noFill/>
          <a:ln>
            <a:noFill/>
          </a:ln>
        </p:spPr>
      </p:pic>
      <p:pic>
        <p:nvPicPr>
          <p:cNvPr id="149" name="Google Shape;149;p3"/>
          <p:cNvPicPr preferRelativeResize="0"/>
          <p:nvPr/>
        </p:nvPicPr>
        <p:blipFill rotWithShape="1">
          <a:blip r:embed="rId11">
            <a:alphaModFix/>
          </a:blip>
          <a:srcRect b="0" l="0" r="0" t="0"/>
          <a:stretch/>
        </p:blipFill>
        <p:spPr>
          <a:xfrm>
            <a:off x="6472238" y="2543175"/>
            <a:ext cx="2189163" cy="1093788"/>
          </a:xfrm>
          <a:prstGeom prst="rect">
            <a:avLst/>
          </a:prstGeom>
          <a:noFill/>
          <a:ln>
            <a:noFill/>
          </a:ln>
        </p:spPr>
      </p:pic>
      <p:sp>
        <p:nvSpPr>
          <p:cNvPr id="150" name="Google Shape;150;p3"/>
          <p:cNvSpPr txBox="1"/>
          <p:nvPr>
            <p:ph type="title"/>
          </p:nvPr>
        </p:nvSpPr>
        <p:spPr>
          <a:xfrm>
            <a:off x="628650" y="4018605"/>
            <a:ext cx="7886700" cy="706998"/>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900"/>
              <a:buFont typeface="Calibri"/>
              <a:buNone/>
            </a:pPr>
            <a:r>
              <a:rPr lang="en-US" sz="3900">
                <a:solidFill>
                  <a:schemeClr val="dk1"/>
                </a:solidFill>
                <a:latin typeface="Calibri"/>
                <a:ea typeface="Calibri"/>
                <a:cs typeface="Calibri"/>
                <a:sym typeface="Calibri"/>
              </a:rPr>
              <a:t>Mobiliteitssysteem onder druk</a:t>
            </a:r>
            <a:endParaRPr/>
          </a:p>
        </p:txBody>
      </p:sp>
      <p:sp>
        <p:nvSpPr>
          <p:cNvPr id="151" name="Google Shape;151;p3"/>
          <p:cNvSpPr txBox="1"/>
          <p:nvPr>
            <p:ph idx="12" type="sldNum"/>
          </p:nvPr>
        </p:nvSpPr>
        <p:spPr>
          <a:xfrm>
            <a:off x="6804000" y="4792901"/>
            <a:ext cx="2057988" cy="27384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6" name="Shape 156"/>
        <p:cNvGrpSpPr/>
        <p:nvPr/>
      </p:nvGrpSpPr>
      <p:grpSpPr>
        <a:xfrm>
          <a:off x="0" y="0"/>
          <a:ext cx="0" cy="0"/>
          <a:chOff x="0" y="0"/>
          <a:chExt cx="0" cy="0"/>
        </a:xfrm>
      </p:grpSpPr>
      <p:sp>
        <p:nvSpPr>
          <p:cNvPr id="157" name="Google Shape;157;p4"/>
          <p:cNvSpPr/>
          <p:nvPr/>
        </p:nvSpPr>
        <p:spPr>
          <a:xfrm>
            <a:off x="0" y="0"/>
            <a:ext cx="9141713" cy="5143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350"/>
              <a:buFont typeface="Calibri"/>
              <a:buNone/>
            </a:pPr>
            <a:r>
              <a:t/>
            </a:r>
            <a:endParaRPr b="0" i="0" sz="1350" u="none" cap="none" strike="noStrike">
              <a:solidFill>
                <a:srgbClr val="FFFFFF"/>
              </a:solidFill>
              <a:latin typeface="Calibri"/>
              <a:ea typeface="Calibri"/>
              <a:cs typeface="Calibri"/>
              <a:sym typeface="Calibri"/>
            </a:endParaRPr>
          </a:p>
        </p:txBody>
      </p:sp>
      <p:pic>
        <p:nvPicPr>
          <p:cNvPr id="158" name="Google Shape;158;p4"/>
          <p:cNvPicPr preferRelativeResize="0"/>
          <p:nvPr/>
        </p:nvPicPr>
        <p:blipFill rotWithShape="1">
          <a:blip r:embed="rId3">
            <a:alphaModFix/>
          </a:blip>
          <a:srcRect b="9070" l="3473" r="1164" t="2624"/>
          <a:stretch/>
        </p:blipFill>
        <p:spPr>
          <a:xfrm>
            <a:off x="967027" y="134951"/>
            <a:ext cx="7071799" cy="4659894"/>
          </a:xfrm>
          <a:prstGeom prst="rect">
            <a:avLst/>
          </a:prstGeom>
          <a:noFill/>
          <a:ln>
            <a:noFill/>
          </a:ln>
        </p:spPr>
      </p:pic>
      <p:sp>
        <p:nvSpPr>
          <p:cNvPr id="159" name="Google Shape;159;p4"/>
          <p:cNvSpPr txBox="1"/>
          <p:nvPr>
            <p:ph idx="12" type="sldNum"/>
          </p:nvPr>
        </p:nvSpPr>
        <p:spPr>
          <a:xfrm>
            <a:off x="6804000" y="4792901"/>
            <a:ext cx="2057988" cy="27384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4" name="Shape 164"/>
        <p:cNvGrpSpPr/>
        <p:nvPr/>
      </p:nvGrpSpPr>
      <p:grpSpPr>
        <a:xfrm>
          <a:off x="0" y="0"/>
          <a:ext cx="0" cy="0"/>
          <a:chOff x="0" y="0"/>
          <a:chExt cx="0" cy="0"/>
        </a:xfrm>
      </p:grpSpPr>
      <p:sp>
        <p:nvSpPr>
          <p:cNvPr id="165" name="Google Shape;165;p5"/>
          <p:cNvSpPr/>
          <p:nvPr/>
        </p:nvSpPr>
        <p:spPr>
          <a:xfrm>
            <a:off x="0" y="0"/>
            <a:ext cx="9144000" cy="3182112"/>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50" u="none" cap="none" strike="noStrike">
              <a:solidFill>
                <a:schemeClr val="lt1"/>
              </a:solidFill>
              <a:latin typeface="Calibri"/>
              <a:ea typeface="Calibri"/>
              <a:cs typeface="Calibri"/>
              <a:sym typeface="Calibri"/>
            </a:endParaRPr>
          </a:p>
        </p:txBody>
      </p:sp>
      <p:sp>
        <p:nvSpPr>
          <p:cNvPr id="166" name="Google Shape;166;p5"/>
          <p:cNvSpPr/>
          <p:nvPr/>
        </p:nvSpPr>
        <p:spPr>
          <a:xfrm>
            <a:off x="0" y="3182112"/>
            <a:ext cx="9144000" cy="1961388"/>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50" u="none" cap="none" strike="noStrike">
              <a:solidFill>
                <a:schemeClr val="lt1"/>
              </a:solidFill>
              <a:latin typeface="Calibri"/>
              <a:ea typeface="Calibri"/>
              <a:cs typeface="Calibri"/>
              <a:sym typeface="Calibri"/>
            </a:endParaRPr>
          </a:p>
        </p:txBody>
      </p:sp>
      <p:pic>
        <p:nvPicPr>
          <p:cNvPr id="167" name="Google Shape;167;p5" title="Bewoners Engelbert en Middelbert niet blij met verdwijnen buslijn: “We zijn heel erg verbaasd”"/>
          <p:cNvPicPr preferRelativeResize="0"/>
          <p:nvPr/>
        </p:nvPicPr>
        <p:blipFill rotWithShape="1">
          <a:blip r:embed="rId3">
            <a:alphaModFix/>
          </a:blip>
          <a:srcRect b="0" l="0" r="0" t="0"/>
          <a:stretch/>
        </p:blipFill>
        <p:spPr>
          <a:xfrm>
            <a:off x="487363" y="581025"/>
            <a:ext cx="4051300" cy="2254250"/>
          </a:xfrm>
          <a:prstGeom prst="rect">
            <a:avLst/>
          </a:prstGeom>
          <a:noFill/>
          <a:ln>
            <a:noFill/>
          </a:ln>
        </p:spPr>
      </p:pic>
      <p:sp>
        <p:nvSpPr>
          <p:cNvPr id="168" name="Google Shape;168;p5"/>
          <p:cNvSpPr txBox="1"/>
          <p:nvPr/>
        </p:nvSpPr>
        <p:spPr>
          <a:xfrm>
            <a:off x="487363" y="2836574"/>
            <a:ext cx="4043363" cy="148164"/>
          </a:xfrm>
          <a:prstGeom prst="rect">
            <a:avLst/>
          </a:prstGeom>
          <a:solidFill>
            <a:schemeClr val="lt1">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150" u="sng" cap="none" strike="noStrike">
                <a:solidFill>
                  <a:srgbClr val="F2F2F2"/>
                </a:solidFill>
                <a:latin typeface="Calibri"/>
                <a:ea typeface="Calibri"/>
                <a:cs typeface="Calibri"/>
                <a:sym typeface="Calibri"/>
                <a:hlinkClick r:id="rId4">
                  <a:extLst>
                    <a:ext uri="{A12FA001-AC4F-418D-AE19-62706E023703}">
                      <ahyp:hlinkClr val="tx"/>
                    </a:ext>
                  </a:extLst>
                </a:hlinkClick>
              </a:rPr>
              <a:t>https://www.youtube.com/watch?v=wQjXHpuHhRE&amp;t=20s</a:t>
            </a:r>
            <a:r>
              <a:rPr b="0" i="0" lang="en-US" sz="1150" u="none" cap="none" strike="noStrike">
                <a:solidFill>
                  <a:srgbClr val="F2F2F2"/>
                </a:solidFill>
                <a:latin typeface="Calibri"/>
                <a:ea typeface="Calibri"/>
                <a:cs typeface="Calibri"/>
                <a:sym typeface="Calibri"/>
              </a:rPr>
              <a:t> </a:t>
            </a:r>
            <a:endParaRPr/>
          </a:p>
        </p:txBody>
      </p:sp>
      <p:sp>
        <p:nvSpPr>
          <p:cNvPr id="169" name="Google Shape;169;p5"/>
          <p:cNvSpPr txBox="1"/>
          <p:nvPr/>
        </p:nvSpPr>
        <p:spPr>
          <a:xfrm>
            <a:off x="4613275" y="2835275"/>
            <a:ext cx="4043364" cy="149462"/>
          </a:xfrm>
          <a:prstGeom prst="rect">
            <a:avLst/>
          </a:prstGeom>
          <a:solidFill>
            <a:schemeClr val="lt1">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150" u="sng" cap="none" strike="noStrike">
                <a:solidFill>
                  <a:srgbClr val="F2F2F2"/>
                </a:solidFill>
                <a:latin typeface="Calibri"/>
                <a:ea typeface="Calibri"/>
                <a:cs typeface="Calibri"/>
                <a:sym typeface="Calibri"/>
                <a:hlinkClick r:id="rId5">
                  <a:extLst>
                    <a:ext uri="{A12FA001-AC4F-418D-AE19-62706E023703}">
                      <ahyp:hlinkClr val="tx"/>
                    </a:ext>
                  </a:extLst>
                </a:hlinkClick>
              </a:rPr>
              <a:t>https://www.youtube.com/watch?v=XH1foiUTCWk&amp;t=288s</a:t>
            </a:r>
            <a:r>
              <a:rPr b="0" i="0" lang="en-US" sz="1150" u="none" cap="none" strike="noStrike">
                <a:solidFill>
                  <a:srgbClr val="F2F2F2"/>
                </a:solidFill>
                <a:latin typeface="Calibri"/>
                <a:ea typeface="Calibri"/>
                <a:cs typeface="Calibri"/>
                <a:sym typeface="Calibri"/>
              </a:rPr>
              <a:t> </a:t>
            </a:r>
            <a:endParaRPr/>
          </a:p>
        </p:txBody>
      </p:sp>
      <p:sp>
        <p:nvSpPr>
          <p:cNvPr id="170" name="Google Shape;170;p5"/>
          <p:cNvSpPr txBox="1"/>
          <p:nvPr>
            <p:ph type="title"/>
          </p:nvPr>
        </p:nvSpPr>
        <p:spPr>
          <a:xfrm>
            <a:off x="628650" y="3477601"/>
            <a:ext cx="7886700" cy="994172"/>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Maar wat wil de reiziger?</a:t>
            </a:r>
            <a:endParaRPr/>
          </a:p>
        </p:txBody>
      </p:sp>
      <p:sp>
        <p:nvSpPr>
          <p:cNvPr id="171" name="Google Shape;171;p5"/>
          <p:cNvSpPr txBox="1"/>
          <p:nvPr>
            <p:ph idx="12" type="sldNum"/>
          </p:nvPr>
        </p:nvSpPr>
        <p:spPr>
          <a:xfrm>
            <a:off x="6804000" y="4792901"/>
            <a:ext cx="2057988" cy="27384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172" name="Google Shape;172;p5" title="Publiek Vervoer Groningen Drenthe item Bouwen Aan De Toekomst S04E06; Energie"/>
          <p:cNvPicPr preferRelativeResize="0"/>
          <p:nvPr/>
        </p:nvPicPr>
        <p:blipFill rotWithShape="1">
          <a:blip r:embed="rId6">
            <a:alphaModFix/>
          </a:blip>
          <a:srcRect b="0" l="0" r="0" t="0"/>
          <a:stretch/>
        </p:blipFill>
        <p:spPr>
          <a:xfrm>
            <a:off x="4840890" y="581025"/>
            <a:ext cx="3992945" cy="22542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7"/>
                                        </p:tgtEl>
                                        <p:attrNameLst>
                                          <p:attrName>style.visibility</p:attrName>
                                        </p:attrNameLst>
                                      </p:cBhvr>
                                      <p:to>
                                        <p:strVal val="visible"/>
                                      </p:to>
                                    </p:set>
                                    <p:animEffect filter="fade" transition="in">
                                      <p:cBhvr>
                                        <p:cTn dur="1"/>
                                        <p:tgtEl>
                                          <p:spTgt spid="16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2"/>
                                        </p:tgtEl>
                                        <p:attrNameLst>
                                          <p:attrName>style.visibility</p:attrName>
                                        </p:attrNameLst>
                                      </p:cBhvr>
                                      <p:to>
                                        <p:strVal val="visible"/>
                                      </p:to>
                                    </p:set>
                                    <p:animEffect filter="fade" transition="in">
                                      <p:cBhvr>
                                        <p:cTn dur="1"/>
                                        <p:tgtEl>
                                          <p:spTgt spid="17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7" name="Shape 177"/>
        <p:cNvGrpSpPr/>
        <p:nvPr/>
      </p:nvGrpSpPr>
      <p:grpSpPr>
        <a:xfrm>
          <a:off x="0" y="0"/>
          <a:ext cx="0" cy="0"/>
          <a:chOff x="0" y="0"/>
          <a:chExt cx="0" cy="0"/>
        </a:xfrm>
      </p:grpSpPr>
      <p:sp>
        <p:nvSpPr>
          <p:cNvPr id="178" name="Google Shape;178;p6"/>
          <p:cNvSpPr txBox="1"/>
          <p:nvPr>
            <p:ph type="title"/>
          </p:nvPr>
        </p:nvSpPr>
        <p:spPr>
          <a:xfrm>
            <a:off x="571380" y="853698"/>
            <a:ext cx="3408571" cy="105088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Font typeface="Calibri"/>
              <a:buNone/>
            </a:pPr>
            <a:r>
              <a:rPr lang="en-US" sz="2400">
                <a:solidFill>
                  <a:schemeClr val="dk1"/>
                </a:solidFill>
                <a:latin typeface="Calibri"/>
                <a:ea typeface="Calibri"/>
                <a:cs typeface="Calibri"/>
                <a:sym typeface="Calibri"/>
              </a:rPr>
              <a:t>Kansen</a:t>
            </a:r>
            <a:endParaRPr/>
          </a:p>
        </p:txBody>
      </p:sp>
      <p:cxnSp>
        <p:nvCxnSpPr>
          <p:cNvPr id="179" name="Google Shape;179;p6"/>
          <p:cNvCxnSpPr/>
          <p:nvPr/>
        </p:nvCxnSpPr>
        <p:spPr>
          <a:xfrm>
            <a:off x="646096" y="653359"/>
            <a:ext cx="552704" cy="0"/>
          </a:xfrm>
          <a:prstGeom prst="straightConnector1">
            <a:avLst/>
          </a:prstGeom>
          <a:noFill/>
          <a:ln cap="flat" cmpd="sng" w="57150">
            <a:solidFill>
              <a:schemeClr val="accent4"/>
            </a:solidFill>
            <a:prstDash val="solid"/>
            <a:miter lim="800000"/>
            <a:headEnd len="sm" w="sm" type="none"/>
            <a:tailEnd len="sm" w="sm" type="none"/>
          </a:ln>
        </p:spPr>
      </p:cxnSp>
      <p:sp>
        <p:nvSpPr>
          <p:cNvPr id="180" name="Google Shape;180;p6"/>
          <p:cNvSpPr txBox="1"/>
          <p:nvPr>
            <p:ph idx="1" type="body"/>
          </p:nvPr>
        </p:nvSpPr>
        <p:spPr>
          <a:xfrm>
            <a:off x="571380" y="1913382"/>
            <a:ext cx="3408571" cy="2702201"/>
          </a:xfrm>
          <a:prstGeom prst="rect">
            <a:avLst/>
          </a:prstGeom>
          <a:noFill/>
          <a:ln>
            <a:noFill/>
          </a:ln>
        </p:spPr>
        <p:txBody>
          <a:bodyPr anchorCtr="0" anchor="t" bIns="45700" lIns="91425" spcFirstLastPara="1" rIns="91425" wrap="square" tIns="45700">
            <a:normAutofit/>
          </a:bodyPr>
          <a:lstStyle/>
          <a:p>
            <a:pPr indent="-228600" lvl="0" marL="342900" rtl="0" algn="l">
              <a:lnSpc>
                <a:spcPct val="90000"/>
              </a:lnSpc>
              <a:spcBef>
                <a:spcPts val="0"/>
              </a:spcBef>
              <a:spcAft>
                <a:spcPts val="0"/>
              </a:spcAft>
              <a:buSzPts val="2000"/>
              <a:buFont typeface="Arial"/>
              <a:buChar char="•"/>
            </a:pPr>
            <a:r>
              <a:rPr lang="en-US">
                <a:solidFill>
                  <a:schemeClr val="dk1"/>
                </a:solidFill>
              </a:rPr>
              <a:t>Inclusief mobiliteitssysteem</a:t>
            </a:r>
            <a:endParaRPr>
              <a:solidFill>
                <a:schemeClr val="dk1"/>
              </a:solidFill>
            </a:endParaRPr>
          </a:p>
          <a:p>
            <a:pPr indent="-101600" lvl="0" marL="342900" rtl="0" algn="l">
              <a:lnSpc>
                <a:spcPct val="90000"/>
              </a:lnSpc>
              <a:spcBef>
                <a:spcPts val="750"/>
              </a:spcBef>
              <a:spcAft>
                <a:spcPts val="0"/>
              </a:spcAft>
              <a:buSzPts val="2000"/>
              <a:buFont typeface="Arial"/>
              <a:buNone/>
            </a:pPr>
            <a:r>
              <a:t/>
            </a:r>
            <a:endParaRPr>
              <a:solidFill>
                <a:schemeClr val="dk1"/>
              </a:solidFill>
            </a:endParaRPr>
          </a:p>
          <a:p>
            <a:pPr indent="-228600" lvl="0" marL="342900" rtl="0" algn="l">
              <a:lnSpc>
                <a:spcPct val="90000"/>
              </a:lnSpc>
              <a:spcBef>
                <a:spcPts val="750"/>
              </a:spcBef>
              <a:spcAft>
                <a:spcPts val="0"/>
              </a:spcAft>
              <a:buSzPts val="2000"/>
              <a:buFont typeface="Arial"/>
              <a:buChar char="•"/>
            </a:pPr>
            <a:r>
              <a:rPr lang="en-US">
                <a:solidFill>
                  <a:schemeClr val="dk1"/>
                </a:solidFill>
              </a:rPr>
              <a:t>Ontschotting</a:t>
            </a:r>
            <a:endParaRPr>
              <a:solidFill>
                <a:schemeClr val="dk1"/>
              </a:solidFill>
            </a:endParaRPr>
          </a:p>
          <a:p>
            <a:pPr indent="-101600" lvl="0" marL="342900" rtl="0" algn="l">
              <a:lnSpc>
                <a:spcPct val="90000"/>
              </a:lnSpc>
              <a:spcBef>
                <a:spcPts val="750"/>
              </a:spcBef>
              <a:spcAft>
                <a:spcPts val="0"/>
              </a:spcAft>
              <a:buSzPts val="2000"/>
              <a:buFont typeface="Arial"/>
              <a:buNone/>
            </a:pPr>
            <a:r>
              <a:t/>
            </a:r>
            <a:endParaRPr>
              <a:solidFill>
                <a:schemeClr val="dk1"/>
              </a:solidFill>
            </a:endParaRPr>
          </a:p>
          <a:p>
            <a:pPr indent="-228600" lvl="0" marL="342900" rtl="0" algn="l">
              <a:lnSpc>
                <a:spcPct val="90000"/>
              </a:lnSpc>
              <a:spcBef>
                <a:spcPts val="750"/>
              </a:spcBef>
              <a:spcAft>
                <a:spcPts val="0"/>
              </a:spcAft>
              <a:buSzPts val="2000"/>
              <a:buFont typeface="Arial"/>
              <a:buChar char="•"/>
            </a:pPr>
            <a:r>
              <a:rPr lang="en-US">
                <a:solidFill>
                  <a:schemeClr val="dk1"/>
                </a:solidFill>
              </a:rPr>
              <a:t>Redeneren vanuit de vraag</a:t>
            </a:r>
            <a:endParaRPr>
              <a:solidFill>
                <a:schemeClr val="dk1"/>
              </a:solidFill>
            </a:endParaRPr>
          </a:p>
          <a:p>
            <a:pPr indent="-152400" lvl="1" marL="342900" rtl="0" algn="l">
              <a:lnSpc>
                <a:spcPct val="90000"/>
              </a:lnSpc>
              <a:spcBef>
                <a:spcPts val="375"/>
              </a:spcBef>
              <a:spcAft>
                <a:spcPts val="0"/>
              </a:spcAft>
              <a:buSzPts val="1200"/>
              <a:buFont typeface="Arial"/>
              <a:buNone/>
            </a:pPr>
            <a:r>
              <a:t/>
            </a:r>
            <a:endParaRPr sz="1500">
              <a:solidFill>
                <a:schemeClr val="dk1"/>
              </a:solidFill>
            </a:endParaRPr>
          </a:p>
        </p:txBody>
      </p:sp>
      <p:pic>
        <p:nvPicPr>
          <p:cNvPr descr="Afbeelding met tekst, diagram, schermopname, cirkel&#10;&#10;Automatisch gegenereerde beschrijving" id="181" name="Google Shape;181;p6"/>
          <p:cNvPicPr preferRelativeResize="0"/>
          <p:nvPr/>
        </p:nvPicPr>
        <p:blipFill rotWithShape="1">
          <a:blip r:embed="rId3">
            <a:alphaModFix/>
          </a:blip>
          <a:srcRect b="1823" l="-704" r="-30" t="1"/>
          <a:stretch/>
        </p:blipFill>
        <p:spPr>
          <a:xfrm>
            <a:off x="4653354" y="842200"/>
            <a:ext cx="4490646" cy="3162123"/>
          </a:xfrm>
          <a:prstGeom prst="rect">
            <a:avLst/>
          </a:prstGeom>
          <a:noFill/>
          <a:ln>
            <a:noFill/>
          </a:ln>
        </p:spPr>
      </p:pic>
      <p:sp>
        <p:nvSpPr>
          <p:cNvPr id="182" name="Google Shape;182;p6"/>
          <p:cNvSpPr txBox="1"/>
          <p:nvPr>
            <p:ph idx="12" type="sldNum"/>
          </p:nvPr>
        </p:nvSpPr>
        <p:spPr>
          <a:xfrm>
            <a:off x="6804000" y="4792901"/>
            <a:ext cx="2057988" cy="27384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7" name="Shape 187"/>
        <p:cNvGrpSpPr/>
        <p:nvPr/>
      </p:nvGrpSpPr>
      <p:grpSpPr>
        <a:xfrm>
          <a:off x="0" y="0"/>
          <a:ext cx="0" cy="0"/>
          <a:chOff x="0" y="0"/>
          <a:chExt cx="0" cy="0"/>
        </a:xfrm>
      </p:grpSpPr>
      <p:sp>
        <p:nvSpPr>
          <p:cNvPr id="188" name="Google Shape;188;p7"/>
          <p:cNvSpPr/>
          <p:nvPr/>
        </p:nvSpPr>
        <p:spPr>
          <a:xfrm>
            <a:off x="2286" y="0"/>
            <a:ext cx="9141714" cy="5143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50" u="none" cap="none" strike="noStrike">
              <a:solidFill>
                <a:schemeClr val="lt1"/>
              </a:solidFill>
              <a:latin typeface="Calibri"/>
              <a:ea typeface="Calibri"/>
              <a:cs typeface="Calibri"/>
              <a:sym typeface="Calibri"/>
            </a:endParaRPr>
          </a:p>
        </p:txBody>
      </p:sp>
      <p:sp>
        <p:nvSpPr>
          <p:cNvPr id="189" name="Google Shape;189;p7"/>
          <p:cNvSpPr/>
          <p:nvPr/>
        </p:nvSpPr>
        <p:spPr>
          <a:xfrm>
            <a:off x="366891" y="839273"/>
            <a:ext cx="3464954" cy="3464953"/>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50" u="none" cap="none" strike="noStrike">
              <a:solidFill>
                <a:schemeClr val="lt1"/>
              </a:solidFill>
              <a:latin typeface="Calibri"/>
              <a:ea typeface="Calibri"/>
              <a:cs typeface="Calibri"/>
              <a:sym typeface="Calibri"/>
            </a:endParaRPr>
          </a:p>
        </p:txBody>
      </p:sp>
      <p:sp>
        <p:nvSpPr>
          <p:cNvPr id="190" name="Google Shape;190;p7"/>
          <p:cNvSpPr txBox="1"/>
          <p:nvPr>
            <p:ph type="title"/>
          </p:nvPr>
        </p:nvSpPr>
        <p:spPr>
          <a:xfrm>
            <a:off x="878305" y="1047514"/>
            <a:ext cx="2430380" cy="3048471"/>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4100"/>
              <a:buFont typeface="Calibri"/>
              <a:buNone/>
            </a:pPr>
            <a:r>
              <a:rPr lang="en-US" sz="4100">
                <a:solidFill>
                  <a:srgbClr val="FFFFFF"/>
                </a:solidFill>
                <a:latin typeface="Calibri"/>
                <a:ea typeface="Calibri"/>
                <a:cs typeface="Calibri"/>
                <a:sym typeface="Calibri"/>
              </a:rPr>
              <a:t>Publieke mobiliteit en MaaS?</a:t>
            </a:r>
            <a:endParaRPr/>
          </a:p>
        </p:txBody>
      </p:sp>
      <p:sp>
        <p:nvSpPr>
          <p:cNvPr id="191" name="Google Shape;191;p7"/>
          <p:cNvSpPr/>
          <p:nvPr/>
        </p:nvSpPr>
        <p:spPr>
          <a:xfrm rot="-1790889">
            <a:off x="6512790" y="705861"/>
            <a:ext cx="2240924" cy="2240924"/>
          </a:xfrm>
          <a:prstGeom prst="arc">
            <a:avLst>
              <a:gd fmla="val 15817365" name="adj1"/>
              <a:gd fmla="val 178138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92" name="Google Shape;192;p7"/>
          <p:cNvSpPr/>
          <p:nvPr/>
        </p:nvSpPr>
        <p:spPr>
          <a:xfrm>
            <a:off x="682536" y="3585744"/>
            <a:ext cx="409575" cy="409575"/>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93" name="Google Shape;193;p7"/>
          <p:cNvSpPr txBox="1"/>
          <p:nvPr>
            <p:ph idx="1" type="body"/>
          </p:nvPr>
        </p:nvSpPr>
        <p:spPr>
          <a:xfrm>
            <a:off x="4027614" y="1144524"/>
            <a:ext cx="4152298" cy="3622738"/>
          </a:xfrm>
          <a:prstGeom prst="rect">
            <a:avLst/>
          </a:prstGeom>
          <a:noFill/>
          <a:ln>
            <a:noFill/>
          </a:ln>
        </p:spPr>
        <p:txBody>
          <a:bodyPr anchorCtr="0" anchor="t" bIns="45700" lIns="91425" spcFirstLastPara="1" rIns="91425" wrap="square" tIns="45700">
            <a:normAutofit/>
          </a:bodyPr>
          <a:lstStyle/>
          <a:p>
            <a:pPr indent="-228600" lvl="0" marL="342900" rtl="0" algn="l">
              <a:lnSpc>
                <a:spcPct val="90000"/>
              </a:lnSpc>
              <a:spcBef>
                <a:spcPts val="0"/>
              </a:spcBef>
              <a:spcAft>
                <a:spcPts val="0"/>
              </a:spcAft>
              <a:buSzPts val="2200"/>
              <a:buFont typeface="Arial"/>
              <a:buChar char="•"/>
            </a:pPr>
            <a:r>
              <a:rPr lang="en-US" sz="2200">
                <a:solidFill>
                  <a:schemeClr val="dk1"/>
                </a:solidFill>
              </a:rPr>
              <a:t>Oude wijn in nieuwe zakken?</a:t>
            </a:r>
            <a:endParaRPr/>
          </a:p>
          <a:p>
            <a:pPr indent="-101600" lvl="1" marL="342900" rtl="0" algn="l">
              <a:lnSpc>
                <a:spcPct val="90000"/>
              </a:lnSpc>
              <a:spcBef>
                <a:spcPts val="750"/>
              </a:spcBef>
              <a:spcAft>
                <a:spcPts val="0"/>
              </a:spcAft>
              <a:buSzPts val="2000"/>
              <a:buFont typeface="Arial"/>
              <a:buNone/>
            </a:pPr>
            <a:r>
              <a:t/>
            </a:r>
            <a:endParaRPr sz="2000">
              <a:solidFill>
                <a:schemeClr val="dk1"/>
              </a:solidFill>
            </a:endParaRPr>
          </a:p>
          <a:p>
            <a:pPr indent="-228600" lvl="0" marL="342900" rtl="0" algn="l">
              <a:lnSpc>
                <a:spcPct val="90000"/>
              </a:lnSpc>
              <a:spcBef>
                <a:spcPts val="750"/>
              </a:spcBef>
              <a:spcAft>
                <a:spcPts val="0"/>
              </a:spcAft>
              <a:buSzPts val="2200"/>
              <a:buFont typeface="Arial"/>
              <a:buChar char="•"/>
            </a:pPr>
            <a:r>
              <a:rPr lang="en-US" sz="2200">
                <a:solidFill>
                  <a:schemeClr val="dk1"/>
                </a:solidFill>
              </a:rPr>
              <a:t>Is MaaS daarmee dood?</a:t>
            </a:r>
            <a:endParaRPr/>
          </a:p>
          <a:p>
            <a:pPr indent="-101600" lvl="1" marL="342900" rtl="0" algn="l">
              <a:lnSpc>
                <a:spcPct val="90000"/>
              </a:lnSpc>
              <a:spcBef>
                <a:spcPts val="750"/>
              </a:spcBef>
              <a:spcAft>
                <a:spcPts val="0"/>
              </a:spcAft>
              <a:buSzPts val="2000"/>
              <a:buFont typeface="Arial"/>
              <a:buNone/>
            </a:pPr>
            <a:r>
              <a:t/>
            </a:r>
            <a:endParaRPr sz="2000">
              <a:solidFill>
                <a:schemeClr val="dk1"/>
              </a:solidFill>
            </a:endParaRPr>
          </a:p>
          <a:p>
            <a:pPr indent="-228600" lvl="0" marL="342900" rtl="0" algn="l">
              <a:lnSpc>
                <a:spcPct val="90000"/>
              </a:lnSpc>
              <a:spcBef>
                <a:spcPts val="750"/>
              </a:spcBef>
              <a:spcAft>
                <a:spcPts val="0"/>
              </a:spcAft>
              <a:buSzPts val="2200"/>
              <a:buFont typeface="Arial"/>
              <a:buChar char="•"/>
            </a:pPr>
            <a:r>
              <a:rPr lang="en-US" sz="2200">
                <a:solidFill>
                  <a:schemeClr val="dk1"/>
                </a:solidFill>
              </a:rPr>
              <a:t>Zijn de MaaS-pilots voor niets geweest?</a:t>
            </a:r>
            <a:endParaRPr/>
          </a:p>
        </p:txBody>
      </p:sp>
      <p:pic>
        <p:nvPicPr>
          <p:cNvPr descr="Afbeelding met Lettertype, tekst, wit, ontwerp&#10;&#10;Automatisch gegenereerde beschrijving" id="194" name="Google Shape;194;p7"/>
          <p:cNvPicPr preferRelativeResize="0"/>
          <p:nvPr/>
        </p:nvPicPr>
        <p:blipFill rotWithShape="1">
          <a:blip r:embed="rId3">
            <a:alphaModFix/>
          </a:blip>
          <a:srcRect b="0" l="0" r="0" t="0"/>
          <a:stretch/>
        </p:blipFill>
        <p:spPr>
          <a:xfrm>
            <a:off x="628650" y="4713463"/>
            <a:ext cx="673877" cy="381441"/>
          </a:xfrm>
          <a:prstGeom prst="rect">
            <a:avLst/>
          </a:prstGeom>
          <a:noFill/>
          <a:ln>
            <a:noFill/>
          </a:ln>
        </p:spPr>
      </p:pic>
      <p:sp>
        <p:nvSpPr>
          <p:cNvPr id="195" name="Google Shape;195;p7"/>
          <p:cNvSpPr txBox="1"/>
          <p:nvPr>
            <p:ph idx="12" type="sldNum"/>
          </p:nvPr>
        </p:nvSpPr>
        <p:spPr>
          <a:xfrm>
            <a:off x="6804000" y="4792901"/>
            <a:ext cx="2057988" cy="27384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Kantoorth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Kantoorthema">
  <a:themeElements>
    <a:clrScheme name="MuConsult 1">
      <a:dk1>
        <a:srgbClr val="000000"/>
      </a:dk1>
      <a:lt1>
        <a:srgbClr val="FFFFFF"/>
      </a:lt1>
      <a:dk2>
        <a:srgbClr val="44546A"/>
      </a:dk2>
      <a:lt2>
        <a:srgbClr val="E7E6E6"/>
      </a:lt2>
      <a:accent1>
        <a:srgbClr val="C5DE3A"/>
      </a:accent1>
      <a:accent2>
        <a:srgbClr val="F79646"/>
      </a:accent2>
      <a:accent3>
        <a:srgbClr val="4BACC6"/>
      </a:accent3>
      <a:accent4>
        <a:srgbClr val="38B6AB"/>
      </a:accent4>
      <a:accent5>
        <a:srgbClr val="13A538"/>
      </a:accent5>
      <a:accent6>
        <a:srgbClr val="501E70"/>
      </a:accent6>
      <a:hlink>
        <a:srgbClr val="005B93"/>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2018-06-19T11:42:36Z</dcterms:created>
  <dc:creator>Sophie Mulder</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0x0101008A25998B8100804E9BBE1F768B947477</vt:lpwstr>
  </property>
  <property fmtid="{D5CDD505-2E9C-101B-9397-08002B2CF9AE}" pid="3" name="Order">
    <vt:r8>1372200.0</vt:r8>
  </property>
  <property fmtid="{D5CDD505-2E9C-101B-9397-08002B2CF9AE}" pid="4" name="MediaServiceImageTags">
    <vt:lpwstr/>
  </property>
  <property fmtid="{D5CDD505-2E9C-101B-9397-08002B2CF9AE}" pid="5" name="_dlc_DocIdItemGuid">
    <vt:lpwstr>f09c3465-e033-495b-9e34-144c0d15c55c</vt:lpwstr>
  </property>
</Properties>
</file>