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Play"/>
      <p:regular r:id="rId15"/>
      <p:bold r:id="rId16"/>
    </p:embeddedFont>
    <p:embeddedFont>
      <p:font typeface="ADLaM Display"/>
      <p:regular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Lato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ilGvjBUcybK26erML8X1Vxoy2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schemas.openxmlformats.org/officeDocument/2006/relationships/font" Target="fonts/LatoBlack-bold.fnt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LatoBlack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lay-regular.fntdata"/><Relationship Id="rId14" Type="http://schemas.openxmlformats.org/officeDocument/2006/relationships/slide" Target="slides/slide9.xml"/><Relationship Id="rId17" Type="http://schemas.openxmlformats.org/officeDocument/2006/relationships/font" Target="fonts/ADLaMDisplay-regular.fntdata"/><Relationship Id="rId16" Type="http://schemas.openxmlformats.org/officeDocument/2006/relationships/font" Target="fonts/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b4b4fa3a3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b4b4fa3a3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b4b4fa3a3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b4b4fa3a3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b4b4fa3a3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b4b4fa3a3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b4b4fa3a3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b4b4fa3a3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b4b4fa3a3_0_34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6" name="Google Shape;86;g2cb4b4fa3a3_0_34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7" name="Google Shape;87;g2cb4b4fa3a3_0_3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b4b4fa3a3_0_35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g2cb4b4fa3a3_0_3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b4b4fa3a3_0_3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g2cb4b4fa3a3_0_35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g2cb4b4fa3a3_0_3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b4b4fa3a3_0_36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7" name="Google Shape;97;g2cb4b4fa3a3_0_36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g2cb4b4fa3a3_0_360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9" name="Google Shape;99;g2cb4b4fa3a3_0_3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b4b4fa3a3_0_3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2" name="Google Shape;102;g2cb4b4fa3a3_0_3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b4b4fa3a3_0_36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5" name="Google Shape;105;g2cb4b4fa3a3_0_36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g2cb4b4fa3a3_0_36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b4b4fa3a3_0_372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9" name="Google Shape;109;g2cb4b4fa3a3_0_3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b4b4fa3a3_0_37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cb4b4fa3a3_0_37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3" name="Google Shape;113;g2cb4b4fa3a3_0_37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g2cb4b4fa3a3_0_37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g2cb4b4fa3a3_0_3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b4b4fa3a3_0_38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18" name="Google Shape;118;g2cb4b4fa3a3_0_3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b4b4fa3a3_0_38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g2cb4b4fa3a3_0_38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g2cb4b4fa3a3_0_3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b4b4fa3a3_0_3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F252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b4b4fa3a3_0_34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g2cb4b4fa3a3_0_34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g2cb4b4fa3a3_0_3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2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9.gif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5" Type="http://schemas.openxmlformats.org/officeDocument/2006/relationships/image" Target="../media/image15.png"/><Relationship Id="rId1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9.gif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3" Type="http://schemas.openxmlformats.org/officeDocument/2006/relationships/image" Target="../media/image15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9.gif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3" Type="http://schemas.openxmlformats.org/officeDocument/2006/relationships/image" Target="../media/image17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9.gif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b4b4fa3a3_0_260"/>
          <p:cNvSpPr/>
          <p:nvPr/>
        </p:nvSpPr>
        <p:spPr>
          <a:xfrm>
            <a:off x="0" y="5950033"/>
            <a:ext cx="12222000" cy="90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0" name="Google Shape;130;g2cb4b4fa3a3_0_260"/>
          <p:cNvSpPr/>
          <p:nvPr/>
        </p:nvSpPr>
        <p:spPr>
          <a:xfrm>
            <a:off x="1313633" y="1244667"/>
            <a:ext cx="9921300" cy="394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1" name="Google Shape;131;g2cb4b4fa3a3_0_260"/>
          <p:cNvSpPr txBox="1"/>
          <p:nvPr/>
        </p:nvSpPr>
        <p:spPr>
          <a:xfrm>
            <a:off x="4474833" y="2836533"/>
            <a:ext cx="58017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2" name="Google Shape;132;g2cb4b4fa3a3_0_260"/>
          <p:cNvCxnSpPr/>
          <p:nvPr/>
        </p:nvCxnSpPr>
        <p:spPr>
          <a:xfrm flipH="1" rot="10800000">
            <a:off x="221283" y="5937900"/>
            <a:ext cx="117927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g2cb4b4fa3a3_0_260"/>
          <p:cNvPicPr preferRelativeResize="0"/>
          <p:nvPr/>
        </p:nvPicPr>
        <p:blipFill rotWithShape="1">
          <a:blip r:embed="rId3">
            <a:alphaModFix/>
          </a:blip>
          <a:srcRect b="22070" l="0" r="0" t="14214"/>
          <a:stretch/>
        </p:blipFill>
        <p:spPr>
          <a:xfrm>
            <a:off x="567600" y="2296500"/>
            <a:ext cx="3788764" cy="13578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" name="Google Shape;134;g2cb4b4fa3a3_0_260"/>
          <p:cNvSpPr txBox="1"/>
          <p:nvPr/>
        </p:nvSpPr>
        <p:spPr>
          <a:xfrm>
            <a:off x="5008900" y="2362283"/>
            <a:ext cx="51993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7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Welkom </a:t>
            </a:r>
            <a:endParaRPr b="1" sz="7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2cb4b4fa3a3_0_260"/>
          <p:cNvSpPr/>
          <p:nvPr/>
        </p:nvSpPr>
        <p:spPr>
          <a:xfrm>
            <a:off x="171367" y="1782800"/>
            <a:ext cx="5199300" cy="263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36" name="Google Shape;136;g2cb4b4fa3a3_0_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117" y="2072731"/>
            <a:ext cx="3581700" cy="193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cb4b4fa3a3_0_260"/>
          <p:cNvPicPr preferRelativeResize="0"/>
          <p:nvPr/>
        </p:nvPicPr>
        <p:blipFill rotWithShape="1">
          <a:blip r:embed="rId5">
            <a:alphaModFix/>
          </a:blip>
          <a:srcRect b="-20656" l="-55403" r="-1212585" t="-1247332"/>
          <a:stretch/>
        </p:blipFill>
        <p:spPr>
          <a:xfrm>
            <a:off x="77967" y="-7476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cb4b4fa3a3_0_2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5449" y="6347086"/>
            <a:ext cx="1150367" cy="17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cb4b4fa3a3_0_2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7033" y="6220016"/>
            <a:ext cx="915684" cy="3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cb4b4fa3a3_0_2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70369" y="6169129"/>
            <a:ext cx="961267" cy="5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cb4b4fa3a3_0_2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59300" y="6288683"/>
            <a:ext cx="1292332" cy="23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cb4b4fa3a3_0_2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15067" y="6229883"/>
            <a:ext cx="1534124" cy="4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cb4b4fa3a3_0_2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64300" y="6237966"/>
            <a:ext cx="1292333" cy="47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cb4b4fa3a3_0_260"/>
          <p:cNvPicPr preferRelativeResize="0"/>
          <p:nvPr/>
        </p:nvPicPr>
        <p:blipFill rotWithShape="1">
          <a:blip r:embed="rId12">
            <a:alphaModFix/>
          </a:blip>
          <a:srcRect b="12648" l="0" r="0" t="0"/>
          <a:stretch/>
        </p:blipFill>
        <p:spPr>
          <a:xfrm>
            <a:off x="5801267" y="6167634"/>
            <a:ext cx="604943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2cb4b4fa3a3_0_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50" y="-1101549"/>
            <a:ext cx="11905699" cy="892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g2cb4b4fa3a3_0_279"/>
          <p:cNvCxnSpPr/>
          <p:nvPr/>
        </p:nvCxnSpPr>
        <p:spPr>
          <a:xfrm flipH="1" rot="10800000">
            <a:off x="221283" y="5937900"/>
            <a:ext cx="117927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g2cb4b4fa3a3_0_279"/>
          <p:cNvSpPr/>
          <p:nvPr/>
        </p:nvSpPr>
        <p:spPr>
          <a:xfrm>
            <a:off x="975133" y="2241400"/>
            <a:ext cx="4683600" cy="2375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900"/>
          </a:p>
        </p:txBody>
      </p:sp>
      <p:sp>
        <p:nvSpPr>
          <p:cNvPr id="152" name="Google Shape;152;g2cb4b4fa3a3_0_279"/>
          <p:cNvSpPr/>
          <p:nvPr/>
        </p:nvSpPr>
        <p:spPr>
          <a:xfrm>
            <a:off x="6346633" y="2241400"/>
            <a:ext cx="4683600" cy="2375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900"/>
          </a:p>
        </p:txBody>
      </p:sp>
      <p:sp>
        <p:nvSpPr>
          <p:cNvPr id="153" name="Google Shape;153;g2cb4b4fa3a3_0_279"/>
          <p:cNvSpPr txBox="1"/>
          <p:nvPr/>
        </p:nvSpPr>
        <p:spPr>
          <a:xfrm>
            <a:off x="1163833" y="2349200"/>
            <a:ext cx="2782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ZAAL 1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g2cb4b4fa3a3_0_279"/>
          <p:cNvSpPr txBox="1"/>
          <p:nvPr/>
        </p:nvSpPr>
        <p:spPr>
          <a:xfrm>
            <a:off x="6500733" y="2349200"/>
            <a:ext cx="393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ZAAL 2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2cb4b4fa3a3_0_279"/>
          <p:cNvSpPr txBox="1"/>
          <p:nvPr/>
        </p:nvSpPr>
        <p:spPr>
          <a:xfrm>
            <a:off x="1163833" y="2890300"/>
            <a:ext cx="39999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</a:rPr>
              <a:t>Woon-werkverkeer verduurzamen: handvatten geven of duimschroeven aandraaien?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Elske van de Fliert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Mobiliteitsdeskundige | Zero-e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g2cb4b4fa3a3_0_279"/>
          <p:cNvSpPr txBox="1"/>
          <p:nvPr/>
        </p:nvSpPr>
        <p:spPr>
          <a:xfrm>
            <a:off x="6500733" y="2890300"/>
            <a:ext cx="48411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</a:rPr>
              <a:t>Eerst mensen, dan regels: de 'People's Perspective' van de gemeente Rotterdam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Michiel Couperus | Kate Spierings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Gemeente Rotterdam | Ideate | 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g2cb4b4fa3a3_0_279"/>
          <p:cNvSpPr txBox="1"/>
          <p:nvPr/>
        </p:nvSpPr>
        <p:spPr>
          <a:xfrm>
            <a:off x="975133" y="5010500"/>
            <a:ext cx="770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Sessie waar u voor ingeschreven heeft, staat op uw badge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58" name="Google Shape;158;g2cb4b4fa3a3_0_279"/>
          <p:cNvSpPr txBox="1"/>
          <p:nvPr/>
        </p:nvSpPr>
        <p:spPr>
          <a:xfrm>
            <a:off x="642750" y="499400"/>
            <a:ext cx="675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Breakout ronde 1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g2cb4b4fa3a3_0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9299" y="110871"/>
            <a:ext cx="2096331" cy="11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cb4b4fa3a3_0_279"/>
          <p:cNvPicPr preferRelativeResize="0"/>
          <p:nvPr/>
        </p:nvPicPr>
        <p:blipFill rotWithShape="1">
          <a:blip r:embed="rId5">
            <a:alphaModFix/>
          </a:blip>
          <a:srcRect b="-20656" l="-55403" r="-1212585" t="-1247332"/>
          <a:stretch/>
        </p:blipFill>
        <p:spPr>
          <a:xfrm>
            <a:off x="77967" y="-15676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cb4b4fa3a3_0_2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6283" y="6347086"/>
            <a:ext cx="1150367" cy="17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cb4b4fa3a3_0_2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7033" y="6220016"/>
            <a:ext cx="915684" cy="3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cb4b4fa3a3_0_2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4986" y="6141762"/>
            <a:ext cx="961267" cy="5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cb4b4fa3a3_0_2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03800" y="6288667"/>
            <a:ext cx="1292332" cy="23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cb4b4fa3a3_0_2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39267" y="6229883"/>
            <a:ext cx="1534124" cy="4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cb4b4fa3a3_0_2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14400" y="6237966"/>
            <a:ext cx="1292333" cy="47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cb4b4fa3a3_0_279"/>
          <p:cNvPicPr preferRelativeResize="0"/>
          <p:nvPr/>
        </p:nvPicPr>
        <p:blipFill rotWithShape="1">
          <a:blip r:embed="rId12">
            <a:alphaModFix/>
          </a:blip>
          <a:srcRect b="12648" l="0" r="0" t="0"/>
          <a:stretch/>
        </p:blipFill>
        <p:spPr>
          <a:xfrm>
            <a:off x="5658733" y="6167634"/>
            <a:ext cx="604943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cb4b4fa3a3_0_27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49300" y="1500367"/>
            <a:ext cx="1480934" cy="148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cb4b4fa3a3_0_27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39267" y="1500367"/>
            <a:ext cx="1480934" cy="148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cb4b4fa3a3_0_27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85667" y="1500367"/>
            <a:ext cx="1480934" cy="1480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cb4b4fa3a3_0_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50" y="-1304749"/>
            <a:ext cx="11905699" cy="89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cb4b4fa3a3_0_304"/>
          <p:cNvSpPr/>
          <p:nvPr/>
        </p:nvSpPr>
        <p:spPr>
          <a:xfrm>
            <a:off x="2843200" y="1953933"/>
            <a:ext cx="7706400" cy="2179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5"/>
              </a:solidFill>
            </a:endParaRPr>
          </a:p>
        </p:txBody>
      </p:sp>
      <p:sp>
        <p:nvSpPr>
          <p:cNvPr id="177" name="Google Shape;177;g2cb4b4fa3a3_0_304"/>
          <p:cNvSpPr txBox="1"/>
          <p:nvPr/>
        </p:nvSpPr>
        <p:spPr>
          <a:xfrm>
            <a:off x="3891933" y="2341650"/>
            <a:ext cx="64899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nl-NL" sz="1700">
                <a:solidFill>
                  <a:schemeClr val="lt1"/>
                </a:solidFill>
              </a:rPr>
              <a:t>Woon-werkverkeer verduurzamen: handvatten geven of duimschroeven aandraaien?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Elske van de Fliert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Mobiliteitsdeskundige | Zero-e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g2cb4b4fa3a3_0_304"/>
          <p:cNvCxnSpPr/>
          <p:nvPr/>
        </p:nvCxnSpPr>
        <p:spPr>
          <a:xfrm flipH="1" rot="10800000">
            <a:off x="221283" y="5937900"/>
            <a:ext cx="117927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9" name="Google Shape;179;g2cb4b4fa3a3_0_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9299" y="110871"/>
            <a:ext cx="2096331" cy="11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cb4b4fa3a3_0_304"/>
          <p:cNvPicPr preferRelativeResize="0"/>
          <p:nvPr/>
        </p:nvPicPr>
        <p:blipFill rotWithShape="1">
          <a:blip r:embed="rId5">
            <a:alphaModFix/>
          </a:blip>
          <a:srcRect b="-20656" l="-55403" r="-1212585" t="-1247332"/>
          <a:stretch/>
        </p:blipFill>
        <p:spPr>
          <a:xfrm>
            <a:off x="77967" y="-7476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cb4b4fa3a3_0_3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5449" y="6347086"/>
            <a:ext cx="1150367" cy="17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cb4b4fa3a3_0_3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7033" y="6220016"/>
            <a:ext cx="915684" cy="3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cb4b4fa3a3_0_3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70369" y="6169129"/>
            <a:ext cx="961267" cy="5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cb4b4fa3a3_0_3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59300" y="6288683"/>
            <a:ext cx="1292332" cy="23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cb4b4fa3a3_0_30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15067" y="6229883"/>
            <a:ext cx="1534124" cy="4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cb4b4fa3a3_0_30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64300" y="6237966"/>
            <a:ext cx="1292333" cy="47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cb4b4fa3a3_0_304"/>
          <p:cNvPicPr preferRelativeResize="0"/>
          <p:nvPr/>
        </p:nvPicPr>
        <p:blipFill rotWithShape="1">
          <a:blip r:embed="rId12">
            <a:alphaModFix/>
          </a:blip>
          <a:srcRect b="12648" l="0" r="0" t="0"/>
          <a:stretch/>
        </p:blipFill>
        <p:spPr>
          <a:xfrm>
            <a:off x="5801267" y="6167634"/>
            <a:ext cx="604943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cb4b4fa3a3_0_30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7967" y="1321700"/>
            <a:ext cx="3443666" cy="344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95250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335" y="6200312"/>
            <a:ext cx="1580415" cy="57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"/>
          <p:cNvSpPr txBox="1"/>
          <p:nvPr/>
        </p:nvSpPr>
        <p:spPr>
          <a:xfrm>
            <a:off x="0" y="6550223"/>
            <a:ext cx="74013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Duurzaamheid en mobiliteit moeilijk? Wij maken het glashelder! Emissievrij op weg.</a:t>
            </a:r>
            <a:endParaRPr/>
          </a:p>
        </p:txBody>
      </p:sp>
      <p:sp>
        <p:nvSpPr>
          <p:cNvPr id="196" name="Google Shape;196;p1"/>
          <p:cNvSpPr txBox="1"/>
          <p:nvPr/>
        </p:nvSpPr>
        <p:spPr>
          <a:xfrm>
            <a:off x="784411" y="643623"/>
            <a:ext cx="774102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501549"/>
                </a:solidFill>
                <a:latin typeface="ADLaM Display"/>
                <a:ea typeface="ADLaM Display"/>
                <a:cs typeface="ADLaM Display"/>
                <a:sym typeface="ADLaM Display"/>
              </a:rPr>
              <a:t>Als de overheid zoiets verzint als het Besluit CO2 reductie WPM, dan moet ze ook zorgen dat bedrijven geholpen worden</a:t>
            </a:r>
            <a:endParaRPr/>
          </a:p>
        </p:txBody>
      </p:sp>
      <p:sp>
        <p:nvSpPr>
          <p:cNvPr id="197" name="Google Shape;197;p1"/>
          <p:cNvSpPr txBox="1"/>
          <p:nvPr/>
        </p:nvSpPr>
        <p:spPr>
          <a:xfrm>
            <a:off x="3957917" y="4740494"/>
            <a:ext cx="77410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ADLaM Display"/>
                <a:ea typeface="ADLaM Display"/>
                <a:cs typeface="ADLaM Display"/>
                <a:sym typeface="ADLaM Display"/>
              </a:rPr>
              <a:t>Laat de overheid het alsjeblieft door bedrijven zelf oplossen</a:t>
            </a:r>
            <a:endParaRPr/>
          </a:p>
        </p:txBody>
      </p:sp>
      <p:sp>
        <p:nvSpPr>
          <p:cNvPr id="198" name="Google Shape;198;p1"/>
          <p:cNvSpPr txBox="1"/>
          <p:nvPr/>
        </p:nvSpPr>
        <p:spPr>
          <a:xfrm>
            <a:off x="4052048" y="2858260"/>
            <a:ext cx="38593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95250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335" y="6200312"/>
            <a:ext cx="1580415" cy="57665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"/>
          <p:cNvSpPr txBox="1"/>
          <p:nvPr/>
        </p:nvSpPr>
        <p:spPr>
          <a:xfrm>
            <a:off x="0" y="6550223"/>
            <a:ext cx="74013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Duurzaamheid en mobiliteit moeilijk? Wij maken het glashelder! Emissievrij op weg.</a:t>
            </a:r>
            <a:endParaRPr/>
          </a:p>
        </p:txBody>
      </p:sp>
      <p:sp>
        <p:nvSpPr>
          <p:cNvPr id="206" name="Google Shape;206;p2"/>
          <p:cNvSpPr txBox="1"/>
          <p:nvPr/>
        </p:nvSpPr>
        <p:spPr>
          <a:xfrm>
            <a:off x="784411" y="643623"/>
            <a:ext cx="77410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501549"/>
                </a:solidFill>
                <a:latin typeface="ADLaM Display"/>
                <a:ea typeface="ADLaM Display"/>
                <a:cs typeface="ADLaM Display"/>
                <a:sym typeface="ADLaM Display"/>
              </a:rPr>
              <a:t>Het Besluit CO2 reductie WPM werd hoog tijd</a:t>
            </a:r>
            <a:endParaRPr/>
          </a:p>
        </p:txBody>
      </p:sp>
      <p:sp>
        <p:nvSpPr>
          <p:cNvPr id="207" name="Google Shape;207;p2"/>
          <p:cNvSpPr txBox="1"/>
          <p:nvPr/>
        </p:nvSpPr>
        <p:spPr>
          <a:xfrm>
            <a:off x="3957917" y="4740494"/>
            <a:ext cx="77410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ADLaM Display"/>
                <a:ea typeface="ADLaM Display"/>
                <a:cs typeface="ADLaM Display"/>
                <a:sym typeface="ADLaM Display"/>
              </a:rPr>
              <a:t>Het Besluit CO2 reductie WPM is nergens goed voor </a:t>
            </a:r>
            <a:endParaRPr/>
          </a:p>
        </p:txBody>
      </p:sp>
      <p:sp>
        <p:nvSpPr>
          <p:cNvPr id="208" name="Google Shape;208;p2"/>
          <p:cNvSpPr txBox="1"/>
          <p:nvPr/>
        </p:nvSpPr>
        <p:spPr>
          <a:xfrm>
            <a:off x="4052048" y="2858260"/>
            <a:ext cx="38593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95250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335" y="6200312"/>
            <a:ext cx="1580415" cy="576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/>
        </p:nvSpPr>
        <p:spPr>
          <a:xfrm>
            <a:off x="0" y="6550223"/>
            <a:ext cx="74013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Duurzaamheid en mobiliteit moeilijk? Wij maken het glashelder! Emissievrij op weg.</a:t>
            </a:r>
            <a:endParaRPr/>
          </a:p>
        </p:txBody>
      </p:sp>
      <p:sp>
        <p:nvSpPr>
          <p:cNvPr id="216" name="Google Shape;216;p3"/>
          <p:cNvSpPr txBox="1"/>
          <p:nvPr/>
        </p:nvSpPr>
        <p:spPr>
          <a:xfrm>
            <a:off x="784411" y="643623"/>
            <a:ext cx="77410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501549"/>
                </a:solidFill>
                <a:latin typeface="ADLaM Display"/>
                <a:ea typeface="ADLaM Display"/>
                <a:cs typeface="ADLaM Display"/>
                <a:sym typeface="ADLaM Display"/>
              </a:rPr>
              <a:t>Ons helpen onze duurzaamheidsdoelstellingen te halen</a:t>
            </a:r>
            <a:endParaRPr/>
          </a:p>
        </p:txBody>
      </p:sp>
      <p:sp>
        <p:nvSpPr>
          <p:cNvPr id="217" name="Google Shape;217;p3"/>
          <p:cNvSpPr txBox="1"/>
          <p:nvPr/>
        </p:nvSpPr>
        <p:spPr>
          <a:xfrm>
            <a:off x="3957917" y="4740494"/>
            <a:ext cx="77410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ADLaM Display"/>
                <a:ea typeface="ADLaM Display"/>
                <a:cs typeface="ADLaM Display"/>
                <a:sym typeface="ADLaM Display"/>
              </a:rPr>
              <a:t>Ons vooral heel veel tijd kosten</a:t>
            </a:r>
            <a:endParaRPr/>
          </a:p>
        </p:txBody>
      </p:sp>
      <p:sp>
        <p:nvSpPr>
          <p:cNvPr id="218" name="Google Shape;218;p3"/>
          <p:cNvSpPr txBox="1"/>
          <p:nvPr/>
        </p:nvSpPr>
        <p:spPr>
          <a:xfrm>
            <a:off x="4052048" y="2858260"/>
            <a:ext cx="38593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95250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335" y="6200312"/>
            <a:ext cx="1580415" cy="576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"/>
          <p:cNvSpPr txBox="1"/>
          <p:nvPr/>
        </p:nvSpPr>
        <p:spPr>
          <a:xfrm>
            <a:off x="0" y="6550223"/>
            <a:ext cx="74013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Duurzaamheid en mobiliteit moeilijk? Wij maken het glashelder! Emissievrij op weg.</a:t>
            </a:r>
            <a:endParaRPr/>
          </a:p>
        </p:txBody>
      </p:sp>
      <p:sp>
        <p:nvSpPr>
          <p:cNvPr id="226" name="Google Shape;226;p4"/>
          <p:cNvSpPr txBox="1"/>
          <p:nvPr/>
        </p:nvSpPr>
        <p:spPr>
          <a:xfrm>
            <a:off x="784411" y="643623"/>
            <a:ext cx="77410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501549"/>
                </a:solidFill>
                <a:latin typeface="ADLaM Display"/>
                <a:ea typeface="ADLaM Display"/>
                <a:cs typeface="ADLaM Display"/>
                <a:sym typeface="ADLaM Display"/>
              </a:rPr>
              <a:t>Zonder norm is het Besluit CO2 reductie WPM niks waard</a:t>
            </a:r>
            <a:endParaRPr/>
          </a:p>
        </p:txBody>
      </p:sp>
      <p:sp>
        <p:nvSpPr>
          <p:cNvPr id="227" name="Google Shape;227;p4"/>
          <p:cNvSpPr txBox="1"/>
          <p:nvPr/>
        </p:nvSpPr>
        <p:spPr>
          <a:xfrm>
            <a:off x="3469341" y="4740494"/>
            <a:ext cx="82295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ADLaM Display"/>
                <a:ea typeface="ADLaM Display"/>
                <a:cs typeface="ADLaM Display"/>
                <a:sym typeface="ADLaM Display"/>
              </a:rPr>
              <a:t>Een norm is niet nodig, het verzamelen van gegevens leidt tot inzicht en dat leidt tot actie</a:t>
            </a:r>
            <a:endParaRPr/>
          </a:p>
        </p:txBody>
      </p:sp>
      <p:sp>
        <p:nvSpPr>
          <p:cNvPr id="228" name="Google Shape;228;p4"/>
          <p:cNvSpPr txBox="1"/>
          <p:nvPr/>
        </p:nvSpPr>
        <p:spPr>
          <a:xfrm>
            <a:off x="4052048" y="2858260"/>
            <a:ext cx="38593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95250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335" y="6200312"/>
            <a:ext cx="1580415" cy="57665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"/>
          <p:cNvSpPr txBox="1"/>
          <p:nvPr/>
        </p:nvSpPr>
        <p:spPr>
          <a:xfrm>
            <a:off x="0" y="6550223"/>
            <a:ext cx="74013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Duurzaamheid en mobiliteit moeilijk? Wij maken het glashelder! Emissievrij op weg.</a:t>
            </a:r>
            <a:endParaRPr/>
          </a:p>
        </p:txBody>
      </p:sp>
      <p:sp>
        <p:nvSpPr>
          <p:cNvPr id="236" name="Google Shape;236;p5"/>
          <p:cNvSpPr txBox="1"/>
          <p:nvPr/>
        </p:nvSpPr>
        <p:spPr>
          <a:xfrm>
            <a:off x="3340277" y="1072788"/>
            <a:ext cx="551144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Aan de slag?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75316"/>
              </a:solidFill>
              <a:latin typeface="ADLaM Display"/>
              <a:ea typeface="ADLaM Display"/>
              <a:cs typeface="ADLaM Display"/>
              <a:sym typeface="ADLaM Displ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Elske van de Fliert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zero-e.nl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06-18690896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275316"/>
                </a:solidFill>
                <a:latin typeface="ADLaM Display"/>
                <a:ea typeface="ADLaM Display"/>
                <a:cs typeface="ADLaM Display"/>
                <a:sym typeface="ADLaM Display"/>
              </a:rPr>
              <a:t>vandefliert@zero-e.nl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2cb4b4fa3a3_0_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50" y="-1304749"/>
            <a:ext cx="11905699" cy="892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g2cb4b4fa3a3_0_321"/>
          <p:cNvCxnSpPr/>
          <p:nvPr/>
        </p:nvCxnSpPr>
        <p:spPr>
          <a:xfrm flipH="1" rot="10800000">
            <a:off x="221283" y="5937900"/>
            <a:ext cx="117927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g2cb4b4fa3a3_0_321"/>
          <p:cNvSpPr/>
          <p:nvPr/>
        </p:nvSpPr>
        <p:spPr>
          <a:xfrm>
            <a:off x="975133" y="2241400"/>
            <a:ext cx="4683600" cy="2375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900"/>
          </a:p>
        </p:txBody>
      </p:sp>
      <p:sp>
        <p:nvSpPr>
          <p:cNvPr id="244" name="Google Shape;244;g2cb4b4fa3a3_0_321"/>
          <p:cNvSpPr/>
          <p:nvPr/>
        </p:nvSpPr>
        <p:spPr>
          <a:xfrm>
            <a:off x="6346633" y="2241400"/>
            <a:ext cx="4778100" cy="2375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900"/>
          </a:p>
        </p:txBody>
      </p:sp>
      <p:sp>
        <p:nvSpPr>
          <p:cNvPr id="245" name="Google Shape;245;g2cb4b4fa3a3_0_321"/>
          <p:cNvSpPr txBox="1"/>
          <p:nvPr/>
        </p:nvSpPr>
        <p:spPr>
          <a:xfrm>
            <a:off x="1163833" y="2349200"/>
            <a:ext cx="2782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ZAAL 1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cb4b4fa3a3_0_321"/>
          <p:cNvSpPr txBox="1"/>
          <p:nvPr/>
        </p:nvSpPr>
        <p:spPr>
          <a:xfrm>
            <a:off x="6500733" y="2349200"/>
            <a:ext cx="393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ZAAL 2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cb4b4fa3a3_0_321"/>
          <p:cNvSpPr txBox="1"/>
          <p:nvPr/>
        </p:nvSpPr>
        <p:spPr>
          <a:xfrm>
            <a:off x="1163833" y="2890300"/>
            <a:ext cx="399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</a:rPr>
              <a:t>Inclusiviteit in duurzaam vervoer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Geert Kloppenburg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Expert Stedelijke Ontwikkeling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cb4b4fa3a3_0_321"/>
          <p:cNvSpPr txBox="1"/>
          <p:nvPr/>
        </p:nvSpPr>
        <p:spPr>
          <a:xfrm>
            <a:off x="6346633" y="2817700"/>
            <a:ext cx="49059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</a:rPr>
              <a:t>Van MaaS naar Publieke Mobiliteit: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</a:rPr>
              <a:t>De reiziger centraal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Jaap Systma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lt1"/>
                </a:solidFill>
              </a:rPr>
              <a:t>Senior adviseur innovatieve mobiliteitsprojecten en beleidsaanbevelingen | MuConsult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cb4b4fa3a3_0_321"/>
          <p:cNvSpPr txBox="1"/>
          <p:nvPr/>
        </p:nvSpPr>
        <p:spPr>
          <a:xfrm>
            <a:off x="975133" y="5010500"/>
            <a:ext cx="770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Sessie waar u voor ingeschreven heeft, staat op uw badge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50" name="Google Shape;250;g2cb4b4fa3a3_0_321"/>
          <p:cNvSpPr txBox="1"/>
          <p:nvPr/>
        </p:nvSpPr>
        <p:spPr>
          <a:xfrm>
            <a:off x="642750" y="499400"/>
            <a:ext cx="675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Breakout ronde 2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g2cb4b4fa3a3_0_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9299" y="110871"/>
            <a:ext cx="2096331" cy="11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cb4b4fa3a3_0_321"/>
          <p:cNvPicPr preferRelativeResize="0"/>
          <p:nvPr/>
        </p:nvPicPr>
        <p:blipFill rotWithShape="1">
          <a:blip r:embed="rId5">
            <a:alphaModFix/>
          </a:blip>
          <a:srcRect b="-20656" l="-55403" r="-1212585" t="-1247332"/>
          <a:stretch/>
        </p:blipFill>
        <p:spPr>
          <a:xfrm>
            <a:off x="77967" y="-15676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cb4b4fa3a3_0_3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6283" y="6347086"/>
            <a:ext cx="1150367" cy="17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cb4b4fa3a3_0_3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7033" y="6220016"/>
            <a:ext cx="915684" cy="3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cb4b4fa3a3_0_3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4986" y="6141762"/>
            <a:ext cx="961267" cy="5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cb4b4fa3a3_0_3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03800" y="6288667"/>
            <a:ext cx="1292332" cy="23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cb4b4fa3a3_0_3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39267" y="6229883"/>
            <a:ext cx="1534124" cy="4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cb4b4fa3a3_0_3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14400" y="6237966"/>
            <a:ext cx="1292333" cy="47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cb4b4fa3a3_0_321"/>
          <p:cNvPicPr preferRelativeResize="0"/>
          <p:nvPr/>
        </p:nvPicPr>
        <p:blipFill rotWithShape="1">
          <a:blip r:embed="rId12">
            <a:alphaModFix/>
          </a:blip>
          <a:srcRect b="12648" l="0" r="0" t="0"/>
          <a:stretch/>
        </p:blipFill>
        <p:spPr>
          <a:xfrm>
            <a:off x="5658733" y="6167634"/>
            <a:ext cx="604943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cb4b4fa3a3_0_3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373767" y="1500367"/>
            <a:ext cx="1480934" cy="148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cb4b4fa3a3_0_3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82900" y="1473767"/>
            <a:ext cx="1534134" cy="1534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2024-04-02T15:37:23Z</dcterms:created>
  <dc:creator>Elske van de Fliert - Zero-e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0x010100D4192ACE62CB13488AAB1BAE6C6A5276</vt:lpwstr>
  </property>
</Properties>
</file>